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55" r:id="rId3"/>
    <p:sldId id="356" r:id="rId4"/>
    <p:sldId id="281" r:id="rId5"/>
    <p:sldId id="262" r:id="rId6"/>
    <p:sldId id="263" r:id="rId7"/>
    <p:sldId id="357" r:id="rId8"/>
    <p:sldId id="367" r:id="rId9"/>
    <p:sldId id="368" r:id="rId10"/>
    <p:sldId id="369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-25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0799387-D492-433C-9D7D-7E4DDDECAFD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27C294-2808-4B21-8850-7977983679CD}" type="datetimeFigureOut">
              <a:rPr lang="en-IN" smtClean="0"/>
              <a:t>03/08/17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Identifying and using resources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75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02692"/>
            <a:ext cx="10160000" cy="5698108"/>
          </a:xfrm>
        </p:spPr>
        <p:txBody>
          <a:bodyPr>
            <a:noAutofit/>
          </a:bodyPr>
          <a:lstStyle/>
          <a:p>
            <a:pPr>
              <a:buSzPts val="3600"/>
              <a:buFont typeface="Arial"/>
              <a:buChar char="•"/>
            </a:pPr>
            <a:r>
              <a:rPr lang="en-US" sz="2800" dirty="0" smtClean="0">
                <a:solidFill>
                  <a:srgbClr val="2F2B20"/>
                </a:solidFill>
              </a:rPr>
              <a:t>Can </a:t>
            </a:r>
            <a:r>
              <a:rPr lang="en-US" sz="2800" dirty="0">
                <a:solidFill>
                  <a:srgbClr val="2F2B20"/>
                </a:solidFill>
              </a:rPr>
              <a:t>you verify any of the information in independent sources or from your own knowledge?</a:t>
            </a:r>
          </a:p>
          <a:p>
            <a:pPr>
              <a:buSzPts val="3600"/>
              <a:buFont typeface="Arial"/>
              <a:buChar char="•"/>
            </a:pPr>
            <a:r>
              <a:rPr lang="en-US" sz="2800" dirty="0">
                <a:solidFill>
                  <a:srgbClr val="2F2B20"/>
                </a:solidFill>
              </a:rPr>
              <a:t>Has the information been reviewed or refereed?</a:t>
            </a:r>
          </a:p>
          <a:p>
            <a:pPr>
              <a:buSzPts val="3600"/>
              <a:buFont typeface="Arial"/>
              <a:buChar char="•"/>
            </a:pPr>
            <a:r>
              <a:rPr lang="en-US" sz="2800" dirty="0">
                <a:solidFill>
                  <a:srgbClr val="2F2B20"/>
                </a:solidFill>
              </a:rPr>
              <a:t>Is the information free of grammatical, spelling, or typographical errors?</a:t>
            </a:r>
          </a:p>
          <a:p>
            <a:pPr>
              <a:buSzPts val="3600"/>
              <a:buFont typeface="Arial"/>
              <a:buChar char="•"/>
            </a:pPr>
            <a:r>
              <a:rPr lang="en-US" sz="2800" dirty="0" smtClean="0">
                <a:solidFill>
                  <a:srgbClr val="2F2B20"/>
                </a:solidFill>
              </a:rPr>
              <a:t>Does </a:t>
            </a:r>
            <a:r>
              <a:rPr lang="en-US" sz="2800" dirty="0">
                <a:solidFill>
                  <a:srgbClr val="2F2B20"/>
                </a:solidFill>
              </a:rPr>
              <a:t>the information appear to be valid and well-researched, or is it unsupported by evidence?</a:t>
            </a:r>
          </a:p>
          <a:p>
            <a:pPr>
              <a:buSzPts val="3600"/>
              <a:buFont typeface="Arial"/>
              <a:buChar char="•"/>
            </a:pPr>
            <a:r>
              <a:rPr lang="en-US" sz="2800" dirty="0" smtClean="0">
                <a:solidFill>
                  <a:srgbClr val="2F2B20"/>
                </a:solidFill>
              </a:rPr>
              <a:t>Is the information up</a:t>
            </a:r>
            <a:r>
              <a:rPr lang="en-US" sz="2800" dirty="0">
                <a:solidFill>
                  <a:srgbClr val="2F2B20"/>
                </a:solidFill>
              </a:rPr>
              <a:t>-to-date</a:t>
            </a:r>
            <a:r>
              <a:rPr lang="en-US" sz="2800" dirty="0" smtClean="0">
                <a:solidFill>
                  <a:srgbClr val="2F2B20"/>
                </a:solidFill>
              </a:rPr>
              <a:t>?</a:t>
            </a:r>
            <a:endParaRPr lang="en-US" sz="2800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4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Facts, opinions and trusting/ distrusting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reading a text, it is important to ask yourself questions about </a:t>
            </a:r>
            <a:r>
              <a:rPr lang="en-US" sz="2800" dirty="0" smtClean="0"/>
              <a:t>the value </a:t>
            </a:r>
            <a:r>
              <a:rPr lang="en-US" sz="2800" dirty="0"/>
              <a:t>of the text. </a:t>
            </a:r>
            <a:endParaRPr lang="en-US" sz="2800" dirty="0" smtClean="0"/>
          </a:p>
          <a:p>
            <a:pPr algn="just"/>
            <a:r>
              <a:rPr lang="en-US" sz="2800" dirty="0" smtClean="0"/>
              <a:t>Is </a:t>
            </a:r>
            <a:r>
              <a:rPr lang="en-US" sz="2800" dirty="0"/>
              <a:t>this text fact or opinion? If fact, is it true? </a:t>
            </a:r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opinion</a:t>
            </a:r>
            <a:r>
              <a:rPr lang="en-US" sz="2800" dirty="0" smtClean="0"/>
              <a:t>, do </a:t>
            </a:r>
            <a:r>
              <a:rPr lang="en-US" sz="2800" dirty="0"/>
              <a:t>I agree</a:t>
            </a:r>
            <a:r>
              <a:rPr lang="en-US" sz="2800" dirty="0" smtClean="0"/>
              <a:t>?</a:t>
            </a:r>
          </a:p>
          <a:p>
            <a:pPr algn="just"/>
            <a:r>
              <a:rPr lang="en-US" sz="2800" dirty="0" smtClean="0"/>
              <a:t>Is the text as a whole trustworthy?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02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702692"/>
            <a:ext cx="9776012" cy="4987964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 smtClean="0"/>
              <a:t>Opinions </a:t>
            </a:r>
            <a:r>
              <a:rPr lang="en-IN" sz="2400" dirty="0"/>
              <a:t>are </a:t>
            </a:r>
            <a:r>
              <a:rPr lang="en-IN" sz="2400" dirty="0" smtClean="0"/>
              <a:t>subjective statements </a:t>
            </a:r>
            <a:r>
              <a:rPr lang="en-IN" sz="2400" dirty="0"/>
              <a:t>based on a person's beliefs or attitudes</a:t>
            </a:r>
            <a:r>
              <a:rPr lang="en-IN" sz="2400" dirty="0" smtClean="0"/>
              <a:t>.</a:t>
            </a:r>
            <a:r>
              <a:rPr lang="en-IN" sz="2400" dirty="0"/>
              <a:t> </a:t>
            </a:r>
            <a:r>
              <a:rPr lang="en-IN" sz="2400" dirty="0" smtClean="0"/>
              <a:t> </a:t>
            </a:r>
          </a:p>
          <a:p>
            <a:pPr lvl="1" algn="just"/>
            <a:r>
              <a:rPr lang="en-IN" sz="2400" dirty="0" smtClean="0"/>
              <a:t>Smoking </a:t>
            </a:r>
            <a:r>
              <a:rPr lang="en-IN" sz="2400" dirty="0"/>
              <a:t>is a bad habit.</a:t>
            </a:r>
          </a:p>
          <a:p>
            <a:pPr lvl="1" algn="just"/>
            <a:r>
              <a:rPr lang="en-IN" sz="2400" dirty="0"/>
              <a:t>English is an easy language to learn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Opinions are not acceptable as support. </a:t>
            </a:r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is certainly acceptable to express </a:t>
            </a:r>
            <a:r>
              <a:rPr lang="en-IN" sz="2400" dirty="0" smtClean="0"/>
              <a:t>opinions in </a:t>
            </a:r>
            <a:r>
              <a:rPr lang="en-IN" sz="2400" dirty="0"/>
              <a:t>academic writing. In fact, most professors want you to express your own ideas</a:t>
            </a:r>
            <a:r>
              <a:rPr lang="en-IN" sz="2400" dirty="0" smtClean="0"/>
              <a:t>. However</a:t>
            </a:r>
            <a:r>
              <a:rPr lang="en-IN" sz="2400" dirty="0"/>
              <a:t>, you may not use an opinion as support, and if you express an opinion, </a:t>
            </a:r>
            <a:r>
              <a:rPr lang="en-IN" sz="2400" dirty="0" smtClean="0"/>
              <a:t>you must </a:t>
            </a:r>
            <a:r>
              <a:rPr lang="en-IN" sz="2400" dirty="0"/>
              <a:t>support it with facts. </a:t>
            </a:r>
            <a:endParaRPr lang="en-IN" sz="2400" dirty="0" smtClean="0"/>
          </a:p>
          <a:p>
            <a:pPr algn="just"/>
            <a:r>
              <a:rPr lang="en-IN" sz="2400" b="1" dirty="0" smtClean="0"/>
              <a:t>Facts </a:t>
            </a:r>
            <a:r>
              <a:rPr lang="en-IN" sz="2400" dirty="0"/>
              <a:t>are objective statements of truths.</a:t>
            </a:r>
          </a:p>
          <a:p>
            <a:pPr lvl="1" algn="just"/>
            <a:r>
              <a:rPr lang="en-IN" sz="2400" dirty="0"/>
              <a:t>At sea level, water boils at 100 degrees Celsius.</a:t>
            </a:r>
          </a:p>
          <a:p>
            <a:pPr lvl="1" algn="just"/>
            <a:r>
              <a:rPr lang="en-IN" sz="2400" dirty="0"/>
              <a:t>Women live longer than men.</a:t>
            </a:r>
          </a:p>
          <a:p>
            <a:pPr lvl="1" algn="just"/>
            <a:r>
              <a:rPr lang="en-IN" sz="2400" dirty="0"/>
              <a:t>Cigarettes are addictive.</a:t>
            </a:r>
          </a:p>
        </p:txBody>
      </p:sp>
    </p:spTree>
    <p:extLst>
      <p:ext uri="{BB962C8B-B14F-4D97-AF65-F5344CB8AC3E}">
        <p14:creationId xmlns:p14="http://schemas.microsoft.com/office/powerpoint/2010/main" val="39242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38327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Sometimes even facts need proof. While all three statements above are facts, </a:t>
            </a:r>
            <a:r>
              <a:rPr lang="en-IN" sz="2800" dirty="0" smtClean="0"/>
              <a:t>the last </a:t>
            </a:r>
            <a:r>
              <a:rPr lang="en-IN" sz="2800" dirty="0"/>
              <a:t>two need proof. </a:t>
            </a:r>
            <a:r>
              <a:rPr lang="en-IN" sz="2800" dirty="0" smtClean="0"/>
              <a:t>Your </a:t>
            </a:r>
            <a:r>
              <a:rPr lang="en-IN" sz="2800" dirty="0"/>
              <a:t>readers may not believe that women live longer than men</a:t>
            </a:r>
            <a:r>
              <a:rPr lang="en-IN" sz="2800" dirty="0" smtClean="0"/>
              <a:t>, or </a:t>
            </a:r>
            <a:r>
              <a:rPr lang="en-IN" sz="2800" dirty="0"/>
              <a:t>they may not agree that cigarettes are addictive. </a:t>
            </a:r>
            <a:endParaRPr lang="en-IN" sz="2800" dirty="0" smtClean="0"/>
          </a:p>
          <a:p>
            <a:pPr algn="just"/>
            <a:r>
              <a:rPr lang="en-IN" sz="2800" dirty="0" smtClean="0"/>
              <a:t>You </a:t>
            </a:r>
            <a:r>
              <a:rPr lang="en-IN" sz="2800" dirty="0"/>
              <a:t>have to use specific </a:t>
            </a:r>
            <a:r>
              <a:rPr lang="en-IN" sz="2800" dirty="0" smtClean="0"/>
              <a:t>supporting details </a:t>
            </a:r>
            <a:r>
              <a:rPr lang="en-IN" sz="2800" dirty="0"/>
              <a:t>to prove that these statements are true facts. </a:t>
            </a:r>
            <a:r>
              <a:rPr lang="en-IN" sz="2800" dirty="0" smtClean="0"/>
              <a:t>Kinds </a:t>
            </a:r>
            <a:r>
              <a:rPr lang="en-IN" sz="2800" dirty="0"/>
              <a:t>of specific </a:t>
            </a:r>
            <a:r>
              <a:rPr lang="en-IN" sz="2800" dirty="0" smtClean="0"/>
              <a:t>supporting details </a:t>
            </a:r>
            <a:r>
              <a:rPr lang="en-IN" sz="2800" dirty="0"/>
              <a:t>include examples, statistics, and quotations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9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98016"/>
              </p:ext>
            </p:extLst>
          </p:nvPr>
        </p:nvGraphicFramePr>
        <p:xfrm>
          <a:off x="609600" y="2379207"/>
          <a:ext cx="9989382" cy="4541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0"/>
                <a:gridCol w="623018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800" u="none" strike="noStrike" kern="1200" baseline="0" dirty="0" smtClean="0"/>
                        <a:t>OPINION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 smtClean="0"/>
                        <a:t>Photographs of ultrathin fashion models send the wrong message to girls and young women.</a:t>
                      </a:r>
                    </a:p>
                    <a:p>
                      <a:pPr algn="just"/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800" u="none" strike="noStrike" kern="1200" baseline="0" dirty="0" smtClean="0"/>
                        <a:t>FACT, BUT NEEDS PROOF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Fashion models are unnaturally thin.</a:t>
                      </a:r>
                    </a:p>
                    <a:p>
                      <a:pPr algn="just"/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800" u="none" strike="noStrike" kern="1200" baseline="0" dirty="0" smtClean="0"/>
                        <a:t>SPECIFIC SUPPORTING</a:t>
                      </a:r>
                    </a:p>
                    <a:p>
                      <a:pPr algn="just"/>
                      <a:r>
                        <a:rPr lang="en-IN" sz="2800" u="none" strike="noStrike" kern="1200" baseline="0" dirty="0" smtClean="0"/>
                        <a:t>DETAIL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 smtClean="0"/>
                        <a:t>The average model weighs 25 percent less than the average woman of the same height.</a:t>
                      </a:r>
                    </a:p>
                    <a:p>
                      <a:pPr algn="just"/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8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347823"/>
            <a:ext cx="9716747" cy="1080938"/>
          </a:xfrm>
        </p:spPr>
        <p:txBody>
          <a:bodyPr/>
          <a:lstStyle/>
          <a:p>
            <a:r>
              <a:rPr lang="en-IN" dirty="0" smtClean="0"/>
              <a:t>O(pinion), F(act) N(</a:t>
            </a:r>
            <a:r>
              <a:rPr lang="en-IN" dirty="0" err="1" smtClean="0"/>
              <a:t>eeds</a:t>
            </a:r>
            <a:r>
              <a:rPr lang="en-IN" dirty="0" smtClean="0"/>
              <a:t>) P(roof) or S(</a:t>
            </a:r>
            <a:r>
              <a:rPr lang="en-IN" dirty="0" err="1" smtClean="0"/>
              <a:t>upporting</a:t>
            </a:r>
            <a:r>
              <a:rPr lang="en-IN" dirty="0" smtClean="0"/>
              <a:t>) D(</a:t>
            </a:r>
            <a:r>
              <a:rPr lang="en-IN" dirty="0" err="1" smtClean="0"/>
              <a:t>etail</a:t>
            </a:r>
            <a:r>
              <a:rPr lang="en-IN" dirty="0" smtClean="0"/>
              <a:t>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66" y="1675648"/>
            <a:ext cx="10780294" cy="4702628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People </a:t>
            </a:r>
            <a:r>
              <a:rPr lang="en-IN" sz="2400" dirty="0"/>
              <a:t>who steal identities do a lot of damage </a:t>
            </a:r>
            <a:r>
              <a:rPr lang="en-IN" sz="2400" dirty="0" smtClean="0"/>
              <a:t>before their </a:t>
            </a:r>
            <a:r>
              <a:rPr lang="en-IN" sz="2400" dirty="0"/>
              <a:t>victims become aware of it. </a:t>
            </a:r>
            <a:endParaRPr lang="en-IN" sz="2400" dirty="0" smtClean="0"/>
          </a:p>
          <a:p>
            <a:pPr algn="just"/>
            <a:r>
              <a:rPr lang="en-IN" sz="2400" dirty="0" smtClean="0"/>
              <a:t>Punishment </a:t>
            </a:r>
            <a:r>
              <a:rPr lang="en-IN" sz="2400" dirty="0"/>
              <a:t>for identity thieves is not severe enough.</a:t>
            </a:r>
          </a:p>
          <a:p>
            <a:pPr algn="just"/>
            <a:r>
              <a:rPr lang="en-IN" sz="2400" dirty="0" smtClean="0"/>
              <a:t>Last </a:t>
            </a:r>
            <a:r>
              <a:rPr lang="en-IN" sz="2400" dirty="0"/>
              <a:t>year, the losses of victims </a:t>
            </a:r>
            <a:r>
              <a:rPr lang="en-IN" sz="2400" dirty="0" smtClean="0"/>
              <a:t>totalled </a:t>
            </a:r>
            <a:r>
              <a:rPr lang="en-IN" sz="2400" dirty="0"/>
              <a:t>more than $7 billion.</a:t>
            </a:r>
          </a:p>
          <a:p>
            <a:pPr algn="just"/>
            <a:r>
              <a:rPr lang="en-IN" sz="2400" dirty="0" smtClean="0"/>
              <a:t>Identity </a:t>
            </a:r>
            <a:r>
              <a:rPr lang="en-IN" sz="2400" dirty="0"/>
              <a:t>theft is more serious than any other type of theft.</a:t>
            </a:r>
          </a:p>
          <a:p>
            <a:pPr algn="just"/>
            <a:r>
              <a:rPr lang="en-IN" sz="2400" dirty="0" smtClean="0"/>
              <a:t>Identity </a:t>
            </a:r>
            <a:r>
              <a:rPr lang="en-IN" sz="2400" dirty="0"/>
              <a:t>theft is increasing at a rapid pace.</a:t>
            </a:r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2000, 31,000 cases of identity theft were reported to the </a:t>
            </a:r>
            <a:r>
              <a:rPr lang="en-IN" sz="2400" dirty="0" smtClean="0"/>
              <a:t>Federal Trade </a:t>
            </a:r>
            <a:r>
              <a:rPr lang="en-IN" sz="2400" dirty="0"/>
              <a:t>Commission (FTC); in 2003, the number was 210,000.</a:t>
            </a:r>
          </a:p>
          <a:p>
            <a:pPr algn="just"/>
            <a:r>
              <a:rPr lang="en-IN" sz="2400" dirty="0" smtClean="0"/>
              <a:t>Most </a:t>
            </a:r>
            <a:r>
              <a:rPr lang="en-IN" sz="2400" dirty="0"/>
              <a:t>people do not report identity theft to the police.</a:t>
            </a:r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2003, 60 percent of identity theft victims did not notify </a:t>
            </a:r>
            <a:r>
              <a:rPr lang="en-IN" sz="2400" dirty="0" smtClean="0"/>
              <a:t>the police</a:t>
            </a:r>
            <a:r>
              <a:rPr lang="en-IN" sz="2400" dirty="0"/>
              <a:t>, according to the FTC.</a:t>
            </a:r>
          </a:p>
          <a:p>
            <a:pPr algn="just"/>
            <a:r>
              <a:rPr lang="en-IN" sz="2400" dirty="0" smtClean="0"/>
              <a:t>Identity </a:t>
            </a:r>
            <a:r>
              <a:rPr lang="en-IN" sz="2400" dirty="0"/>
              <a:t>theft happens to ordinary people, not just to the wealthy.</a:t>
            </a:r>
          </a:p>
        </p:txBody>
      </p:sp>
    </p:spTree>
    <p:extLst>
      <p:ext uri="{BB962C8B-B14F-4D97-AF65-F5344CB8AC3E}">
        <p14:creationId xmlns:p14="http://schemas.microsoft.com/office/powerpoint/2010/main" val="374894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Evaluate </a:t>
            </a:r>
            <a:r>
              <a:rPr lang="en-US" sz="2800" dirty="0"/>
              <a:t>the following </a:t>
            </a:r>
            <a:r>
              <a:rPr lang="en-US" sz="2800" dirty="0" smtClean="0"/>
              <a:t>passages. </a:t>
            </a:r>
            <a:r>
              <a:rPr lang="en-US" sz="2800" dirty="0"/>
              <a:t>First </a:t>
            </a:r>
            <a:r>
              <a:rPr lang="en-US" sz="2800" dirty="0" smtClean="0"/>
              <a:t>underline facts </a:t>
            </a:r>
            <a:r>
              <a:rPr lang="en-US" sz="2800" dirty="0"/>
              <a:t>and opinion, then decide if the text as a whole is t</a:t>
            </a:r>
            <a:r>
              <a:rPr lang="en-US" sz="2800" dirty="0" smtClean="0"/>
              <a:t>rustworthy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0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Every year large numbers of students travel abroad to study at university. Most of </a:t>
            </a:r>
            <a:r>
              <a:rPr lang="en-US" sz="2800" dirty="0" smtClean="0"/>
              <a:t>them spend </a:t>
            </a:r>
            <a:r>
              <a:rPr lang="en-US" sz="2800" dirty="0"/>
              <a:t>thousands of </a:t>
            </a:r>
            <a:r>
              <a:rPr lang="en-US" sz="2800" dirty="0" smtClean="0"/>
              <a:t>dollars on </a:t>
            </a:r>
            <a:r>
              <a:rPr lang="en-US" sz="2800" dirty="0"/>
              <a:t>their degree courses. The cost of travel </a:t>
            </a:r>
            <a:r>
              <a:rPr lang="en-US" sz="2800" dirty="0" smtClean="0"/>
              <a:t>and accommodation </a:t>
            </a:r>
            <a:r>
              <a:rPr lang="en-US" sz="2800" dirty="0"/>
              <a:t>adds significantly to their expenses. But they could save a lot </a:t>
            </a:r>
            <a:r>
              <a:rPr lang="en-US" sz="2800" dirty="0" smtClean="0"/>
              <a:t>of money </a:t>
            </a:r>
            <a:r>
              <a:rPr lang="en-US" sz="2800" dirty="0"/>
              <a:t>by studying their courses online, using the internet and email. </a:t>
            </a:r>
            <a:r>
              <a:rPr lang="en-US" sz="2800" dirty="0" smtClean="0"/>
              <a:t>Increasing numbers </a:t>
            </a:r>
            <a:r>
              <a:rPr lang="en-US" sz="2800" dirty="0"/>
              <a:t>of universities are offering tuition by the internet, and this has </a:t>
            </a:r>
            <a:r>
              <a:rPr lang="en-US" sz="2800" dirty="0" smtClean="0"/>
              <a:t>many advantages </a:t>
            </a:r>
            <a:r>
              <a:rPr lang="en-US" sz="2800" dirty="0"/>
              <a:t>for students. In the future most students are likely to stay at home </a:t>
            </a:r>
            <a:r>
              <a:rPr lang="en-US" sz="2800" dirty="0" smtClean="0"/>
              <a:t>and study </a:t>
            </a:r>
            <a:r>
              <a:rPr lang="en-US" sz="2800" dirty="0"/>
              <a:t>in front of a computer.</a:t>
            </a:r>
          </a:p>
        </p:txBody>
      </p:sp>
    </p:spTree>
    <p:extLst>
      <p:ext uri="{BB962C8B-B14F-4D97-AF65-F5344CB8AC3E}">
        <p14:creationId xmlns:p14="http://schemas.microsoft.com/office/powerpoint/2010/main" val="383919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Global warming affects most people in the world, especially those living in low-</a:t>
            </a:r>
            <a:r>
              <a:rPr lang="en-US" sz="2800" dirty="0" smtClean="0"/>
              <a:t>lying areas </a:t>
            </a:r>
            <a:r>
              <a:rPr lang="en-US" sz="2800" dirty="0"/>
              <a:t>near the sea. It has been predicted that the melting of polar ice may cause </a:t>
            </a:r>
            <a:r>
              <a:rPr lang="en-US" sz="2800" dirty="0" smtClean="0"/>
              <a:t>the sea </a:t>
            </a:r>
            <a:r>
              <a:rPr lang="en-US" sz="2800" dirty="0"/>
              <a:t>to rise by as much as twelve </a:t>
            </a:r>
            <a:r>
              <a:rPr lang="en-US" sz="2800" dirty="0" err="1"/>
              <a:t>metres</a:t>
            </a:r>
            <a:r>
              <a:rPr lang="en-US" sz="2800" dirty="0"/>
              <a:t> by 2050. This would cause flooding in </a:t>
            </a:r>
            <a:r>
              <a:rPr lang="en-US" sz="2800" dirty="0" smtClean="0"/>
              <a:t>many major </a:t>
            </a:r>
            <a:r>
              <a:rPr lang="en-US" sz="2800" dirty="0"/>
              <a:t>coastal cities, such as Tokyo. It has been suggested that the best solution to </a:t>
            </a:r>
            <a:r>
              <a:rPr lang="en-US" sz="2800" dirty="0" smtClean="0"/>
              <a:t>this problem </a:t>
            </a:r>
            <a:r>
              <a:rPr lang="en-US" sz="2800" dirty="0"/>
              <a:t>may be for mankind to </a:t>
            </a:r>
            <a:r>
              <a:rPr lang="en-US" sz="2800" dirty="0" smtClean="0"/>
              <a:t>become amphibious</a:t>
            </a:r>
            <a:r>
              <a:rPr lang="en-US" sz="2800" dirty="0"/>
              <a:t>, like frogs. It is argued that </a:t>
            </a:r>
            <a:r>
              <a:rPr lang="en-US" sz="2800" dirty="0" smtClean="0"/>
              <a:t>life was </a:t>
            </a:r>
            <a:r>
              <a:rPr lang="en-US" sz="2800" dirty="0"/>
              <a:t>originally found in the sea, and so it would merely be a return to our </a:t>
            </a:r>
            <a:r>
              <a:rPr lang="en-US" sz="2800" dirty="0" smtClean="0"/>
              <a:t>original habitat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88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Passage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/>
              <a:t>There is shocking new evidence of the effects of heavy alcohol consumption by </a:t>
            </a:r>
            <a:r>
              <a:rPr lang="en-US" sz="3200" dirty="0" smtClean="0"/>
              <a:t>young people</a:t>
            </a:r>
            <a:r>
              <a:rPr lang="en-US" sz="3200" dirty="0"/>
              <a:t>. In Britain in 2000 nearly 800 people under 44 died from cirrhosis of the liver, </a:t>
            </a:r>
            <a:r>
              <a:rPr lang="en-US" sz="3200" dirty="0" smtClean="0"/>
              <a:t>a condition </a:t>
            </a:r>
            <a:r>
              <a:rPr lang="en-US" sz="3200" dirty="0"/>
              <a:t>which is mainly caused by excess drinking. This is over four times </a:t>
            </a:r>
            <a:r>
              <a:rPr lang="en-US" sz="3200" dirty="0" smtClean="0"/>
              <a:t>higher than </a:t>
            </a:r>
            <a:r>
              <a:rPr lang="en-US" sz="3200" dirty="0"/>
              <a:t>the number in 1970. As a result, the government is studying the possibility </a:t>
            </a:r>
            <a:r>
              <a:rPr lang="en-US" sz="3200" dirty="0" smtClean="0"/>
              <a:t>of compulsory </a:t>
            </a:r>
            <a:r>
              <a:rPr lang="en-US" sz="3200" dirty="0"/>
              <a:t>health warnings on alcohol advertising. The growing problem seems to </a:t>
            </a:r>
            <a:r>
              <a:rPr lang="en-US" sz="3200" dirty="0" smtClean="0"/>
              <a:t>be due </a:t>
            </a:r>
            <a:r>
              <a:rPr lang="en-US" sz="3200" dirty="0"/>
              <a:t>to ‘binge’ drinking among the young, when drinkers deliberately set out to </a:t>
            </a:r>
            <a:r>
              <a:rPr lang="en-US" sz="3200" dirty="0" smtClean="0"/>
              <a:t>get drunk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6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important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8813"/>
            <a:ext cx="8596668" cy="465255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Consult </a:t>
            </a:r>
            <a:r>
              <a:rPr lang="en-US" sz="2400" dirty="0"/>
              <a:t>your department as to any </a:t>
            </a:r>
            <a:r>
              <a:rPr lang="en-US" sz="2400" dirty="0" err="1"/>
              <a:t>recognised</a:t>
            </a:r>
            <a:r>
              <a:rPr lang="en-US" sz="2400" dirty="0"/>
              <a:t> authorities or </a:t>
            </a:r>
            <a:r>
              <a:rPr lang="en-US" sz="2400" dirty="0" smtClean="0"/>
              <a:t>important published </a:t>
            </a:r>
            <a:r>
              <a:rPr lang="en-US" sz="2400" dirty="0"/>
              <a:t>works.</a:t>
            </a:r>
          </a:p>
          <a:p>
            <a:r>
              <a:rPr lang="en-US" sz="2400" dirty="0" smtClean="0"/>
              <a:t>Consult </a:t>
            </a:r>
            <a:r>
              <a:rPr lang="en-US" sz="2400" dirty="0"/>
              <a:t>a library catalogue for authors who have published books and </a:t>
            </a:r>
            <a:r>
              <a:rPr lang="en-US" sz="2400" dirty="0" smtClean="0"/>
              <a:t>for collected </a:t>
            </a:r>
            <a:r>
              <a:rPr lang="en-US" sz="2400" dirty="0"/>
              <a:t>editions of articles in your area.</a:t>
            </a:r>
          </a:p>
          <a:p>
            <a:r>
              <a:rPr lang="en-US" sz="2400" dirty="0" smtClean="0"/>
              <a:t>Follow </a:t>
            </a:r>
            <a:r>
              <a:rPr lang="en-US" sz="2400" dirty="0"/>
              <a:t>up references in your reading. Familiar references which </a:t>
            </a:r>
            <a:r>
              <a:rPr lang="en-US" sz="2400" dirty="0" smtClean="0"/>
              <a:t>occur repeatedly </a:t>
            </a:r>
            <a:r>
              <a:rPr lang="en-US" sz="2400" dirty="0"/>
              <a:t>in different works will indicate that you are becoming </a:t>
            </a:r>
            <a:r>
              <a:rPr lang="en-US" sz="2400" dirty="0" smtClean="0"/>
              <a:t>more knowledgeable </a:t>
            </a:r>
            <a:r>
              <a:rPr lang="en-US" sz="2400" dirty="0"/>
              <a:t>and  are </a:t>
            </a:r>
            <a:r>
              <a:rPr lang="en-US" sz="2400" dirty="0" err="1"/>
              <a:t>recognising</a:t>
            </a:r>
            <a:r>
              <a:rPr lang="en-US" sz="2400" dirty="0"/>
              <a:t> authorities.</a:t>
            </a:r>
          </a:p>
          <a:p>
            <a:r>
              <a:rPr lang="en-US" sz="2400" dirty="0" smtClean="0"/>
              <a:t>Check </a:t>
            </a:r>
            <a:r>
              <a:rPr lang="en-US" sz="2400" dirty="0"/>
              <a:t>in the prefaces or forewords of books for mentions of your topic.</a:t>
            </a:r>
          </a:p>
          <a:p>
            <a:r>
              <a:rPr lang="en-US" sz="2400" dirty="0" smtClean="0"/>
              <a:t>Be </a:t>
            </a:r>
            <a:r>
              <a:rPr lang="en-US" sz="2400" dirty="0"/>
              <a:t>aware of possible rival or alternative hypotheses or interpretations </a:t>
            </a:r>
            <a:r>
              <a:rPr lang="en-US" sz="2400" dirty="0" smtClean="0"/>
              <a:t>of 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63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2057"/>
            <a:ext cx="8596668" cy="4949305"/>
          </a:xfrm>
        </p:spPr>
        <p:txBody>
          <a:bodyPr>
            <a:noAutofit/>
          </a:bodyPr>
          <a:lstStyle/>
          <a:p>
            <a:r>
              <a:rPr lang="en-US" sz="3200" dirty="0"/>
              <a:t> Be selective.</a:t>
            </a:r>
          </a:p>
          <a:p>
            <a:r>
              <a:rPr lang="en-US" sz="3200" dirty="0" smtClean="0"/>
              <a:t>Only </a:t>
            </a:r>
            <a:r>
              <a:rPr lang="en-US" sz="3200" dirty="0"/>
              <a:t>read information which is relevant to your topic. </a:t>
            </a:r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may only </a:t>
            </a:r>
            <a:r>
              <a:rPr lang="en-US" sz="3200" dirty="0" smtClean="0"/>
              <a:t>need to </a:t>
            </a:r>
            <a:r>
              <a:rPr lang="en-US" sz="3200" dirty="0"/>
              <a:t>read a particular section or part of a chapter from a book. </a:t>
            </a:r>
            <a:r>
              <a:rPr lang="en-US" sz="3200" dirty="0" smtClean="0"/>
              <a:t>Checking the contents </a:t>
            </a:r>
            <a:r>
              <a:rPr lang="en-US" sz="3200" dirty="0"/>
              <a:t>page and the index of a book will help you here.</a:t>
            </a:r>
          </a:p>
          <a:p>
            <a:r>
              <a:rPr lang="en-US" sz="3200" dirty="0" smtClean="0"/>
              <a:t>Assess </a:t>
            </a:r>
            <a:r>
              <a:rPr lang="en-US" sz="3200" dirty="0"/>
              <a:t>the importance of what you read. How reliable are the findings </a:t>
            </a:r>
            <a:r>
              <a:rPr lang="en-US" sz="3200" dirty="0" smtClean="0"/>
              <a:t>of any </a:t>
            </a:r>
            <a:r>
              <a:rPr lang="en-US" sz="3200" dirty="0"/>
              <a:t>research? What is the relevance for your chosen topic?</a:t>
            </a:r>
          </a:p>
        </p:txBody>
      </p:sp>
    </p:spTree>
    <p:extLst>
      <p:ext uri="{BB962C8B-B14F-4D97-AF65-F5344CB8AC3E}">
        <p14:creationId xmlns:p14="http://schemas.microsoft.com/office/powerpoint/2010/main" val="200150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9332" y="494959"/>
            <a:ext cx="97028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Academic sources of information, or evidence, differ from……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Your </a:t>
            </a:r>
            <a:r>
              <a:rPr lang="en-IN" sz="2800" dirty="0"/>
              <a:t>own </a:t>
            </a:r>
            <a:r>
              <a:rPr lang="en-IN" sz="2800" dirty="0" smtClean="0"/>
              <a:t>opinions</a:t>
            </a:r>
            <a:endParaRPr lang="en-IN" sz="2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Conclusions </a:t>
            </a:r>
            <a:r>
              <a:rPr lang="en-IN" sz="2800" dirty="0"/>
              <a:t>or outcomes of discussions on the issue with </a:t>
            </a:r>
            <a:r>
              <a:rPr lang="en-IN" sz="2800" dirty="0" smtClean="0"/>
              <a:t>friends </a:t>
            </a:r>
            <a:r>
              <a:rPr lang="en-IN" sz="2800" dirty="0"/>
              <a:t>or </a:t>
            </a:r>
            <a:r>
              <a:rPr lang="en-IN" sz="2800" dirty="0" smtClean="0"/>
              <a:t>relatives</a:t>
            </a:r>
            <a:endParaRPr lang="en-IN" sz="2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dirty="0"/>
              <a:t>celebrity’s </a:t>
            </a:r>
            <a:r>
              <a:rPr lang="en-IN" sz="2800" dirty="0" smtClean="0"/>
              <a:t>opinion</a:t>
            </a:r>
            <a:endParaRPr lang="en-IN" sz="2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Articles </a:t>
            </a:r>
            <a:r>
              <a:rPr lang="en-IN" sz="2800" dirty="0"/>
              <a:t>in popular </a:t>
            </a:r>
            <a:r>
              <a:rPr lang="en-IN" sz="2800" dirty="0" smtClean="0"/>
              <a:t>magazines</a:t>
            </a:r>
            <a:endParaRPr lang="en-IN" sz="2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Opinion </a:t>
            </a:r>
            <a:r>
              <a:rPr lang="en-IN" sz="2800" dirty="0"/>
              <a:t>columns in newspapers (as opposed to newspaper </a:t>
            </a:r>
            <a:r>
              <a:rPr lang="en-IN" sz="2800" dirty="0" smtClean="0"/>
              <a:t>articles)</a:t>
            </a:r>
            <a:endParaRPr lang="en-IN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You can certainly draw on these materials for ideas to be developed in your assignment, but do not use them as sources of evidence, unless requested to </a:t>
            </a:r>
            <a:r>
              <a:rPr lang="en-IN" sz="2800" dirty="0" smtClean="0"/>
              <a:t>do so in </a:t>
            </a:r>
            <a:r>
              <a:rPr lang="en-IN" sz="2800" dirty="0"/>
              <a:t>the </a:t>
            </a:r>
            <a:r>
              <a:rPr lang="en-IN" sz="2800" dirty="0" smtClean="0"/>
              <a:t>assignment.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07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81" y="391716"/>
            <a:ext cx="10476145" cy="4262493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The sources of information </a:t>
            </a:r>
            <a:r>
              <a:rPr lang="en-IN" sz="2800" dirty="0" smtClean="0"/>
              <a:t>you document are </a:t>
            </a:r>
            <a:r>
              <a:rPr lang="en-IN" sz="2800" dirty="0"/>
              <a:t>typically those from an </a:t>
            </a:r>
            <a:r>
              <a:rPr lang="en-IN" sz="2800" dirty="0" smtClean="0"/>
              <a:t>authority</a:t>
            </a:r>
            <a:r>
              <a:rPr lang="en-IN" sz="2800" dirty="0"/>
              <a:t> </a:t>
            </a:r>
            <a:r>
              <a:rPr lang="en-IN" sz="2800" dirty="0" smtClean="0"/>
              <a:t>(someone </a:t>
            </a:r>
            <a:r>
              <a:rPr lang="en-IN" sz="2800" dirty="0"/>
              <a:t>who has been the author of published </a:t>
            </a:r>
            <a:r>
              <a:rPr lang="en-IN" sz="2800" dirty="0" smtClean="0"/>
              <a:t>material) </a:t>
            </a:r>
          </a:p>
          <a:p>
            <a:pPr algn="just"/>
            <a:r>
              <a:rPr lang="en-IN" sz="2800" dirty="0" smtClean="0"/>
              <a:t>This material </a:t>
            </a:r>
            <a:r>
              <a:rPr lang="en-IN" sz="2800" dirty="0"/>
              <a:t>may come in the form of……</a:t>
            </a:r>
          </a:p>
          <a:p>
            <a:pPr marL="457200" lvl="1" indent="0" algn="just">
              <a:buNone/>
            </a:pPr>
            <a:r>
              <a:rPr lang="en-IN" sz="2800" dirty="0"/>
              <a:t>• Books</a:t>
            </a:r>
          </a:p>
          <a:p>
            <a:pPr marL="457200" lvl="1" indent="0" algn="just">
              <a:buNone/>
            </a:pPr>
            <a:r>
              <a:rPr lang="en-IN" sz="2800" dirty="0"/>
              <a:t>• Journal articles</a:t>
            </a:r>
          </a:p>
          <a:p>
            <a:pPr marL="457200" lvl="1" indent="0" algn="just">
              <a:buNone/>
            </a:pPr>
            <a:r>
              <a:rPr lang="en-IN" sz="2800" dirty="0"/>
              <a:t>• Published reports</a:t>
            </a:r>
          </a:p>
          <a:p>
            <a:pPr algn="just"/>
            <a:r>
              <a:rPr lang="en-IN" sz="2800" dirty="0" smtClean="0"/>
              <a:t>In such materials you may find - </a:t>
            </a:r>
            <a:endParaRPr lang="en-IN" sz="2800" dirty="0"/>
          </a:p>
          <a:p>
            <a:pPr lvl="1" algn="just"/>
            <a:r>
              <a:rPr lang="en-IN" sz="2800" dirty="0"/>
              <a:t>theoretical ideas,</a:t>
            </a:r>
          </a:p>
          <a:p>
            <a:pPr lvl="1" algn="just"/>
            <a:r>
              <a:rPr lang="en-IN" sz="2800" dirty="0"/>
              <a:t>critical evaluations,</a:t>
            </a:r>
          </a:p>
          <a:p>
            <a:pPr lvl="1" algn="just"/>
            <a:r>
              <a:rPr lang="en-IN" sz="2800" dirty="0"/>
              <a:t>research </a:t>
            </a:r>
            <a:r>
              <a:rPr lang="en-IN" sz="2800" dirty="0" smtClean="0"/>
              <a:t>findings</a:t>
            </a:r>
            <a:r>
              <a:rPr lang="en-IN" sz="2800" dirty="0"/>
              <a:t>, and</a:t>
            </a:r>
          </a:p>
          <a:p>
            <a:pPr lvl="1" algn="just"/>
            <a:r>
              <a:rPr lang="en-IN" sz="2800" dirty="0"/>
              <a:t>scholarly opinions</a:t>
            </a:r>
          </a:p>
          <a:p>
            <a:pPr marL="0" indent="0" algn="just">
              <a:buNone/>
            </a:pPr>
            <a:r>
              <a:rPr lang="en-IN" sz="2800" dirty="0" smtClean="0"/>
              <a:t>                                                 - </a:t>
            </a:r>
            <a:r>
              <a:rPr lang="en-IN" sz="2800" dirty="0"/>
              <a:t>to back up the points you are making.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51769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9769"/>
            <a:ext cx="10160000" cy="5831031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Sometimes, these sources can be grouped into two categories: </a:t>
            </a:r>
            <a:r>
              <a:rPr lang="en-IN" sz="2800" dirty="0" smtClean="0"/>
              <a:t>primary and </a:t>
            </a:r>
            <a:r>
              <a:rPr lang="en-IN" sz="2800" dirty="0"/>
              <a:t>secondary sources.</a:t>
            </a:r>
          </a:p>
          <a:p>
            <a:pPr algn="just"/>
            <a:r>
              <a:rPr lang="en-IN" sz="2800" i="1" dirty="0"/>
              <a:t>Primary sources relate to publicly available data, like historical documents (e.g. a transcript of oral history</a:t>
            </a:r>
            <a:r>
              <a:rPr lang="en-IN" sz="2800" i="1" dirty="0" smtClean="0"/>
              <a:t>, interview </a:t>
            </a:r>
            <a:r>
              <a:rPr lang="en-IN" sz="2800" i="1" dirty="0"/>
              <a:t>data), raw data from an experiment, or demographic records. </a:t>
            </a:r>
            <a:endParaRPr lang="en-IN" sz="2800" i="1" dirty="0" smtClean="0"/>
          </a:p>
          <a:p>
            <a:pPr algn="just"/>
            <a:r>
              <a:rPr lang="en-IN" sz="2800" i="1" dirty="0" smtClean="0"/>
              <a:t>Secondary </a:t>
            </a:r>
            <a:r>
              <a:rPr lang="en-IN" sz="2800" i="1" dirty="0"/>
              <a:t>sources draw on </a:t>
            </a:r>
            <a:r>
              <a:rPr lang="en-IN" sz="2800" i="1" dirty="0" smtClean="0"/>
              <a:t>these primary </a:t>
            </a:r>
            <a:r>
              <a:rPr lang="en-IN" sz="2800" i="1" dirty="0"/>
              <a:t>sources of data, but have been produced for public consumption in the form of a journal article or </a:t>
            </a:r>
            <a:r>
              <a:rPr lang="en-IN" sz="2800" i="1" dirty="0" smtClean="0"/>
              <a:t>a chapter </a:t>
            </a:r>
            <a:r>
              <a:rPr lang="en-IN" sz="2800" i="1" dirty="0"/>
              <a:t>in an edited book.</a:t>
            </a:r>
          </a:p>
          <a:p>
            <a:pPr algn="just"/>
            <a:r>
              <a:rPr lang="en-IN" sz="2800" dirty="0"/>
              <a:t>You are more likely to use secondary sources in your assignments. </a:t>
            </a:r>
            <a:endParaRPr lang="en-IN" sz="2800" dirty="0" smtClean="0"/>
          </a:p>
          <a:p>
            <a:pPr algn="just"/>
            <a:r>
              <a:rPr lang="en-IN" sz="2800" dirty="0" smtClean="0"/>
              <a:t>Secondary </a:t>
            </a:r>
            <a:r>
              <a:rPr lang="en-IN" sz="2800" dirty="0"/>
              <a:t>sources differ from </a:t>
            </a:r>
            <a:r>
              <a:rPr lang="en-IN" sz="2800" dirty="0" smtClean="0"/>
              <a:t>secondary citations</a:t>
            </a:r>
            <a:r>
              <a:rPr lang="en-IN" sz="2800" dirty="0"/>
              <a:t>, which occur when you use a reference that was cited in another source and not the original.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88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6678"/>
            <a:ext cx="10160000" cy="93096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resources </a:t>
            </a:r>
            <a:r>
              <a:rPr lang="mr-IN" dirty="0"/>
              <a:t>–</a:t>
            </a:r>
            <a:r>
              <a:rPr lang="en-US" dirty="0"/>
              <a:t> verifying authenticity and factual accuracy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Anybody can publish on the Internet</a:t>
            </a:r>
          </a:p>
          <a:p>
            <a:r>
              <a:rPr lang="en-US" sz="3200" dirty="0" smtClean="0"/>
              <a:t>May not be qualified </a:t>
            </a:r>
            <a:r>
              <a:rPr lang="mr-IN" sz="3200" dirty="0" smtClean="0"/>
              <a:t>–</a:t>
            </a:r>
            <a:r>
              <a:rPr lang="en-US" sz="3200" dirty="0" smtClean="0"/>
              <a:t> biased views </a:t>
            </a:r>
            <a:r>
              <a:rPr lang="mr-IN" sz="3200" dirty="0" smtClean="0"/>
              <a:t>–</a:t>
            </a:r>
            <a:r>
              <a:rPr lang="en-US" sz="3200" dirty="0" smtClean="0"/>
              <a:t> hidden agenda</a:t>
            </a:r>
          </a:p>
          <a:p>
            <a:r>
              <a:rPr lang="en-US" sz="3200" dirty="0" smtClean="0"/>
              <a:t>Sometimes finding the author difficult</a:t>
            </a:r>
          </a:p>
          <a:p>
            <a:r>
              <a:rPr lang="en-US" sz="3200" dirty="0" smtClean="0"/>
              <a:t>Web pages may just disappear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56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2426"/>
            <a:ext cx="10160000" cy="59683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 </a:t>
            </a:r>
            <a:r>
              <a:rPr lang="en-US" sz="2800" dirty="0"/>
              <a:t>the name of the author/creator on the page</a:t>
            </a:r>
            <a:r>
              <a:rPr lang="en-US" sz="2800" dirty="0" smtClean="0"/>
              <a:t>? Are his/ her credentials (</a:t>
            </a:r>
            <a:r>
              <a:rPr lang="en-US" sz="2800" dirty="0"/>
              <a:t>occupation, years of experience, position or education</a:t>
            </a:r>
            <a:r>
              <a:rPr lang="en-US" sz="2800" dirty="0" smtClean="0"/>
              <a:t>) verifiable?</a:t>
            </a:r>
            <a:endParaRPr lang="en-US" sz="2800" dirty="0"/>
          </a:p>
          <a:p>
            <a:r>
              <a:rPr lang="en-US" sz="2800" dirty="0"/>
              <a:t>Is the author qualified to write on the given topic? Why?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author is with an organization, does it appear to support or sponsor the page?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</a:t>
            </a:r>
            <a:r>
              <a:rPr lang="en-US" sz="2800" dirty="0" smtClean="0"/>
              <a:t>owner cannot be </a:t>
            </a:r>
            <a:r>
              <a:rPr lang="en-US" sz="2800" dirty="0"/>
              <a:t>identified, </a:t>
            </a:r>
            <a:r>
              <a:rPr lang="en-US" sz="2800" dirty="0" smtClean="0"/>
              <a:t>is there any other information about </a:t>
            </a:r>
            <a:r>
              <a:rPr lang="en-US" sz="2800" dirty="0"/>
              <a:t>the origin of the </a:t>
            </a:r>
            <a:r>
              <a:rPr lang="en-US" sz="2800" dirty="0" smtClean="0"/>
              <a:t>site?</a:t>
            </a:r>
          </a:p>
          <a:p>
            <a:r>
              <a:rPr lang="en-US" sz="2800" dirty="0" smtClean="0"/>
              <a:t>What is the purpose of the author </a:t>
            </a:r>
            <a:r>
              <a:rPr lang="mr-IN" sz="2800" dirty="0" smtClean="0"/>
              <a:t>–</a:t>
            </a:r>
            <a:r>
              <a:rPr lang="en-US" sz="2800" dirty="0" smtClean="0"/>
              <a:t> inform, amuse, persuade or preach?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72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4319"/>
            <a:ext cx="10160000" cy="6076481"/>
          </a:xfrm>
        </p:spPr>
        <p:txBody>
          <a:bodyPr>
            <a:noAutofit/>
          </a:bodyPr>
          <a:lstStyle/>
          <a:p>
            <a:r>
              <a:rPr lang="en-US" sz="3600" dirty="0"/>
              <a:t>Is the information covered fact, opinion, or propaganda?</a:t>
            </a:r>
          </a:p>
          <a:p>
            <a:r>
              <a:rPr lang="en-US" sz="3600" dirty="0"/>
              <a:t>Is the author's point-of-view objective and impartial?</a:t>
            </a:r>
          </a:p>
          <a:p>
            <a:r>
              <a:rPr lang="en-US" sz="3600" dirty="0" smtClean="0"/>
              <a:t>Is </a:t>
            </a:r>
            <a:r>
              <a:rPr lang="en-US" sz="3600" dirty="0"/>
              <a:t>the author affiliated with an organization</a:t>
            </a:r>
            <a:r>
              <a:rPr lang="en-US" sz="3600" dirty="0" smtClean="0"/>
              <a:t>? Does </a:t>
            </a:r>
            <a:r>
              <a:rPr lang="en-US" sz="3600" dirty="0"/>
              <a:t>the author's affiliation with an institution or organization appear to bias the information?</a:t>
            </a:r>
          </a:p>
          <a:p>
            <a:r>
              <a:rPr lang="en-US" sz="3600" dirty="0"/>
              <a:t>Does the content of the page have the official approval of the institution, organization, or company?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418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537</TotalTime>
  <Words>1466</Words>
  <Application>Microsoft Macintosh PowerPoint</Application>
  <PresentationFormat>Custom</PresentationFormat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Identifying and using resources</vt:lpstr>
      <vt:lpstr>Discover important sources</vt:lpstr>
      <vt:lpstr>PowerPoint Presentation</vt:lpstr>
      <vt:lpstr>PowerPoint Presentation</vt:lpstr>
      <vt:lpstr>PowerPoint Presentation</vt:lpstr>
      <vt:lpstr>PowerPoint Presentation</vt:lpstr>
      <vt:lpstr>Web resources – verifying authenticity and factual accuracy </vt:lpstr>
      <vt:lpstr>PowerPoint Presentation</vt:lpstr>
      <vt:lpstr>PowerPoint Presentation</vt:lpstr>
      <vt:lpstr>PowerPoint Presentation</vt:lpstr>
      <vt:lpstr>Facts, opinions and trusting/ distrusting</vt:lpstr>
      <vt:lpstr>PowerPoint Presentation</vt:lpstr>
      <vt:lpstr>PowerPoint Presentation</vt:lpstr>
      <vt:lpstr>PowerPoint Presentation</vt:lpstr>
      <vt:lpstr>O(pinion), F(act) N(eeds) P(roof) or S(upporting) D(etail)?</vt:lpstr>
      <vt:lpstr>PowerPoint Presentation</vt:lpstr>
      <vt:lpstr>Passage 1</vt:lpstr>
      <vt:lpstr>Passage 2</vt:lpstr>
      <vt:lpstr>Passage 3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N.P SUDHARSHAN</dc:creator>
  <cp:lastModifiedBy>sudharshana N.P</cp:lastModifiedBy>
  <cp:revision>64</cp:revision>
  <dcterms:created xsi:type="dcterms:W3CDTF">2014-12-04T11:15:57Z</dcterms:created>
  <dcterms:modified xsi:type="dcterms:W3CDTF">2017-08-03T07:32:39Z</dcterms:modified>
</cp:coreProperties>
</file>