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8" r:id="rId3"/>
    <p:sldId id="289" r:id="rId4"/>
    <p:sldId id="292" r:id="rId5"/>
    <p:sldId id="290" r:id="rId6"/>
    <p:sldId id="291" r:id="rId7"/>
    <p:sldId id="300" r:id="rId8"/>
    <p:sldId id="301" r:id="rId9"/>
    <p:sldId id="295" r:id="rId10"/>
    <p:sldId id="296" r:id="rId11"/>
    <p:sldId id="293" r:id="rId12"/>
    <p:sldId id="294" r:id="rId13"/>
    <p:sldId id="297" r:id="rId14"/>
    <p:sldId id="298" r:id="rId15"/>
    <p:sldId id="299" r:id="rId16"/>
    <p:sldId id="259" r:id="rId17"/>
    <p:sldId id="302" r:id="rId18"/>
    <p:sldId id="303" r:id="rId19"/>
    <p:sldId id="261" r:id="rId20"/>
    <p:sldId id="262" r:id="rId21"/>
    <p:sldId id="304" r:id="rId22"/>
    <p:sldId id="306" r:id="rId23"/>
    <p:sldId id="305" r:id="rId24"/>
    <p:sldId id="307" r:id="rId25"/>
    <p:sldId id="263" r:id="rId26"/>
    <p:sldId id="309" r:id="rId27"/>
    <p:sldId id="310" r:id="rId28"/>
    <p:sldId id="311" r:id="rId29"/>
    <p:sldId id="312" r:id="rId30"/>
    <p:sldId id="313" r:id="rId31"/>
    <p:sldId id="275" r:id="rId32"/>
    <p:sldId id="308" r:id="rId33"/>
    <p:sldId id="28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6" d="100"/>
          <a:sy n="36" d="100"/>
        </p:scale>
        <p:origin x="-20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2B8153-A1A8-E643-8F30-CBB53A3DCC92}"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346676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8153-A1A8-E643-8F30-CBB53A3DCC92}"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28407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8153-A1A8-E643-8F30-CBB53A3DCC92}"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220377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8153-A1A8-E643-8F30-CBB53A3DCC92}"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284790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2B8153-A1A8-E643-8F30-CBB53A3DCC92}"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198309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2B8153-A1A8-E643-8F30-CBB53A3DCC92}" type="datetimeFigureOut">
              <a:rPr lang="en-US" smtClean="0"/>
              <a:t>18/08/17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167882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B8153-A1A8-E643-8F30-CBB53A3DCC92}" type="datetimeFigureOut">
              <a:rPr lang="en-US" smtClean="0"/>
              <a:t>18/08/17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42634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2B8153-A1A8-E643-8F30-CBB53A3DCC92}" type="datetimeFigureOut">
              <a:rPr lang="en-US" smtClean="0"/>
              <a:t>18/08/17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256948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B8153-A1A8-E643-8F30-CBB53A3DCC92}" type="datetimeFigureOut">
              <a:rPr lang="en-US" smtClean="0"/>
              <a:t>18/08/17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60551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B8153-A1A8-E643-8F30-CBB53A3DCC92}" type="datetimeFigureOut">
              <a:rPr lang="en-US" smtClean="0"/>
              <a:t>18/08/17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420837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B8153-A1A8-E643-8F30-CBB53A3DCC92}" type="datetimeFigureOut">
              <a:rPr lang="en-US" smtClean="0"/>
              <a:t>18/08/17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7DF6-9F4C-994D-9691-BFA87ABFB3A0}" type="slidenum">
              <a:rPr lang="en-US" smtClean="0"/>
              <a:t>‹#›</a:t>
            </a:fld>
            <a:endParaRPr lang="en-US"/>
          </a:p>
        </p:txBody>
      </p:sp>
    </p:spTree>
    <p:extLst>
      <p:ext uri="{BB962C8B-B14F-4D97-AF65-F5344CB8AC3E}">
        <p14:creationId xmlns:p14="http://schemas.microsoft.com/office/powerpoint/2010/main" val="3295403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B8153-A1A8-E643-8F30-CBB53A3DCC92}" type="datetimeFigureOut">
              <a:rPr lang="en-US" smtClean="0"/>
              <a:t>18/08/17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7DF6-9F4C-994D-9691-BFA87ABFB3A0}" type="slidenum">
              <a:rPr lang="en-US" smtClean="0"/>
              <a:t>‹#›</a:t>
            </a:fld>
            <a:endParaRPr lang="en-US"/>
          </a:p>
        </p:txBody>
      </p:sp>
    </p:spTree>
    <p:extLst>
      <p:ext uri="{BB962C8B-B14F-4D97-AF65-F5344CB8AC3E}">
        <p14:creationId xmlns:p14="http://schemas.microsoft.com/office/powerpoint/2010/main" val="4063136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skim%20task.doc" TargetMode="External"/><Relationship Id="rId3" Type="http://schemas.openxmlformats.org/officeDocument/2006/relationships/hyperlink" Target="file://localhost/Users/sudharshana/Desktop/ENG%20450/Lectures/scan%20task.do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Reading%20for%20detailed%20understanding.doc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Do%20ghosts%20exist.doc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Academic Reading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465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are some keywords taken from a paragraph. Can you guess what the paragraph is about?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0625812"/>
              </p:ext>
            </p:extLst>
          </p:nvPr>
        </p:nvGraphicFramePr>
        <p:xfrm>
          <a:off x="457200" y="2108609"/>
          <a:ext cx="8229600" cy="1554479"/>
        </p:xfrm>
        <a:graphic>
          <a:graphicData uri="http://schemas.openxmlformats.org/drawingml/2006/table">
            <a:tbl>
              <a:tblPr firstRow="1" bandRow="1">
                <a:tableStyleId>{2D5ABB26-0587-4C30-8999-92F81FD0307C}</a:tableStyleId>
              </a:tblPr>
              <a:tblGrid>
                <a:gridCol w="2743200"/>
                <a:gridCol w="2743200"/>
                <a:gridCol w="2743200"/>
              </a:tblGrid>
              <a:tr h="370840">
                <a:tc>
                  <a:txBody>
                    <a:bodyPr/>
                    <a:lstStyle/>
                    <a:p>
                      <a:r>
                        <a:rPr lang="en-US" sz="2800" dirty="0" smtClean="0"/>
                        <a:t>second class</a:t>
                      </a:r>
                      <a:endParaRPr lang="en-US" sz="2800" dirty="0"/>
                    </a:p>
                  </a:txBody>
                  <a:tcPr/>
                </a:tc>
                <a:tc>
                  <a:txBody>
                    <a:bodyPr/>
                    <a:lstStyle/>
                    <a:p>
                      <a:r>
                        <a:rPr lang="en-US" sz="2800" dirty="0" smtClean="0"/>
                        <a:t>difficult</a:t>
                      </a:r>
                      <a:endParaRPr lang="en-US" sz="2800" dirty="0"/>
                    </a:p>
                  </a:txBody>
                  <a:tcPr/>
                </a:tc>
                <a:tc>
                  <a:txBody>
                    <a:bodyPr/>
                    <a:lstStyle/>
                    <a:p>
                      <a:r>
                        <a:rPr lang="en-US" sz="2800" dirty="0" smtClean="0"/>
                        <a:t>no room</a:t>
                      </a:r>
                      <a:endParaRPr lang="en-US" sz="2800" dirty="0"/>
                    </a:p>
                  </a:txBody>
                  <a:tcPr/>
                </a:tc>
              </a:tr>
              <a:tr h="370840">
                <a:tc>
                  <a:txBody>
                    <a:bodyPr/>
                    <a:lstStyle/>
                    <a:p>
                      <a:r>
                        <a:rPr lang="en-US" sz="2800" dirty="0" smtClean="0"/>
                        <a:t>passenger</a:t>
                      </a:r>
                      <a:endParaRPr lang="en-US" sz="2800" dirty="0"/>
                    </a:p>
                  </a:txBody>
                  <a:tcPr/>
                </a:tc>
                <a:tc>
                  <a:txBody>
                    <a:bodyPr/>
                    <a:lstStyle/>
                    <a:p>
                      <a:r>
                        <a:rPr lang="en-US" sz="2800" dirty="0" smtClean="0"/>
                        <a:t>push</a:t>
                      </a:r>
                      <a:endParaRPr lang="en-US" sz="2800" dirty="0"/>
                    </a:p>
                  </a:txBody>
                  <a:tcPr/>
                </a:tc>
                <a:tc>
                  <a:txBody>
                    <a:bodyPr/>
                    <a:lstStyle/>
                    <a:p>
                      <a:r>
                        <a:rPr lang="en-US" sz="2800" dirty="0" smtClean="0"/>
                        <a:t>ticket</a:t>
                      </a:r>
                      <a:endParaRPr lang="en-US" sz="2800" dirty="0"/>
                    </a:p>
                  </a:txBody>
                  <a:tcPr/>
                </a:tc>
              </a:tr>
              <a:tr h="370840">
                <a:tc>
                  <a:txBody>
                    <a:bodyPr/>
                    <a:lstStyle/>
                    <a:p>
                      <a:r>
                        <a:rPr lang="en-US" sz="2800" dirty="0" smtClean="0"/>
                        <a:t>crowd</a:t>
                      </a:r>
                      <a:endParaRPr lang="en-US" sz="2800" dirty="0"/>
                    </a:p>
                  </a:txBody>
                  <a:tcPr/>
                </a:tc>
                <a:tc>
                  <a:txBody>
                    <a:bodyPr/>
                    <a:lstStyle/>
                    <a:p>
                      <a:r>
                        <a:rPr lang="en-US" sz="2800" dirty="0" smtClean="0"/>
                        <a:t>book</a:t>
                      </a:r>
                      <a:endParaRPr lang="en-US" sz="2800" dirty="0"/>
                    </a:p>
                  </a:txBody>
                  <a:tcPr/>
                </a:tc>
                <a:tc>
                  <a:txBody>
                    <a:bodyPr/>
                    <a:lstStyle/>
                    <a:p>
                      <a:r>
                        <a:rPr lang="en-US" sz="2800" dirty="0" smtClean="0"/>
                        <a:t>train</a:t>
                      </a:r>
                      <a:endParaRPr lang="en-US" sz="2800" dirty="0"/>
                    </a:p>
                  </a:txBody>
                  <a:tcPr/>
                </a:tc>
              </a:tr>
            </a:tbl>
          </a:graphicData>
        </a:graphic>
      </p:graphicFrame>
      <p:sp>
        <p:nvSpPr>
          <p:cNvPr id="5" name="TextBox 4"/>
          <p:cNvSpPr txBox="1"/>
          <p:nvPr/>
        </p:nvSpPr>
        <p:spPr>
          <a:xfrm>
            <a:off x="668421" y="4197684"/>
            <a:ext cx="7820526" cy="1815882"/>
          </a:xfrm>
          <a:prstGeom prst="rect">
            <a:avLst/>
          </a:prstGeom>
          <a:noFill/>
        </p:spPr>
        <p:txBody>
          <a:bodyPr wrap="square" rtlCol="0">
            <a:spAutoFit/>
          </a:bodyPr>
          <a:lstStyle/>
          <a:p>
            <a:pPr marL="457200" indent="-457200">
              <a:buFont typeface="Arial"/>
              <a:buChar char="•"/>
            </a:pPr>
            <a:r>
              <a:rPr lang="en-US" sz="2800" dirty="0" smtClean="0"/>
              <a:t>The pleasures of travelling</a:t>
            </a:r>
          </a:p>
          <a:p>
            <a:pPr marL="457200" indent="-457200">
              <a:buFont typeface="Arial"/>
              <a:buChar char="•"/>
            </a:pPr>
            <a:r>
              <a:rPr lang="en-US" sz="2800" dirty="0" smtClean="0"/>
              <a:t>The booking of tickets</a:t>
            </a:r>
          </a:p>
          <a:p>
            <a:pPr marL="457200" indent="-457200">
              <a:buFont typeface="Arial"/>
              <a:buChar char="•"/>
            </a:pPr>
            <a:r>
              <a:rPr lang="en-US" sz="2800" dirty="0" smtClean="0"/>
              <a:t>The problems of second class passengers</a:t>
            </a:r>
          </a:p>
          <a:p>
            <a:pPr marL="457200" indent="-457200">
              <a:buFont typeface="Arial"/>
              <a:buChar char="•"/>
            </a:pPr>
            <a:r>
              <a:rPr lang="en-US" sz="2800" dirty="0" smtClean="0"/>
              <a:t>Crowds in trains</a:t>
            </a:r>
            <a:endParaRPr lang="en-US" sz="2800" dirty="0"/>
          </a:p>
        </p:txBody>
      </p:sp>
    </p:spTree>
    <p:extLst>
      <p:ext uri="{BB962C8B-B14F-4D97-AF65-F5344CB8AC3E}">
        <p14:creationId xmlns:p14="http://schemas.microsoft.com/office/powerpoint/2010/main" val="340838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194430"/>
            <a:ext cx="8526379" cy="1143000"/>
          </a:xfrm>
        </p:spPr>
        <p:txBody>
          <a:bodyPr>
            <a:noAutofit/>
          </a:bodyPr>
          <a:lstStyle/>
          <a:p>
            <a:pPr algn="just"/>
            <a:r>
              <a:rPr lang="en-US" sz="3600" dirty="0" smtClean="0"/>
              <a:t>Read sentences from Column 1. Choose from Column 2 the sentence which is most likely to follow it</a:t>
            </a:r>
            <a:endParaRPr lang="en-US" sz="3600" dirty="0"/>
          </a:p>
        </p:txBody>
      </p:sp>
      <p:sp>
        <p:nvSpPr>
          <p:cNvPr id="5" name="Content Placeholder 4"/>
          <p:cNvSpPr>
            <a:spLocks noGrp="1"/>
          </p:cNvSpPr>
          <p:nvPr>
            <p:ph sz="half" idx="1"/>
          </p:nvPr>
        </p:nvSpPr>
        <p:spPr/>
        <p:txBody>
          <a:bodyPr>
            <a:normAutofit lnSpcReduction="10000"/>
          </a:bodyPr>
          <a:lstStyle/>
          <a:p>
            <a:pPr marL="514350" indent="-514350">
              <a:buFont typeface="Wingdings" charset="2"/>
              <a:buAutoNum type="arabicPlain"/>
            </a:pPr>
            <a:r>
              <a:rPr lang="en-US" dirty="0" smtClean="0"/>
              <a:t>I had an interesting experience last week, when I travelled in the Grand Trunk Express from Delhi to Chennai</a:t>
            </a:r>
            <a:endParaRPr lang="en-US" dirty="0"/>
          </a:p>
        </p:txBody>
      </p:sp>
      <p:sp>
        <p:nvSpPr>
          <p:cNvPr id="6" name="Content Placeholder 5"/>
          <p:cNvSpPr>
            <a:spLocks noGrp="1"/>
          </p:cNvSpPr>
          <p:nvPr>
            <p:ph sz="half" idx="2"/>
          </p:nvPr>
        </p:nvSpPr>
        <p:spPr/>
        <p:txBody>
          <a:bodyPr>
            <a:normAutofit lnSpcReduction="10000"/>
          </a:bodyPr>
          <a:lstStyle/>
          <a:p>
            <a:pPr marL="514350" indent="-514350">
              <a:buFont typeface="+mj-lt"/>
              <a:buAutoNum type="alphaLcParenR"/>
            </a:pPr>
            <a:r>
              <a:rPr lang="en-US" dirty="0" smtClean="0"/>
              <a:t>I often travel to Madras</a:t>
            </a:r>
          </a:p>
          <a:p>
            <a:pPr marL="514350" indent="-514350">
              <a:buFont typeface="+mj-lt"/>
              <a:buAutoNum type="alphaLcParenR"/>
            </a:pPr>
            <a:r>
              <a:rPr lang="en-US" dirty="0" smtClean="0"/>
              <a:t>I had gone to Delhi for a conference</a:t>
            </a:r>
          </a:p>
          <a:p>
            <a:pPr marL="514350" indent="-514350">
              <a:buFont typeface="+mj-lt"/>
              <a:buAutoNum type="alphaLcParenR"/>
            </a:pPr>
            <a:r>
              <a:rPr lang="en-US" dirty="0" smtClean="0"/>
              <a:t>A few minutes after I entered the compartment, a noisy family </a:t>
            </a:r>
            <a:r>
              <a:rPr lang="mr-IN" dirty="0" smtClean="0"/>
              <a:t>–</a:t>
            </a:r>
            <a:r>
              <a:rPr lang="en-US" dirty="0" smtClean="0"/>
              <a:t> carrying large tiffin carriers </a:t>
            </a:r>
            <a:r>
              <a:rPr lang="mr-IN" dirty="0" smtClean="0"/>
              <a:t>–</a:t>
            </a:r>
            <a:r>
              <a:rPr lang="en-US" dirty="0" smtClean="0"/>
              <a:t> entered the compartment</a:t>
            </a:r>
            <a:endParaRPr lang="en-US" dirty="0"/>
          </a:p>
        </p:txBody>
      </p:sp>
    </p:spTree>
    <p:extLst>
      <p:ext uri="{BB962C8B-B14F-4D97-AF65-F5344CB8AC3E}">
        <p14:creationId xmlns:p14="http://schemas.microsoft.com/office/powerpoint/2010/main" val="95708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US" dirty="0" smtClean="0"/>
              <a:t>2. They opened their tiffin carriers immediately</a:t>
            </a:r>
            <a:endParaRPr lang="en-US" dirty="0"/>
          </a:p>
        </p:txBody>
      </p:sp>
      <p:sp>
        <p:nvSpPr>
          <p:cNvPr id="4" name="Content Placeholder 3"/>
          <p:cNvSpPr>
            <a:spLocks noGrp="1"/>
          </p:cNvSpPr>
          <p:nvPr>
            <p:ph sz="half" idx="2"/>
          </p:nvPr>
        </p:nvSpPr>
        <p:spPr/>
        <p:txBody>
          <a:bodyPr/>
          <a:lstStyle/>
          <a:p>
            <a:pPr marL="514350" indent="-514350">
              <a:buFont typeface="+mj-lt"/>
              <a:buAutoNum type="alphaLcParenR"/>
            </a:pPr>
            <a:r>
              <a:rPr lang="en-US" dirty="0" smtClean="0"/>
              <a:t>I watched them intently</a:t>
            </a:r>
          </a:p>
          <a:p>
            <a:pPr marL="514350" indent="-514350">
              <a:buFont typeface="+mj-lt"/>
              <a:buAutoNum type="alphaLcParenR"/>
            </a:pPr>
            <a:r>
              <a:rPr lang="en-US" dirty="0" smtClean="0"/>
              <a:t>I was happy that the train had started on time</a:t>
            </a:r>
          </a:p>
          <a:p>
            <a:pPr marL="514350" indent="-514350">
              <a:buFont typeface="+mj-lt"/>
              <a:buAutoNum type="alphaLcParenR"/>
            </a:pPr>
            <a:r>
              <a:rPr lang="en-US" dirty="0" smtClean="0"/>
              <a:t>The baby started crying</a:t>
            </a:r>
            <a:endParaRPr lang="en-US" dirty="0"/>
          </a:p>
        </p:txBody>
      </p:sp>
    </p:spTree>
    <p:extLst>
      <p:ext uri="{BB962C8B-B14F-4D97-AF65-F5344CB8AC3E}">
        <p14:creationId xmlns:p14="http://schemas.microsoft.com/office/powerpoint/2010/main" val="30674983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Here’s a short text with some parts missing. Choose the most appropriate main idea for the missing parts.</a:t>
            </a:r>
            <a:endParaRPr lang="en-US" dirty="0"/>
          </a:p>
        </p:txBody>
      </p:sp>
    </p:spTree>
    <p:extLst>
      <p:ext uri="{BB962C8B-B14F-4D97-AF65-F5344CB8AC3E}">
        <p14:creationId xmlns:p14="http://schemas.microsoft.com/office/powerpoint/2010/main" val="32936476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2867725223"/>
              </p:ext>
            </p:extLst>
          </p:nvPr>
        </p:nvGraphicFramePr>
        <p:xfrm>
          <a:off x="93579" y="147053"/>
          <a:ext cx="8916737" cy="6451805"/>
        </p:xfrm>
        <a:graphic>
          <a:graphicData uri="http://schemas.openxmlformats.org/drawingml/2006/table">
            <a:tbl>
              <a:tblPr firstRow="1" bandRow="1">
                <a:tableStyleId>{2D5ABB26-0587-4C30-8999-92F81FD0307C}</a:tableStyleId>
              </a:tblPr>
              <a:tblGrid>
                <a:gridCol w="8916737"/>
              </a:tblGrid>
              <a:tr h="1215673">
                <a:tc>
                  <a:txBody>
                    <a:bodyPr/>
                    <a:lstStyle/>
                    <a:p>
                      <a:r>
                        <a:rPr lang="en-US" sz="2400" dirty="0" smtClean="0"/>
                        <a:t>1. Once upon a</a:t>
                      </a:r>
                      <a:r>
                        <a:rPr lang="en-US" sz="2400" baseline="0" dirty="0" smtClean="0"/>
                        <a:t> time, a Dutch family settled in America. One of their great grandsons became the President of the United States of America. His name was Theodore Roosevelt.</a:t>
                      </a:r>
                      <a:endParaRPr lang="en-US" sz="2400" dirty="0"/>
                    </a:p>
                  </a:txBody>
                  <a:tcPr/>
                </a:tc>
              </a:tr>
              <a:tr h="847012">
                <a:tc>
                  <a:txBody>
                    <a:bodyPr/>
                    <a:lstStyle/>
                    <a:p>
                      <a:r>
                        <a:rPr lang="en-US" sz="2400" dirty="0" smtClean="0"/>
                        <a:t>2. (a) This describes</a:t>
                      </a:r>
                      <a:r>
                        <a:rPr lang="en-US" sz="2400" baseline="0" dirty="0" smtClean="0"/>
                        <a:t> the qualities of Roosevelt</a:t>
                      </a:r>
                    </a:p>
                    <a:p>
                      <a:r>
                        <a:rPr lang="en-US" sz="2400" baseline="0" dirty="0" smtClean="0"/>
                        <a:t>     (b) This describes the forefathers of Roosevelt</a:t>
                      </a:r>
                      <a:endParaRPr lang="en-US" sz="2400" dirty="0"/>
                    </a:p>
                  </a:txBody>
                  <a:tcPr/>
                </a:tc>
              </a:tr>
              <a:tr h="1114411">
                <a:tc>
                  <a:txBody>
                    <a:bodyPr/>
                    <a:lstStyle/>
                    <a:p>
                      <a:r>
                        <a:rPr lang="en-US" sz="2400" dirty="0" smtClean="0"/>
                        <a:t>3. One day when he was hunting, he came across a baby bear. When</a:t>
                      </a:r>
                      <a:r>
                        <a:rPr lang="en-US" sz="2400" baseline="0" dirty="0" smtClean="0"/>
                        <a:t> the dogs surrounded it and started barking, the bear was frightened. It knew that it could not run away.</a:t>
                      </a:r>
                      <a:endParaRPr lang="en-US" sz="2400" dirty="0"/>
                    </a:p>
                  </a:txBody>
                  <a:tcPr/>
                </a:tc>
              </a:tr>
              <a:tr h="771515">
                <a:tc>
                  <a:txBody>
                    <a:bodyPr/>
                    <a:lstStyle/>
                    <a:p>
                      <a:r>
                        <a:rPr lang="en-US" sz="2400" dirty="0" smtClean="0"/>
                        <a:t>4. (a) Roosevelt</a:t>
                      </a:r>
                      <a:r>
                        <a:rPr lang="en-US" sz="2400" baseline="0" dirty="0" smtClean="0"/>
                        <a:t> was sorry for the bear and allowed it to escape.</a:t>
                      </a:r>
                    </a:p>
                    <a:p>
                      <a:r>
                        <a:rPr lang="en-US" sz="2400" baseline="0" dirty="0" smtClean="0"/>
                        <a:t>     (b) Roosevelt felt happy and shot the bear.</a:t>
                      </a:r>
                      <a:endParaRPr lang="en-US" sz="2400" dirty="0"/>
                    </a:p>
                  </a:txBody>
                  <a:tcPr/>
                </a:tc>
              </a:tr>
              <a:tr h="771515">
                <a:tc>
                  <a:txBody>
                    <a:bodyPr/>
                    <a:lstStyle/>
                    <a:p>
                      <a:r>
                        <a:rPr lang="en-US" sz="2400" dirty="0" smtClean="0"/>
                        <a:t>5. But those who saw it laughed at him. They could not understand why he let the bear</a:t>
                      </a:r>
                      <a:r>
                        <a:rPr lang="en-US" sz="2400" baseline="0" dirty="0" smtClean="0"/>
                        <a:t> escape when he could have easily shot it.</a:t>
                      </a:r>
                      <a:endParaRPr lang="en-US" sz="2400" dirty="0"/>
                    </a:p>
                  </a:txBody>
                  <a:tcPr/>
                </a:tc>
              </a:tr>
              <a:tr h="1402626">
                <a:tc>
                  <a:txBody>
                    <a:bodyPr/>
                    <a:lstStyle/>
                    <a:p>
                      <a:r>
                        <a:rPr lang="en-US" sz="2400" dirty="0" smtClean="0"/>
                        <a:t>6. (a) The</a:t>
                      </a:r>
                      <a:r>
                        <a:rPr lang="en-US" sz="2400" baseline="0" dirty="0" smtClean="0"/>
                        <a:t> Americans were proud of their President and decided to </a:t>
                      </a:r>
                      <a:r>
                        <a:rPr lang="en-US" sz="2400" baseline="0" dirty="0" err="1" smtClean="0"/>
                        <a:t>honour</a:t>
                      </a:r>
                      <a:r>
                        <a:rPr lang="en-US" sz="2400" baseline="0" dirty="0" smtClean="0"/>
                        <a:t> him.</a:t>
                      </a:r>
                    </a:p>
                    <a:p>
                      <a:r>
                        <a:rPr lang="en-US" sz="2400" dirty="0" smtClean="0"/>
                        <a:t>     (b) Americans were ashamed of their President and condemned him for his weakness</a:t>
                      </a:r>
                      <a:endParaRPr lang="en-US" sz="2400" dirty="0"/>
                    </a:p>
                  </a:txBody>
                  <a:tcPr/>
                </a:tc>
              </a:tr>
            </a:tbl>
          </a:graphicData>
        </a:graphic>
      </p:graphicFrame>
    </p:spTree>
    <p:extLst>
      <p:ext uri="{BB962C8B-B14F-4D97-AF65-F5344CB8AC3E}">
        <p14:creationId xmlns:p14="http://schemas.microsoft.com/office/powerpoint/2010/main" val="42197860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7. Toy shop owners who heard the story of ‘Teddy Roosevelt’ and called their toy bears ‘teddy bears’. This is how one of the most popular toys got its name!</a:t>
            </a:r>
            <a:endParaRPr lang="en-US" dirty="0"/>
          </a:p>
        </p:txBody>
      </p:sp>
    </p:spTree>
    <p:extLst>
      <p:ext uri="{BB962C8B-B14F-4D97-AF65-F5344CB8AC3E}">
        <p14:creationId xmlns:p14="http://schemas.microsoft.com/office/powerpoint/2010/main" val="41051241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Reading for specific information - Scanning and Skimming</a:t>
            </a:r>
            <a:endParaRPr lang="en-IN" dirty="0"/>
          </a:p>
        </p:txBody>
      </p:sp>
      <p:sp>
        <p:nvSpPr>
          <p:cNvPr id="3" name="Content Placeholder 2"/>
          <p:cNvSpPr>
            <a:spLocks noGrp="1"/>
          </p:cNvSpPr>
          <p:nvPr>
            <p:ph idx="1"/>
          </p:nvPr>
        </p:nvSpPr>
        <p:spPr/>
        <p:txBody>
          <a:bodyPr>
            <a:normAutofit lnSpcReduction="10000"/>
          </a:bodyPr>
          <a:lstStyle/>
          <a:p>
            <a:pPr algn="just"/>
            <a:r>
              <a:rPr lang="en-IN" dirty="0"/>
              <a:t>Run your eye quickly over the text to locate specific words or phrases that are of interest. You can scan</a:t>
            </a:r>
          </a:p>
          <a:p>
            <a:pPr lvl="1" algn="just"/>
            <a:r>
              <a:rPr lang="en-IN" sz="2400" dirty="0"/>
              <a:t>headings and subheadings</a:t>
            </a:r>
          </a:p>
          <a:p>
            <a:pPr lvl="1" algn="just"/>
            <a:r>
              <a:rPr lang="en-IN" sz="2400" dirty="0"/>
              <a:t>images and artwork</a:t>
            </a:r>
          </a:p>
          <a:p>
            <a:pPr lvl="1" algn="just"/>
            <a:r>
              <a:rPr lang="en-IN" sz="2400" dirty="0"/>
              <a:t>the body text for authors' names</a:t>
            </a:r>
          </a:p>
          <a:p>
            <a:pPr lvl="1" algn="just"/>
            <a:r>
              <a:rPr lang="en-IN" sz="2400" dirty="0"/>
              <a:t>the contents page itself</a:t>
            </a:r>
          </a:p>
          <a:p>
            <a:pPr lvl="1" algn="just"/>
            <a:r>
              <a:rPr lang="en-IN" sz="2400" dirty="0"/>
              <a:t>the index for specific </a:t>
            </a:r>
            <a:r>
              <a:rPr lang="en-IN" sz="2400" dirty="0" smtClean="0"/>
              <a:t>words</a:t>
            </a:r>
            <a:endParaRPr lang="en-IN" sz="2400" dirty="0"/>
          </a:p>
          <a:p>
            <a:pPr algn="just"/>
            <a:r>
              <a:rPr lang="en-IN" dirty="0"/>
              <a:t>This will help you </a:t>
            </a:r>
            <a:r>
              <a:rPr lang="en-IN" dirty="0" smtClean="0"/>
              <a:t>focus on specific parts to get more details.</a:t>
            </a:r>
            <a:endParaRPr lang="en-IN" dirty="0"/>
          </a:p>
        </p:txBody>
      </p:sp>
    </p:spTree>
    <p:extLst>
      <p:ext uri="{BB962C8B-B14F-4D97-AF65-F5344CB8AC3E}">
        <p14:creationId xmlns:p14="http://schemas.microsoft.com/office/powerpoint/2010/main" val="15268217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728" y="66858"/>
            <a:ext cx="8229600" cy="816059"/>
          </a:xfrm>
        </p:spPr>
        <p:txBody>
          <a:bodyPr/>
          <a:lstStyle/>
          <a:p>
            <a:r>
              <a:rPr lang="en-US" dirty="0" smtClean="0"/>
              <a:t>Let’s look at these ads</a:t>
            </a:r>
            <a:endParaRPr lang="en-US" dirty="0"/>
          </a:p>
        </p:txBody>
      </p:sp>
      <p:pic>
        <p:nvPicPr>
          <p:cNvPr id="5" name="Picture 4"/>
          <p:cNvPicPr>
            <a:picLocks noChangeAspect="1"/>
          </p:cNvPicPr>
          <p:nvPr/>
        </p:nvPicPr>
        <p:blipFill>
          <a:blip r:embed="rId2"/>
          <a:stretch>
            <a:fillRect/>
          </a:stretch>
        </p:blipFill>
        <p:spPr>
          <a:xfrm>
            <a:off x="1216526" y="810164"/>
            <a:ext cx="7165474" cy="6007056"/>
          </a:xfrm>
          <a:prstGeom prst="rect">
            <a:avLst/>
          </a:prstGeom>
        </p:spPr>
      </p:pic>
    </p:spTree>
    <p:extLst>
      <p:ext uri="{BB962C8B-B14F-4D97-AF65-F5344CB8AC3E}">
        <p14:creationId xmlns:p14="http://schemas.microsoft.com/office/powerpoint/2010/main" val="646569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87500" y="342900"/>
            <a:ext cx="5969000" cy="6159500"/>
          </a:xfrm>
          <a:prstGeom prst="rect">
            <a:avLst/>
          </a:prstGeom>
        </p:spPr>
      </p:pic>
    </p:spTree>
    <p:extLst>
      <p:ext uri="{BB962C8B-B14F-4D97-AF65-F5344CB8AC3E}">
        <p14:creationId xmlns:p14="http://schemas.microsoft.com/office/powerpoint/2010/main" val="1624955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smtClean="0">
                <a:hlinkClick r:id="rId2" action="ppaction://hlinkfile"/>
              </a:rPr>
              <a:t>skimming task</a:t>
            </a:r>
            <a:endParaRPr lang="en-US" dirty="0" smtClean="0"/>
          </a:p>
          <a:p>
            <a:r>
              <a:rPr lang="en-US" dirty="0" smtClean="0"/>
              <a:t>A </a:t>
            </a:r>
            <a:r>
              <a:rPr lang="en-US" dirty="0" smtClean="0">
                <a:hlinkClick r:id="rId3" action="ppaction://hlinkfile"/>
              </a:rPr>
              <a:t>scanning task</a:t>
            </a:r>
            <a:endParaRPr lang="en-US" dirty="0"/>
          </a:p>
        </p:txBody>
      </p:sp>
    </p:spTree>
    <p:extLst>
      <p:ext uri="{BB962C8B-B14F-4D97-AF65-F5344CB8AC3E}">
        <p14:creationId xmlns:p14="http://schemas.microsoft.com/office/powerpoint/2010/main" val="24355456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Reading for quick understanding (Skimming)</a:t>
            </a:r>
          </a:p>
          <a:p>
            <a:r>
              <a:rPr lang="en-US" dirty="0" smtClean="0"/>
              <a:t>Reading for specific information (</a:t>
            </a:r>
            <a:r>
              <a:rPr lang="en-US" dirty="0"/>
              <a:t>S</a:t>
            </a:r>
            <a:r>
              <a:rPr lang="en-US" dirty="0" smtClean="0"/>
              <a:t>canning and skimming )</a:t>
            </a:r>
          </a:p>
          <a:p>
            <a:r>
              <a:rPr lang="en-US" dirty="0" smtClean="0"/>
              <a:t>Reading for detailed understanding</a:t>
            </a:r>
          </a:p>
          <a:p>
            <a:r>
              <a:rPr lang="en-US" dirty="0" smtClean="0"/>
              <a:t>Reading for critiquing, evaluating and justifying</a:t>
            </a:r>
          </a:p>
          <a:p>
            <a:r>
              <a:rPr lang="en-US" dirty="0" smtClean="0"/>
              <a:t>Reading for pleasure</a:t>
            </a:r>
            <a:endParaRPr lang="en-US" dirty="0"/>
          </a:p>
        </p:txBody>
      </p:sp>
    </p:spTree>
    <p:extLst>
      <p:ext uri="{BB962C8B-B14F-4D97-AF65-F5344CB8AC3E}">
        <p14:creationId xmlns:p14="http://schemas.microsoft.com/office/powerpoint/2010/main" val="330774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for detailed understanding</a:t>
            </a:r>
            <a:endParaRPr lang="en-IN" dirty="0"/>
          </a:p>
        </p:txBody>
      </p:sp>
      <p:sp>
        <p:nvSpPr>
          <p:cNvPr id="3" name="Content Placeholder 2"/>
          <p:cNvSpPr>
            <a:spLocks noGrp="1"/>
          </p:cNvSpPr>
          <p:nvPr>
            <p:ph idx="1"/>
          </p:nvPr>
        </p:nvSpPr>
        <p:spPr>
          <a:xfrm>
            <a:off x="510240" y="1417638"/>
            <a:ext cx="8176559" cy="5355695"/>
          </a:xfrm>
        </p:spPr>
        <p:txBody>
          <a:bodyPr>
            <a:normAutofit/>
          </a:bodyPr>
          <a:lstStyle/>
          <a:p>
            <a:pPr algn="just"/>
            <a:r>
              <a:rPr lang="en-IN" dirty="0" smtClean="0"/>
              <a:t>Once </a:t>
            </a:r>
            <a:r>
              <a:rPr lang="en-IN" dirty="0"/>
              <a:t>you have </a:t>
            </a:r>
            <a:r>
              <a:rPr lang="en-IN" dirty="0" smtClean="0"/>
              <a:t>a </a:t>
            </a:r>
            <a:r>
              <a:rPr lang="en-IN" dirty="0"/>
              <a:t>general overview of the material, read it in more detail.</a:t>
            </a:r>
          </a:p>
          <a:p>
            <a:pPr lvl="0" algn="just"/>
            <a:r>
              <a:rPr lang="en-IN" dirty="0"/>
              <a:t>Take notes, add margin comments or highlight sections.</a:t>
            </a:r>
          </a:p>
          <a:p>
            <a:pPr lvl="0" algn="just"/>
            <a:r>
              <a:rPr lang="en-IN" dirty="0"/>
              <a:t>Pay attention to the structure of a text </a:t>
            </a:r>
            <a:r>
              <a:rPr lang="en-IN" dirty="0" smtClean="0"/>
              <a:t>to </a:t>
            </a:r>
            <a:r>
              <a:rPr lang="en-IN" dirty="0"/>
              <a:t>understand the writer's purpose and argument. Take notice of headings and sub-headings, of opening and closing paragraphs and of other </a:t>
            </a:r>
            <a:r>
              <a:rPr lang="en-IN" dirty="0" smtClean="0"/>
              <a:t>signposts.</a:t>
            </a:r>
            <a:endParaRPr lang="en-IN" dirty="0"/>
          </a:p>
          <a:p>
            <a:pPr algn="just"/>
            <a:endParaRPr lang="en-IN" dirty="0"/>
          </a:p>
        </p:txBody>
      </p:sp>
    </p:spTree>
    <p:extLst>
      <p:ext uri="{BB962C8B-B14F-4D97-AF65-F5344CB8AC3E}">
        <p14:creationId xmlns:p14="http://schemas.microsoft.com/office/powerpoint/2010/main" val="2457606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87486"/>
            <a:ext cx="8889999" cy="915146"/>
          </a:xfrm>
        </p:spPr>
        <p:txBody>
          <a:bodyPr>
            <a:normAutofit/>
          </a:bodyPr>
          <a:lstStyle/>
          <a:p>
            <a:r>
              <a:rPr lang="en-IN" b="1" dirty="0" smtClean="0"/>
              <a:t>Analysis: Patterns </a:t>
            </a:r>
            <a:r>
              <a:rPr lang="en-IN" b="1" dirty="0"/>
              <a:t>of </a:t>
            </a:r>
            <a:r>
              <a:rPr lang="en-IN" b="1" dirty="0" smtClean="0"/>
              <a:t>organisation</a:t>
            </a:r>
            <a:endParaRPr lang="en-IN" dirty="0"/>
          </a:p>
        </p:txBody>
      </p:sp>
      <p:sp>
        <p:nvSpPr>
          <p:cNvPr id="3" name="Content Placeholder 2"/>
          <p:cNvSpPr>
            <a:spLocks noGrp="1"/>
          </p:cNvSpPr>
          <p:nvPr>
            <p:ph idx="1"/>
          </p:nvPr>
        </p:nvSpPr>
        <p:spPr>
          <a:xfrm>
            <a:off x="147053" y="1002632"/>
            <a:ext cx="8793748" cy="5420011"/>
          </a:xfrm>
        </p:spPr>
        <p:txBody>
          <a:bodyPr>
            <a:noAutofit/>
          </a:bodyPr>
          <a:lstStyle/>
          <a:p>
            <a:pPr algn="just"/>
            <a:r>
              <a:rPr lang="en-IN" dirty="0" smtClean="0"/>
              <a:t>Looking </a:t>
            </a:r>
            <a:r>
              <a:rPr lang="en-IN" dirty="0"/>
              <a:t>at the parts </a:t>
            </a:r>
            <a:r>
              <a:rPr lang="en-IN" dirty="0" smtClean="0"/>
              <a:t>to </a:t>
            </a:r>
            <a:r>
              <a:rPr lang="en-IN" dirty="0"/>
              <a:t>detect patterns. </a:t>
            </a:r>
            <a:r>
              <a:rPr lang="en-IN" dirty="0" smtClean="0"/>
              <a:t>Analyse </a:t>
            </a:r>
            <a:r>
              <a:rPr lang="en-IN" dirty="0"/>
              <a:t>the </a:t>
            </a:r>
            <a:r>
              <a:rPr lang="en-IN" dirty="0" smtClean="0"/>
              <a:t>arguments of the author</a:t>
            </a:r>
          </a:p>
          <a:p>
            <a:pPr algn="just"/>
            <a:r>
              <a:rPr lang="en-IN" dirty="0" smtClean="0"/>
              <a:t>What </a:t>
            </a:r>
            <a:r>
              <a:rPr lang="en-IN" dirty="0"/>
              <a:t>is the thesis or overall theory? </a:t>
            </a:r>
          </a:p>
          <a:p>
            <a:pPr algn="just"/>
            <a:r>
              <a:rPr lang="en-IN" dirty="0" smtClean="0"/>
              <a:t>What </a:t>
            </a:r>
            <a:r>
              <a:rPr lang="en-IN" dirty="0"/>
              <a:t>are the supporting </a:t>
            </a:r>
            <a:r>
              <a:rPr lang="en-IN" dirty="0" smtClean="0"/>
              <a:t>points? </a:t>
            </a:r>
            <a:r>
              <a:rPr lang="en-IN" dirty="0"/>
              <a:t>How do they relate to each </a:t>
            </a:r>
            <a:r>
              <a:rPr lang="en-IN" dirty="0" smtClean="0"/>
              <a:t>other and to </a:t>
            </a:r>
            <a:r>
              <a:rPr lang="en-IN" dirty="0"/>
              <a:t>the </a:t>
            </a:r>
            <a:r>
              <a:rPr lang="en-IN" dirty="0" smtClean="0"/>
              <a:t>main thesis</a:t>
            </a:r>
            <a:r>
              <a:rPr lang="en-IN" dirty="0"/>
              <a:t>? </a:t>
            </a:r>
          </a:p>
          <a:p>
            <a:pPr algn="just"/>
            <a:r>
              <a:rPr lang="en-IN" dirty="0" smtClean="0"/>
              <a:t>What </a:t>
            </a:r>
            <a:r>
              <a:rPr lang="en-IN" dirty="0"/>
              <a:t>are the examples </a:t>
            </a:r>
            <a:r>
              <a:rPr lang="en-IN" dirty="0" smtClean="0"/>
              <a:t>used? </a:t>
            </a:r>
            <a:r>
              <a:rPr lang="en-IN" dirty="0"/>
              <a:t>How do they relate to the points they support? To each other? To the thesis? </a:t>
            </a:r>
          </a:p>
          <a:p>
            <a:pPr algn="just"/>
            <a:endParaRPr lang="en-IN" dirty="0"/>
          </a:p>
        </p:txBody>
      </p:sp>
    </p:spTree>
    <p:extLst>
      <p:ext uri="{BB962C8B-B14F-4D97-AF65-F5344CB8AC3E}">
        <p14:creationId xmlns:p14="http://schemas.microsoft.com/office/powerpoint/2010/main" val="30520338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a:t>What rhetorical strategies are used (e.g. definition, explanation, description, narration, elaboration, argumentation, evaluation)? </a:t>
            </a:r>
          </a:p>
          <a:p>
            <a:pPr algn="just"/>
            <a:r>
              <a:rPr lang="en-IN" dirty="0"/>
              <a:t>What modes of analysis are used (illustration, comparison/contrast, cause and effect, process analysis, classification/division, definition)? </a:t>
            </a:r>
          </a:p>
          <a:p>
            <a:endParaRPr lang="en-US" dirty="0"/>
          </a:p>
        </p:txBody>
      </p:sp>
    </p:spTree>
    <p:extLst>
      <p:ext uri="{BB962C8B-B14F-4D97-AF65-F5344CB8AC3E}">
        <p14:creationId xmlns:p14="http://schemas.microsoft.com/office/powerpoint/2010/main" val="5843757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Interpretation: </a:t>
            </a:r>
            <a:r>
              <a:rPr lang="en-IN" b="1" i="1" dirty="0"/>
              <a:t>What do the patterns of the argument mean? </a:t>
            </a:r>
            <a:endParaRPr lang="en-IN" dirty="0"/>
          </a:p>
        </p:txBody>
      </p:sp>
      <p:sp>
        <p:nvSpPr>
          <p:cNvPr id="3" name="Content Placeholder 2"/>
          <p:cNvSpPr>
            <a:spLocks noGrp="1"/>
          </p:cNvSpPr>
          <p:nvPr>
            <p:ph idx="1"/>
          </p:nvPr>
        </p:nvSpPr>
        <p:spPr/>
        <p:txBody>
          <a:bodyPr>
            <a:noAutofit/>
          </a:bodyPr>
          <a:lstStyle/>
          <a:p>
            <a:pPr algn="just"/>
            <a:r>
              <a:rPr lang="en-IN" sz="2800" dirty="0" smtClean="0"/>
              <a:t>Read </a:t>
            </a:r>
            <a:r>
              <a:rPr lang="en-IN" sz="2800" i="1" dirty="0"/>
              <a:t>ideas </a:t>
            </a:r>
            <a:r>
              <a:rPr lang="en-IN" sz="2800" dirty="0"/>
              <a:t>as well as </a:t>
            </a:r>
            <a:r>
              <a:rPr lang="en-IN" sz="2800" i="1" dirty="0"/>
              <a:t>sentences</a:t>
            </a:r>
            <a:r>
              <a:rPr lang="en-IN" sz="2800" dirty="0"/>
              <a:t>. </a:t>
            </a:r>
            <a:r>
              <a:rPr lang="en-IN" sz="2800" dirty="0" smtClean="0"/>
              <a:t>Be </a:t>
            </a:r>
            <a:r>
              <a:rPr lang="en-IN" sz="2800" dirty="0"/>
              <a:t>aware of the cultural and historical </a:t>
            </a:r>
            <a:r>
              <a:rPr lang="en-IN" sz="2800" dirty="0" smtClean="0"/>
              <a:t>context (author’s </a:t>
            </a:r>
            <a:r>
              <a:rPr lang="en-IN" sz="2800" dirty="0"/>
              <a:t>life, the context of debates within the discipline at that time and </a:t>
            </a:r>
            <a:r>
              <a:rPr lang="en-IN" sz="2800" dirty="0" smtClean="0"/>
              <a:t>today) </a:t>
            </a:r>
            <a:endParaRPr lang="en-IN" sz="2800" dirty="0"/>
          </a:p>
          <a:p>
            <a:pPr algn="just"/>
            <a:r>
              <a:rPr lang="en-IN" sz="2800" dirty="0" smtClean="0"/>
              <a:t>What </a:t>
            </a:r>
            <a:r>
              <a:rPr lang="en-IN" sz="2800" dirty="0"/>
              <a:t>debates were the author and the text engaging with at that time? </a:t>
            </a:r>
          </a:p>
          <a:p>
            <a:pPr algn="just"/>
            <a:r>
              <a:rPr lang="en-IN" sz="2800" dirty="0" smtClean="0"/>
              <a:t>What </a:t>
            </a:r>
            <a:r>
              <a:rPr lang="en-IN" sz="2800" dirty="0"/>
              <a:t>kinds of reasoning (historical, psychological, political, philosophical, scientific, </a:t>
            </a:r>
            <a:r>
              <a:rPr lang="en-IN" sz="2800" dirty="0" smtClean="0"/>
              <a:t>etc.) </a:t>
            </a:r>
            <a:r>
              <a:rPr lang="en-IN" sz="2800" dirty="0"/>
              <a:t>are employed? </a:t>
            </a:r>
          </a:p>
          <a:p>
            <a:pPr algn="just"/>
            <a:r>
              <a:rPr lang="en-IN" sz="2800" dirty="0" smtClean="0"/>
              <a:t>What </a:t>
            </a:r>
            <a:r>
              <a:rPr lang="en-IN" sz="2800" dirty="0"/>
              <a:t>methodology is employed and what theory is developed? </a:t>
            </a:r>
          </a:p>
          <a:p>
            <a:pPr algn="just"/>
            <a:endParaRPr lang="en-IN" sz="2800" dirty="0"/>
          </a:p>
        </p:txBody>
      </p:sp>
    </p:spTree>
    <p:extLst>
      <p:ext uri="{BB962C8B-B14F-4D97-AF65-F5344CB8AC3E}">
        <p14:creationId xmlns:p14="http://schemas.microsoft.com/office/powerpoint/2010/main" val="19517879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ction="ppaction://hlinkfile"/>
              </a:rPr>
              <a:t>Text</a:t>
            </a:r>
            <a:endParaRPr lang="en-US" dirty="0"/>
          </a:p>
        </p:txBody>
      </p:sp>
    </p:spTree>
    <p:extLst>
      <p:ext uri="{BB962C8B-B14F-4D97-AF65-F5344CB8AC3E}">
        <p14:creationId xmlns:p14="http://schemas.microsoft.com/office/powerpoint/2010/main" val="6800436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Reading to critique, evaluate and assess</a:t>
            </a:r>
            <a:endParaRPr lang="en-IN" dirty="0"/>
          </a:p>
        </p:txBody>
      </p:sp>
      <p:sp>
        <p:nvSpPr>
          <p:cNvPr id="3" name="Content Placeholder 2"/>
          <p:cNvSpPr>
            <a:spLocks noGrp="1"/>
          </p:cNvSpPr>
          <p:nvPr>
            <p:ph idx="1"/>
          </p:nvPr>
        </p:nvSpPr>
        <p:spPr/>
        <p:txBody>
          <a:bodyPr>
            <a:normAutofit/>
          </a:bodyPr>
          <a:lstStyle/>
          <a:p>
            <a:pPr algn="just"/>
            <a:r>
              <a:rPr lang="en-IN" dirty="0" smtClean="0"/>
              <a:t>Indeed, critiquing </a:t>
            </a:r>
            <a:r>
              <a:rPr lang="en-IN" dirty="0"/>
              <a:t>theories, arguments, and evidence often gains </a:t>
            </a:r>
            <a:r>
              <a:rPr lang="en-IN" dirty="0" smtClean="0"/>
              <a:t>significant </a:t>
            </a:r>
            <a:r>
              <a:rPr lang="en-IN" dirty="0"/>
              <a:t>marks in assignments. It is important to </a:t>
            </a:r>
            <a:r>
              <a:rPr lang="en-IN" dirty="0" smtClean="0"/>
              <a:t>be able </a:t>
            </a:r>
            <a:r>
              <a:rPr lang="en-IN" dirty="0"/>
              <a:t>to develop some critical thinking skills and to communicate these in your writing.</a:t>
            </a:r>
          </a:p>
        </p:txBody>
      </p:sp>
    </p:spTree>
    <p:extLst>
      <p:ext uri="{BB962C8B-B14F-4D97-AF65-F5344CB8AC3E}">
        <p14:creationId xmlns:p14="http://schemas.microsoft.com/office/powerpoint/2010/main" val="29333787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106"/>
            <a:ext cx="8229600" cy="5578058"/>
          </a:xfrm>
        </p:spPr>
        <p:txBody>
          <a:bodyPr/>
          <a:lstStyle/>
          <a:p>
            <a:r>
              <a:rPr lang="en-US" dirty="0" smtClean="0"/>
              <a:t>Understanding author’s position on an issue</a:t>
            </a:r>
          </a:p>
          <a:p>
            <a:r>
              <a:rPr lang="en-US" dirty="0" smtClean="0"/>
              <a:t>Deciphering author’s ideology/ background </a:t>
            </a:r>
            <a:r>
              <a:rPr lang="mr-IN" dirty="0" smtClean="0"/>
              <a:t>–</a:t>
            </a:r>
            <a:r>
              <a:rPr lang="en-US" dirty="0" smtClean="0"/>
              <a:t> attitude towards the issue</a:t>
            </a:r>
          </a:p>
          <a:p>
            <a:r>
              <a:rPr lang="en-US" dirty="0" smtClean="0"/>
              <a:t>Looking at the ways a particular topic has been dealt with and what alternatives exist</a:t>
            </a:r>
          </a:p>
          <a:p>
            <a:r>
              <a:rPr lang="en-US" dirty="0" smtClean="0"/>
              <a:t>Asking if author has deliberately left out/ undermined/ overlooked something in </a:t>
            </a:r>
            <a:r>
              <a:rPr lang="en-US" dirty="0" err="1" smtClean="0"/>
              <a:t>favour</a:t>
            </a:r>
            <a:r>
              <a:rPr lang="en-US" dirty="0" smtClean="0"/>
              <a:t> of something else </a:t>
            </a:r>
          </a:p>
          <a:p>
            <a:r>
              <a:rPr lang="en-US" dirty="0" smtClean="0"/>
              <a:t>Rational, moral or emotional appeal?</a:t>
            </a:r>
          </a:p>
          <a:p>
            <a:endParaRPr lang="en-US" dirty="0"/>
          </a:p>
        </p:txBody>
      </p:sp>
    </p:spTree>
    <p:extLst>
      <p:ext uri="{BB962C8B-B14F-4D97-AF65-F5344CB8AC3E}">
        <p14:creationId xmlns:p14="http://schemas.microsoft.com/office/powerpoint/2010/main" val="2662989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language is used</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latin typeface="Times New Roman" charset="0"/>
                <a:cs typeface="Times New Roman" charset="0"/>
              </a:rPr>
              <a:t>Bertrand Russell </a:t>
            </a:r>
            <a:r>
              <a:rPr lang="en-US" dirty="0" smtClean="0">
                <a:latin typeface="Times New Roman" charset="0"/>
                <a:cs typeface="Times New Roman" charset="0"/>
              </a:rPr>
              <a:t>: </a:t>
            </a:r>
            <a:r>
              <a:rPr lang="ja-JP" altLang="en-US" dirty="0">
                <a:latin typeface="Times New Roman" charset="0"/>
                <a:cs typeface="Times New Roman" charset="0"/>
              </a:rPr>
              <a:t>‘</a:t>
            </a:r>
            <a:r>
              <a:rPr lang="en-US" dirty="0">
                <a:latin typeface="Times New Roman" charset="0"/>
                <a:cs typeface="Times New Roman" charset="0"/>
              </a:rPr>
              <a:t>I am </a:t>
            </a:r>
            <a:r>
              <a:rPr lang="en-US" i="1" dirty="0">
                <a:latin typeface="Times New Roman" charset="0"/>
                <a:cs typeface="Times New Roman" charset="0"/>
              </a:rPr>
              <a:t>firm, </a:t>
            </a:r>
            <a:r>
              <a:rPr lang="en-US" dirty="0">
                <a:latin typeface="Times New Roman" charset="0"/>
                <a:cs typeface="Times New Roman" charset="0"/>
              </a:rPr>
              <a:t>you are </a:t>
            </a:r>
            <a:r>
              <a:rPr lang="en-US" i="1" dirty="0">
                <a:latin typeface="Times New Roman" charset="0"/>
                <a:cs typeface="Times New Roman" charset="0"/>
              </a:rPr>
              <a:t>obstinate, </a:t>
            </a:r>
            <a:r>
              <a:rPr lang="en-US" dirty="0">
                <a:latin typeface="Times New Roman" charset="0"/>
                <a:cs typeface="Times New Roman" charset="0"/>
              </a:rPr>
              <a:t>and he is</a:t>
            </a:r>
            <a:r>
              <a:rPr lang="en-US" i="1" dirty="0">
                <a:latin typeface="Times New Roman" charset="0"/>
                <a:cs typeface="Times New Roman" charset="0"/>
              </a:rPr>
              <a:t> a pig-headed fool</a:t>
            </a:r>
            <a:r>
              <a:rPr lang="ja-JP" altLang="en-US" i="1" dirty="0">
                <a:latin typeface="Times New Roman" charset="0"/>
                <a:cs typeface="Times New Roman" charset="0"/>
              </a:rPr>
              <a:t>’</a:t>
            </a:r>
            <a:r>
              <a:rPr lang="en-US" dirty="0">
                <a:latin typeface="Times New Roman" charset="0"/>
                <a:cs typeface="Times New Roman" charset="0"/>
              </a:rPr>
              <a:t>.</a:t>
            </a:r>
          </a:p>
          <a:p>
            <a:pPr>
              <a:lnSpc>
                <a:spcPct val="90000"/>
              </a:lnSpc>
              <a:buFont typeface="Arial" charset="0"/>
              <a:buChar char="•"/>
            </a:pPr>
            <a:r>
              <a:rPr lang="en-US" dirty="0" smtClean="0">
                <a:latin typeface="Times New Roman" charset="0"/>
                <a:cs typeface="Times New Roman" charset="0"/>
              </a:rPr>
              <a:t>I </a:t>
            </a:r>
            <a:r>
              <a:rPr lang="en-US" dirty="0">
                <a:latin typeface="Times New Roman" charset="0"/>
                <a:cs typeface="Times New Roman" charset="0"/>
              </a:rPr>
              <a:t>am </a:t>
            </a:r>
            <a:r>
              <a:rPr lang="en-US" i="1" dirty="0">
                <a:latin typeface="Times New Roman" charset="0"/>
                <a:cs typeface="Times New Roman" charset="0"/>
              </a:rPr>
              <a:t>sparkling</a:t>
            </a:r>
            <a:r>
              <a:rPr lang="en-US" dirty="0">
                <a:latin typeface="Times New Roman" charset="0"/>
                <a:cs typeface="Times New Roman" charset="0"/>
              </a:rPr>
              <a:t>. You are usually </a:t>
            </a:r>
            <a:r>
              <a:rPr lang="en-US" i="1" dirty="0">
                <a:latin typeface="Times New Roman" charset="0"/>
                <a:cs typeface="Times New Roman" charset="0"/>
              </a:rPr>
              <a:t>talkative</a:t>
            </a:r>
            <a:r>
              <a:rPr lang="en-US" dirty="0">
                <a:latin typeface="Times New Roman" charset="0"/>
                <a:cs typeface="Times New Roman" charset="0"/>
              </a:rPr>
              <a:t>. He is </a:t>
            </a:r>
            <a:r>
              <a:rPr lang="en-US" i="1" dirty="0">
                <a:latin typeface="Times New Roman" charset="0"/>
                <a:cs typeface="Times New Roman" charset="0"/>
              </a:rPr>
              <a:t>drunk</a:t>
            </a:r>
            <a:r>
              <a:rPr lang="en-US" dirty="0">
                <a:latin typeface="Times New Roman" charset="0"/>
                <a:cs typeface="Times New Roman" charset="0"/>
              </a:rPr>
              <a:t>.</a:t>
            </a:r>
          </a:p>
          <a:p>
            <a:pPr>
              <a:lnSpc>
                <a:spcPct val="90000"/>
              </a:lnSpc>
              <a:buFont typeface="Arial" charset="0"/>
              <a:buChar char="•"/>
            </a:pPr>
            <a:r>
              <a:rPr lang="en-US" dirty="0">
                <a:latin typeface="Times New Roman" charset="0"/>
                <a:cs typeface="Times New Roman" charset="0"/>
              </a:rPr>
              <a:t>I am </a:t>
            </a:r>
            <a:r>
              <a:rPr lang="en-US" i="1" dirty="0">
                <a:latin typeface="Times New Roman" charset="0"/>
                <a:cs typeface="Times New Roman" charset="0"/>
              </a:rPr>
              <a:t>a creative writer</a:t>
            </a:r>
            <a:r>
              <a:rPr lang="en-US" dirty="0">
                <a:latin typeface="Times New Roman" charset="0"/>
                <a:cs typeface="Times New Roman" charset="0"/>
              </a:rPr>
              <a:t>. You have a </a:t>
            </a:r>
            <a:r>
              <a:rPr lang="en-US" i="1" dirty="0">
                <a:latin typeface="Times New Roman" charset="0"/>
                <a:cs typeface="Times New Roman" charset="0"/>
              </a:rPr>
              <a:t>journalistic flair</a:t>
            </a:r>
            <a:r>
              <a:rPr lang="en-US" dirty="0">
                <a:latin typeface="Times New Roman" charset="0"/>
                <a:cs typeface="Times New Roman" charset="0"/>
              </a:rPr>
              <a:t>. He is </a:t>
            </a:r>
            <a:r>
              <a:rPr lang="en-US" i="1" dirty="0">
                <a:latin typeface="Times New Roman" charset="0"/>
                <a:cs typeface="Times New Roman" charset="0"/>
              </a:rPr>
              <a:t>a prosperous hack</a:t>
            </a:r>
            <a:r>
              <a:rPr lang="en-US" dirty="0">
                <a:latin typeface="Times New Roman" charset="0"/>
                <a:cs typeface="Times New Roman" charset="0"/>
              </a:rPr>
              <a:t>.</a:t>
            </a:r>
          </a:p>
          <a:p>
            <a:pPr>
              <a:lnSpc>
                <a:spcPct val="90000"/>
              </a:lnSpc>
              <a:buFont typeface="Arial" charset="0"/>
              <a:buChar char="•"/>
            </a:pPr>
            <a:r>
              <a:rPr lang="en-US" dirty="0">
                <a:latin typeface="Times New Roman" charset="0"/>
                <a:cs typeface="Times New Roman" charset="0"/>
              </a:rPr>
              <a:t>I </a:t>
            </a:r>
            <a:r>
              <a:rPr lang="en-US" i="1" dirty="0">
                <a:latin typeface="Times New Roman" charset="0"/>
                <a:cs typeface="Times New Roman" charset="0"/>
              </a:rPr>
              <a:t>day dream</a:t>
            </a:r>
            <a:r>
              <a:rPr lang="en-US" dirty="0">
                <a:latin typeface="Times New Roman" charset="0"/>
                <a:cs typeface="Times New Roman" charset="0"/>
              </a:rPr>
              <a:t>. You are an </a:t>
            </a:r>
            <a:r>
              <a:rPr lang="en-US" i="1" dirty="0">
                <a:latin typeface="Times New Roman" charset="0"/>
                <a:cs typeface="Times New Roman" charset="0"/>
              </a:rPr>
              <a:t>escapist</a:t>
            </a:r>
            <a:r>
              <a:rPr lang="en-US" dirty="0">
                <a:latin typeface="Times New Roman" charset="0"/>
                <a:cs typeface="Times New Roman" charset="0"/>
              </a:rPr>
              <a:t>. He ought to see a </a:t>
            </a:r>
            <a:r>
              <a:rPr lang="en-US" i="1" dirty="0">
                <a:latin typeface="Times New Roman" charset="0"/>
                <a:cs typeface="Times New Roman" charset="0"/>
              </a:rPr>
              <a:t>psychiatrist</a:t>
            </a:r>
            <a:r>
              <a:rPr lang="en-US" dirty="0">
                <a:latin typeface="Times New Roman" charset="0"/>
                <a:cs typeface="Times New Roman" charset="0"/>
              </a:rPr>
              <a:t>.</a:t>
            </a:r>
          </a:p>
          <a:p>
            <a:endParaRPr lang="en-US" dirty="0"/>
          </a:p>
        </p:txBody>
      </p:sp>
    </p:spTree>
    <p:extLst>
      <p:ext uri="{BB962C8B-B14F-4D97-AF65-F5344CB8AC3E}">
        <p14:creationId xmlns:p14="http://schemas.microsoft.com/office/powerpoint/2010/main" val="3392495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Foregrounding and </a:t>
            </a:r>
            <a:r>
              <a:rPr lang="en-US" dirty="0" err="1" smtClean="0"/>
              <a:t>backgrounding</a:t>
            </a:r>
            <a:endParaRPr lang="en-US" dirty="0"/>
          </a:p>
        </p:txBody>
      </p:sp>
      <p:sp>
        <p:nvSpPr>
          <p:cNvPr id="3" name="Content Placeholder 2"/>
          <p:cNvSpPr>
            <a:spLocks noGrp="1"/>
          </p:cNvSpPr>
          <p:nvPr>
            <p:ph idx="1"/>
          </p:nvPr>
        </p:nvSpPr>
        <p:spPr/>
        <p:txBody>
          <a:bodyPr/>
          <a:lstStyle/>
          <a:p>
            <a:r>
              <a:rPr lang="en-US" dirty="0">
                <a:latin typeface="Century Schoolbook" charset="0"/>
              </a:rPr>
              <a:t>When her mother was in the hospital for two months and her father was on the edge of a breakdown, Brenda showed great courage.</a:t>
            </a:r>
          </a:p>
          <a:p>
            <a:r>
              <a:rPr lang="en-US" dirty="0">
                <a:latin typeface="Century Schoolbook" charset="0"/>
              </a:rPr>
              <a:t>Brenda showed great </a:t>
            </a:r>
            <a:r>
              <a:rPr lang="en-US" dirty="0" smtClean="0">
                <a:latin typeface="Century Schoolbook" charset="0"/>
              </a:rPr>
              <a:t>courage when </a:t>
            </a:r>
            <a:r>
              <a:rPr lang="en-US" dirty="0">
                <a:latin typeface="Century Schoolbook" charset="0"/>
              </a:rPr>
              <a:t>her mother was in the hospital for two months and her father was on the edge of a </a:t>
            </a:r>
            <a:r>
              <a:rPr lang="en-US" dirty="0" smtClean="0">
                <a:latin typeface="Century Schoolbook" charset="0"/>
              </a:rPr>
              <a:t>breakdown.</a:t>
            </a:r>
            <a:endParaRPr lang="en-US" dirty="0">
              <a:latin typeface="Century Schoolbook" charset="0"/>
            </a:endParaRPr>
          </a:p>
          <a:p>
            <a:endParaRPr lang="en-US" dirty="0"/>
          </a:p>
        </p:txBody>
      </p:sp>
    </p:spTree>
    <p:extLst>
      <p:ext uri="{BB962C8B-B14F-4D97-AF65-F5344CB8AC3E}">
        <p14:creationId xmlns:p14="http://schemas.microsoft.com/office/powerpoint/2010/main" val="221993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dirty="0" smtClean="0"/>
              <a:t>The </a:t>
            </a:r>
            <a:r>
              <a:rPr lang="en-US" dirty="0"/>
              <a:t>average recruit has just won his freedom from his parents. He objects violently to the whole idea of discipline.</a:t>
            </a:r>
          </a:p>
          <a:p>
            <a:pPr>
              <a:defRPr/>
            </a:pPr>
            <a:r>
              <a:rPr lang="en-US" dirty="0" smtClean="0"/>
              <a:t>The </a:t>
            </a:r>
            <a:r>
              <a:rPr lang="en-US" dirty="0"/>
              <a:t>average recruit, who has so recently won his freedom from parental authority, violently objects to the whole idea of discipline.</a:t>
            </a:r>
          </a:p>
          <a:p>
            <a:endParaRPr lang="en-US" dirty="0"/>
          </a:p>
        </p:txBody>
      </p:sp>
    </p:spTree>
    <p:extLst>
      <p:ext uri="{BB962C8B-B14F-4D97-AF65-F5344CB8AC3E}">
        <p14:creationId xmlns:p14="http://schemas.microsoft.com/office/powerpoint/2010/main" val="258994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for Quick Understanding - Skimming</a:t>
            </a:r>
            <a:endParaRPr lang="en-US" dirty="0"/>
          </a:p>
        </p:txBody>
      </p:sp>
      <p:sp>
        <p:nvSpPr>
          <p:cNvPr id="3" name="Content Placeholder 2"/>
          <p:cNvSpPr>
            <a:spLocks noGrp="1"/>
          </p:cNvSpPr>
          <p:nvPr>
            <p:ph idx="1"/>
          </p:nvPr>
        </p:nvSpPr>
        <p:spPr/>
        <p:txBody>
          <a:bodyPr>
            <a:normAutofit/>
          </a:bodyPr>
          <a:lstStyle/>
          <a:p>
            <a:pPr algn="just"/>
            <a:r>
              <a:rPr lang="en-IN" sz="2800" dirty="0" smtClean="0"/>
              <a:t>Determine what a text is about and whether or not to spend more time on it</a:t>
            </a:r>
          </a:p>
          <a:p>
            <a:pPr algn="just"/>
            <a:r>
              <a:rPr lang="en-IN" sz="2800" dirty="0" smtClean="0"/>
              <a:t>In case of a difficult/ long text, skim to have a sense of where the text will lead us and what we may need to understand it</a:t>
            </a:r>
          </a:p>
          <a:p>
            <a:r>
              <a:rPr lang="en-US" sz="2800" dirty="0" smtClean="0"/>
              <a:t>Work through many texts to decide which texts to focus on</a:t>
            </a:r>
          </a:p>
          <a:p>
            <a:r>
              <a:rPr lang="en-US" sz="2800" dirty="0" smtClean="0"/>
              <a:t>Under intense pressure to complete reading in short span of time</a:t>
            </a:r>
            <a:endParaRPr lang="en-US" sz="2800" dirty="0"/>
          </a:p>
        </p:txBody>
      </p:sp>
    </p:spTree>
    <p:extLst>
      <p:ext uri="{BB962C8B-B14F-4D97-AF65-F5344CB8AC3E}">
        <p14:creationId xmlns:p14="http://schemas.microsoft.com/office/powerpoint/2010/main" val="250531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3476" y="0"/>
            <a:ext cx="4652210" cy="6858000"/>
          </a:xfrm>
        </p:spPr>
        <p:txBody>
          <a:bodyPr>
            <a:noAutofit/>
          </a:bodyPr>
          <a:lstStyle/>
          <a:p>
            <a:pPr marL="0" indent="0">
              <a:buNone/>
            </a:pPr>
            <a:r>
              <a:rPr lang="en-US" sz="2300" dirty="0"/>
              <a:t>A Father’s Dreams, Recast by His Daughters in ‘</a:t>
            </a:r>
            <a:r>
              <a:rPr lang="en-US" sz="2300" dirty="0" err="1"/>
              <a:t>Dangal</a:t>
            </a:r>
            <a:r>
              <a:rPr lang="en-US" sz="2300" dirty="0" smtClean="0"/>
              <a:t>’</a:t>
            </a:r>
          </a:p>
          <a:p>
            <a:pPr marL="0" indent="0">
              <a:buNone/>
            </a:pPr>
            <a:r>
              <a:rPr lang="en-US" sz="2300" dirty="0"/>
              <a:t>Sure, </a:t>
            </a:r>
            <a:r>
              <a:rPr lang="en-US" sz="2300" dirty="0" err="1"/>
              <a:t>Nitesh</a:t>
            </a:r>
            <a:r>
              <a:rPr lang="en-US" sz="2300" dirty="0"/>
              <a:t> </a:t>
            </a:r>
            <a:r>
              <a:rPr lang="en-US" sz="2300" dirty="0" err="1"/>
              <a:t>Tiwari’s</a:t>
            </a:r>
            <a:r>
              <a:rPr lang="en-US" sz="2300" dirty="0"/>
              <a:t> Bollywood crowd-pleaser “</a:t>
            </a:r>
            <a:r>
              <a:rPr lang="en-US" sz="2300" dirty="0" err="1"/>
              <a:t>Dangal</a:t>
            </a:r>
            <a:r>
              <a:rPr lang="en-US" sz="2300" dirty="0"/>
              <a:t>” follows a formula: Father abandons his dream of being an international wrestling champion. Father hopes for a son who will live out his dream for him. Father ends up with four daughters. Father discovers that two of his daughters are dexterous brawlers. Father declares, “From now on, they will only wrestle.” Father trains those daughters, in defiance of the villagers’ tut-tutting and assumptions about women’s roles, to mud wrestle, and instills in them a spirit of feminism.</a:t>
            </a:r>
          </a:p>
        </p:txBody>
      </p:sp>
      <p:sp>
        <p:nvSpPr>
          <p:cNvPr id="6" name="Content Placeholder 5"/>
          <p:cNvSpPr>
            <a:spLocks noGrp="1"/>
          </p:cNvSpPr>
          <p:nvPr>
            <p:ph sz="half" idx="2"/>
          </p:nvPr>
        </p:nvSpPr>
        <p:spPr>
          <a:xfrm>
            <a:off x="4741776" y="0"/>
            <a:ext cx="4375484" cy="6858000"/>
          </a:xfrm>
        </p:spPr>
        <p:txBody>
          <a:bodyPr>
            <a:noAutofit/>
          </a:bodyPr>
          <a:lstStyle/>
          <a:p>
            <a:pPr marL="0" indent="0">
              <a:buNone/>
            </a:pPr>
            <a:r>
              <a:rPr lang="en-US" sz="2300" dirty="0" err="1"/>
              <a:t>Demonetisation</a:t>
            </a:r>
            <a:r>
              <a:rPr lang="en-US" sz="2300" dirty="0"/>
              <a:t> be damned, watch </a:t>
            </a:r>
            <a:r>
              <a:rPr lang="en-US" sz="2300" dirty="0" err="1"/>
              <a:t>Dangal</a:t>
            </a:r>
            <a:r>
              <a:rPr lang="en-US" sz="2300" dirty="0" smtClean="0"/>
              <a:t>.</a:t>
            </a:r>
          </a:p>
          <a:p>
            <a:pPr marL="0" indent="0">
              <a:buNone/>
            </a:pPr>
            <a:r>
              <a:rPr lang="en-US" sz="2300" dirty="0" smtClean="0"/>
              <a:t>In </a:t>
            </a:r>
            <a:r>
              <a:rPr lang="en-US" sz="2300" dirty="0"/>
              <a:t>the story department, </a:t>
            </a:r>
            <a:r>
              <a:rPr lang="en-US" sz="2300" dirty="0" err="1"/>
              <a:t>Dangal</a:t>
            </a:r>
            <a:r>
              <a:rPr lang="en-US" sz="2300" dirty="0"/>
              <a:t> offers few surprises because </a:t>
            </a:r>
            <a:r>
              <a:rPr lang="en-US" sz="2300" dirty="0" err="1"/>
              <a:t>Geeta</a:t>
            </a:r>
            <a:r>
              <a:rPr lang="en-US" sz="2300" dirty="0"/>
              <a:t> and </a:t>
            </a:r>
            <a:r>
              <a:rPr lang="en-US" sz="2300" dirty="0" err="1"/>
              <a:t>Babita's</a:t>
            </a:r>
            <a:r>
              <a:rPr lang="en-US" sz="2300" dirty="0"/>
              <a:t> historic wins at the Commonwealth Games and following championships are common knowledge. However, this screen adaptation serves as a recap of their arduous journey and it vigorously recaptures their stubborn father's resolve to make them professional wrestlers against the odds. Since it encapsulates the historic wins of the </a:t>
            </a:r>
            <a:r>
              <a:rPr lang="en-US" sz="2300" dirty="0" err="1"/>
              <a:t>Phogats</a:t>
            </a:r>
            <a:r>
              <a:rPr lang="en-US" sz="2300" dirty="0"/>
              <a:t>, who brought India glory, the film is also bound to inspire more women to seriously consider </a:t>
            </a:r>
            <a:r>
              <a:rPr lang="en-US" sz="2300" dirty="0" err="1"/>
              <a:t>kushti</a:t>
            </a:r>
            <a:r>
              <a:rPr lang="en-US" sz="2300" dirty="0"/>
              <a:t> as a sport.</a:t>
            </a:r>
          </a:p>
        </p:txBody>
      </p:sp>
    </p:spTree>
    <p:extLst>
      <p:ext uri="{BB962C8B-B14F-4D97-AF65-F5344CB8AC3E}">
        <p14:creationId xmlns:p14="http://schemas.microsoft.com/office/powerpoint/2010/main" val="85385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Evaluation Asks: How well does the text do what it does? What is its value? </a:t>
            </a:r>
            <a:endParaRPr lang="en-IN" dirty="0"/>
          </a:p>
        </p:txBody>
      </p:sp>
      <p:sp>
        <p:nvSpPr>
          <p:cNvPr id="3" name="Content Placeholder 2"/>
          <p:cNvSpPr>
            <a:spLocks noGrp="1"/>
          </p:cNvSpPr>
          <p:nvPr>
            <p:ph idx="1"/>
          </p:nvPr>
        </p:nvSpPr>
        <p:spPr>
          <a:xfrm>
            <a:off x="127000" y="1831474"/>
            <a:ext cx="8953500" cy="4104715"/>
          </a:xfrm>
        </p:spPr>
        <p:txBody>
          <a:bodyPr>
            <a:noAutofit/>
          </a:bodyPr>
          <a:lstStyle/>
          <a:p>
            <a:pPr algn="just"/>
            <a:r>
              <a:rPr lang="en-IN" sz="2800" dirty="0" smtClean="0"/>
              <a:t>How </a:t>
            </a:r>
            <a:r>
              <a:rPr lang="en-IN" sz="2800" dirty="0"/>
              <a:t>does it contribute to the discipline? Are its main conclusions original? </a:t>
            </a:r>
          </a:p>
          <a:p>
            <a:pPr algn="just"/>
            <a:r>
              <a:rPr lang="en-IN" sz="2800" dirty="0" smtClean="0"/>
              <a:t>Does </a:t>
            </a:r>
            <a:r>
              <a:rPr lang="en-IN" sz="2800" dirty="0"/>
              <a:t>the evidence and reasoning adequately support the theory/theories presented? </a:t>
            </a:r>
          </a:p>
          <a:p>
            <a:pPr algn="just"/>
            <a:r>
              <a:rPr lang="en-IN" sz="2800" dirty="0" smtClean="0"/>
              <a:t>Are </a:t>
            </a:r>
            <a:r>
              <a:rPr lang="en-IN" sz="2800" dirty="0"/>
              <a:t>the sources reliable? </a:t>
            </a:r>
          </a:p>
          <a:p>
            <a:pPr algn="just"/>
            <a:r>
              <a:rPr lang="en-IN" sz="2800" dirty="0" smtClean="0"/>
              <a:t>Is </a:t>
            </a:r>
            <a:r>
              <a:rPr lang="en-IN" sz="2800" dirty="0"/>
              <a:t>the argument logically consistent? Convincing? </a:t>
            </a:r>
          </a:p>
          <a:p>
            <a:pPr algn="just"/>
            <a:r>
              <a:rPr lang="en-IN" sz="2800" dirty="0" smtClean="0"/>
              <a:t>Were the tools designed </a:t>
            </a:r>
            <a:r>
              <a:rPr lang="en-IN" sz="2800" dirty="0"/>
              <a:t>and executed in </a:t>
            </a:r>
            <a:r>
              <a:rPr lang="en-IN" sz="2800" dirty="0" smtClean="0"/>
              <a:t>accordance </a:t>
            </a:r>
            <a:r>
              <a:rPr lang="en-IN" sz="2800" dirty="0"/>
              <a:t>with the accepted standards of the relevant discipline? </a:t>
            </a:r>
          </a:p>
          <a:p>
            <a:pPr algn="just"/>
            <a:endParaRPr lang="en-IN" sz="2800" dirty="0"/>
          </a:p>
        </p:txBody>
      </p:sp>
    </p:spTree>
    <p:extLst>
      <p:ext uri="{BB962C8B-B14F-4D97-AF65-F5344CB8AC3E}">
        <p14:creationId xmlns:p14="http://schemas.microsoft.com/office/powerpoint/2010/main" val="1494815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IN" dirty="0"/>
              <a:t>What are the strengths and weaknesses of the theory? </a:t>
            </a:r>
          </a:p>
          <a:p>
            <a:pPr algn="just"/>
            <a:r>
              <a:rPr lang="en-IN" dirty="0"/>
              <a:t>How would competing theories criticize this text? How could the author reply? </a:t>
            </a:r>
          </a:p>
          <a:p>
            <a:pPr algn="just"/>
            <a:r>
              <a:rPr lang="en-IN" dirty="0"/>
              <a:t>Overall, is the theory/approach in this text better than competing theories/approaches? In other words, what are its </a:t>
            </a:r>
            <a:r>
              <a:rPr lang="en-IN" b="1" dirty="0"/>
              <a:t>comparative </a:t>
            </a:r>
            <a:r>
              <a:rPr lang="en-IN" dirty="0"/>
              <a:t>strengths and weaknesses? In reading critically we need to keep competing theories in mind. </a:t>
            </a:r>
          </a:p>
          <a:p>
            <a:endParaRPr lang="en-US" dirty="0"/>
          </a:p>
        </p:txBody>
      </p:sp>
    </p:spTree>
    <p:extLst>
      <p:ext uri="{BB962C8B-B14F-4D97-AF65-F5344CB8AC3E}">
        <p14:creationId xmlns:p14="http://schemas.microsoft.com/office/powerpoint/2010/main" val="74792133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read a </a:t>
            </a:r>
            <a:r>
              <a:rPr lang="en-US" dirty="0" smtClean="0">
                <a:hlinkClick r:id="rId2" action="ppaction://hlinkfile"/>
              </a:rPr>
              <a:t>text </a:t>
            </a:r>
            <a:r>
              <a:rPr lang="en-US" dirty="0" smtClean="0"/>
              <a:t>critically.</a:t>
            </a:r>
            <a:endParaRPr lang="en-US" dirty="0"/>
          </a:p>
        </p:txBody>
      </p:sp>
    </p:spTree>
    <p:extLst>
      <p:ext uri="{BB962C8B-B14F-4D97-AF65-F5344CB8AC3E}">
        <p14:creationId xmlns:p14="http://schemas.microsoft.com/office/powerpoint/2010/main" val="34146764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4948"/>
            <a:ext cx="8229600" cy="5511216"/>
          </a:xfrm>
        </p:spPr>
        <p:txBody>
          <a:bodyPr>
            <a:normAutofit fontScale="85000" lnSpcReduction="10000"/>
          </a:bodyPr>
          <a:lstStyle/>
          <a:p>
            <a:r>
              <a:rPr lang="en-US" dirty="0" smtClean="0"/>
              <a:t>Look at important words</a:t>
            </a:r>
          </a:p>
          <a:p>
            <a:r>
              <a:rPr lang="en-US" dirty="0" smtClean="0"/>
              <a:t>To identify important words, focus on nouns, verbs, adjectives and adverbs; ignore articles, prepositions, or auxiliaries</a:t>
            </a:r>
          </a:p>
          <a:p>
            <a:pPr algn="just"/>
            <a:r>
              <a:rPr lang="en-IN" dirty="0"/>
              <a:t>Before reading in any detail, </a:t>
            </a:r>
            <a:r>
              <a:rPr lang="en-IN" dirty="0" smtClean="0"/>
              <a:t>skim through </a:t>
            </a:r>
            <a:r>
              <a:rPr lang="en-IN" dirty="0"/>
              <a:t>the materials quickly, simply to get a general impression of it. </a:t>
            </a:r>
          </a:p>
          <a:p>
            <a:pPr algn="just"/>
            <a:r>
              <a:rPr lang="en-IN" dirty="0"/>
              <a:t>The aim at this stage is not to get to grips with its detailed arguments, simply to understand how many sections it has, which of them require careful reading and which you can read through quickly, etc. </a:t>
            </a:r>
          </a:p>
          <a:p>
            <a:pPr algn="just"/>
            <a:r>
              <a:rPr lang="en-IN" dirty="0"/>
              <a:t>Check the contents pages to see how many sections there are. Check headings, images and summaries </a:t>
            </a:r>
            <a:endParaRPr lang="en-US" dirty="0"/>
          </a:p>
        </p:txBody>
      </p:sp>
    </p:spTree>
    <p:extLst>
      <p:ext uri="{BB962C8B-B14F-4D97-AF65-F5344CB8AC3E}">
        <p14:creationId xmlns:p14="http://schemas.microsoft.com/office/powerpoint/2010/main" val="317010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the following news item and choose the most appropriate title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Korean airbus with 199 passengers crashed 4.8 km away from Tripoli airport in Libya today, and burst into flames, killing at least 100 people. </a:t>
            </a:r>
          </a:p>
          <a:p>
            <a:pPr marL="0" indent="0">
              <a:buNone/>
            </a:pPr>
            <a:r>
              <a:rPr lang="en-US" dirty="0" smtClean="0"/>
              <a:t>The official Libyan News Agency, Jana, said that the plane fell on two houses, killing four persons in one of them. Jana reported that 80 to 100 people, including the Captain survived the crash. The crash occurred at 7 am local time, 25 minutes before the expected time of landing.</a:t>
            </a:r>
            <a:endParaRPr lang="en-US" dirty="0"/>
          </a:p>
        </p:txBody>
      </p:sp>
    </p:spTree>
    <p:extLst>
      <p:ext uri="{BB962C8B-B14F-4D97-AF65-F5344CB8AC3E}">
        <p14:creationId xmlns:p14="http://schemas.microsoft.com/office/powerpoint/2010/main" val="20443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Hundred feared killed in plane crash</a:t>
            </a:r>
          </a:p>
          <a:p>
            <a:r>
              <a:rPr lang="en-US" dirty="0" smtClean="0"/>
              <a:t>Plane crashes before landing</a:t>
            </a:r>
          </a:p>
          <a:p>
            <a:r>
              <a:rPr lang="en-US" dirty="0" smtClean="0"/>
              <a:t>Tragedy near Tripoli</a:t>
            </a:r>
          </a:p>
          <a:p>
            <a:r>
              <a:rPr lang="en-US" dirty="0" smtClean="0"/>
              <a:t>Captain survives plane crash</a:t>
            </a:r>
          </a:p>
          <a:p>
            <a:r>
              <a:rPr lang="en-US" dirty="0" smtClean="0"/>
              <a:t>Plane falls on houses</a:t>
            </a:r>
          </a:p>
          <a:p>
            <a:r>
              <a:rPr lang="en-US" dirty="0" smtClean="0"/>
              <a:t>Airbus in flames</a:t>
            </a:r>
            <a:endParaRPr lang="en-US" dirty="0"/>
          </a:p>
        </p:txBody>
      </p:sp>
    </p:spTree>
    <p:extLst>
      <p:ext uri="{BB962C8B-B14F-4D97-AF65-F5344CB8AC3E}">
        <p14:creationId xmlns:p14="http://schemas.microsoft.com/office/powerpoint/2010/main" val="219334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90264"/>
            <a:ext cx="7620000" cy="5510536"/>
          </a:xfrm>
        </p:spPr>
        <p:txBody>
          <a:bodyPr>
            <a:normAutofit fontScale="77500" lnSpcReduction="20000"/>
          </a:bodyPr>
          <a:lstStyle/>
          <a:p>
            <a:pPr algn="just"/>
            <a:r>
              <a:rPr lang="en-IN" dirty="0" smtClean="0"/>
              <a:t>Distinguish </a:t>
            </a:r>
            <a:r>
              <a:rPr lang="en-IN" dirty="0"/>
              <a:t>between main and subsidiary information. Delete most details and examples, unimportant information, anecdotes, examples, illustrations, data etc. </a:t>
            </a:r>
          </a:p>
          <a:p>
            <a:pPr marL="114300" indent="0" algn="just">
              <a:lnSpc>
                <a:spcPct val="120000"/>
              </a:lnSpc>
              <a:buNone/>
            </a:pPr>
            <a:r>
              <a:rPr lang="en-IN" dirty="0"/>
              <a:t>Examples:</a:t>
            </a:r>
          </a:p>
          <a:p>
            <a:pPr algn="just">
              <a:lnSpc>
                <a:spcPct val="120000"/>
              </a:lnSpc>
            </a:pPr>
            <a:r>
              <a:rPr lang="en-IN" dirty="0"/>
              <a:t>People whose professional activity lies in the field of politics are not, on the whole, conspicuous for their respect for factual accuracy.</a:t>
            </a:r>
            <a:br>
              <a:rPr lang="en-IN" dirty="0"/>
            </a:br>
            <a:r>
              <a:rPr lang="en-IN" dirty="0"/>
              <a:t>	Politicians often lie.</a:t>
            </a:r>
          </a:p>
          <a:p>
            <a:pPr algn="just">
              <a:lnSpc>
                <a:spcPct val="120000"/>
              </a:lnSpc>
            </a:pPr>
            <a:r>
              <a:rPr lang="en-IN" dirty="0"/>
              <a:t>Failure to assimilate an adequate quantity of solid food over an extended period of time is absolutely certain to lead, in due course, to a fatal conclusion.</a:t>
            </a:r>
            <a:br>
              <a:rPr lang="en-IN" dirty="0"/>
            </a:br>
            <a:r>
              <a:rPr lang="en-IN" dirty="0"/>
              <a:t>	If you do not eat, you die.</a:t>
            </a:r>
          </a:p>
          <a:p>
            <a:pPr algn="just"/>
            <a:endParaRPr lang="en-IN" dirty="0"/>
          </a:p>
          <a:p>
            <a:pPr algn="just"/>
            <a:endParaRPr lang="en-IN" dirty="0"/>
          </a:p>
        </p:txBody>
      </p:sp>
    </p:spTree>
    <p:extLst>
      <p:ext uri="{BB962C8B-B14F-4D97-AF65-F5344CB8AC3E}">
        <p14:creationId xmlns:p14="http://schemas.microsoft.com/office/powerpoint/2010/main" val="29455352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390306"/>
            <a:ext cx="8387722" cy="5044494"/>
          </a:xfrm>
        </p:spPr>
        <p:txBody>
          <a:bodyPr>
            <a:noAutofit/>
          </a:bodyPr>
          <a:lstStyle/>
          <a:p>
            <a:pPr algn="just">
              <a:lnSpc>
                <a:spcPct val="120000"/>
              </a:lnSpc>
            </a:pPr>
            <a:r>
              <a:rPr lang="en-IN" sz="2800" dirty="0" smtClean="0"/>
              <a:t>It </a:t>
            </a:r>
            <a:r>
              <a:rPr lang="en-IN" sz="2800" dirty="0"/>
              <a:t>is undeniable that the large majority of non-native learners of English experience a number of problems in attempting to master the phonetic patterns of the language.</a:t>
            </a:r>
          </a:p>
          <a:p>
            <a:pPr algn="just">
              <a:lnSpc>
                <a:spcPct val="120000"/>
              </a:lnSpc>
            </a:pPr>
            <a:r>
              <a:rPr lang="en-IN" sz="2800" dirty="0" smtClean="0"/>
              <a:t>It </a:t>
            </a:r>
            <a:r>
              <a:rPr lang="en-IN" sz="2800" dirty="0"/>
              <a:t>is not uncommon to encounter sentences which, though they contain a great number of words and are constructed in a highly complex way, none the less turn out on inspection to convey very little meaning of any kind.</a:t>
            </a:r>
          </a:p>
          <a:p>
            <a:endParaRPr lang="en-IN" sz="2800" dirty="0"/>
          </a:p>
        </p:txBody>
      </p:sp>
      <p:sp>
        <p:nvSpPr>
          <p:cNvPr id="2" name="TextBox 1"/>
          <p:cNvSpPr txBox="1"/>
          <p:nvPr/>
        </p:nvSpPr>
        <p:spPr>
          <a:xfrm>
            <a:off x="561474" y="160434"/>
            <a:ext cx="7980947" cy="1323439"/>
          </a:xfrm>
          <a:prstGeom prst="rect">
            <a:avLst/>
          </a:prstGeom>
          <a:noFill/>
        </p:spPr>
        <p:txBody>
          <a:bodyPr wrap="square" rtlCol="0">
            <a:spAutoFit/>
          </a:bodyPr>
          <a:lstStyle/>
          <a:p>
            <a:r>
              <a:rPr lang="en-US" sz="4000" dirty="0" smtClean="0"/>
              <a:t>Sum up the main idea in a sentence each</a:t>
            </a:r>
            <a:endParaRPr lang="en-US" sz="4000" dirty="0"/>
          </a:p>
        </p:txBody>
      </p:sp>
    </p:spTree>
    <p:extLst>
      <p:ext uri="{BB962C8B-B14F-4D97-AF65-F5344CB8AC3E}">
        <p14:creationId xmlns:p14="http://schemas.microsoft.com/office/powerpoint/2010/main" val="1908476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these sentences from three paragraphs. Can you guess what the contents of each paragraph could be?</a:t>
            </a:r>
            <a:endParaRPr lang="en-US" dirty="0"/>
          </a:p>
        </p:txBody>
      </p:sp>
      <p:sp>
        <p:nvSpPr>
          <p:cNvPr id="3" name="Content Placeholder 2"/>
          <p:cNvSpPr>
            <a:spLocks noGrp="1"/>
          </p:cNvSpPr>
          <p:nvPr>
            <p:ph idx="1"/>
          </p:nvPr>
        </p:nvSpPr>
        <p:spPr>
          <a:xfrm>
            <a:off x="457200" y="1827456"/>
            <a:ext cx="8229600" cy="4525963"/>
          </a:xfrm>
        </p:spPr>
        <p:txBody>
          <a:bodyPr/>
          <a:lstStyle/>
          <a:p>
            <a:pPr marL="0" indent="0">
              <a:buNone/>
            </a:pPr>
            <a:r>
              <a:rPr lang="en-US" dirty="0" smtClean="0"/>
              <a:t>Para 1: This is the age of communication.</a:t>
            </a:r>
          </a:p>
          <a:p>
            <a:pPr marL="0" indent="0">
              <a:buNone/>
            </a:pPr>
            <a:r>
              <a:rPr lang="en-US" dirty="0" smtClean="0"/>
              <a:t>Para 2: Two persons seated net to each other can communicate in several ways.</a:t>
            </a:r>
          </a:p>
          <a:p>
            <a:pPr marL="0" indent="0">
              <a:buNone/>
            </a:pPr>
            <a:r>
              <a:rPr lang="en-US" dirty="0" smtClean="0"/>
              <a:t>Para 3: Around 1835, a method was invented for sending messages by means of electrical signals that travelled through a wire.</a:t>
            </a:r>
            <a:endParaRPr lang="en-US" dirty="0"/>
          </a:p>
        </p:txBody>
      </p:sp>
    </p:spTree>
    <p:extLst>
      <p:ext uri="{BB962C8B-B14F-4D97-AF65-F5344CB8AC3E}">
        <p14:creationId xmlns:p14="http://schemas.microsoft.com/office/powerpoint/2010/main" val="3818461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1901</Words>
  <Application>Microsoft Macintosh PowerPoint</Application>
  <PresentationFormat>On-screen Show (4:3)</PresentationFormat>
  <Paragraphs>129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Academic Reading</vt:lpstr>
      <vt:lpstr>PowerPoint Presentation</vt:lpstr>
      <vt:lpstr>Reading for Quick Understanding - Skimming</vt:lpstr>
      <vt:lpstr>PowerPoint Presentation</vt:lpstr>
      <vt:lpstr>Read the following news item and choose the most appropriate title</vt:lpstr>
      <vt:lpstr>PowerPoint Presentation</vt:lpstr>
      <vt:lpstr>PowerPoint Presentation</vt:lpstr>
      <vt:lpstr>PowerPoint Presentation</vt:lpstr>
      <vt:lpstr>Read these sentences from three paragraphs. Can you guess what the contents of each paragraph could be?</vt:lpstr>
      <vt:lpstr>Here are some keywords taken from a paragraph. Can you guess what the paragraph is about?</vt:lpstr>
      <vt:lpstr>Read sentences from Column 1. Choose from Column 2 the sentence which is most likely to follow it</vt:lpstr>
      <vt:lpstr>PowerPoint Presentation</vt:lpstr>
      <vt:lpstr>Here’s a short text with some parts missing. Choose the most appropriate main idea for the missing parts.</vt:lpstr>
      <vt:lpstr>PowerPoint Presentation</vt:lpstr>
      <vt:lpstr>PowerPoint Presentation</vt:lpstr>
      <vt:lpstr>Reading for specific information - Scanning and Skimming</vt:lpstr>
      <vt:lpstr>Let’s look at these ads</vt:lpstr>
      <vt:lpstr>PowerPoint Presentation</vt:lpstr>
      <vt:lpstr>PowerPoint Presentation</vt:lpstr>
      <vt:lpstr>Reading for detailed understanding</vt:lpstr>
      <vt:lpstr>Analysis: Patterns of organisation</vt:lpstr>
      <vt:lpstr>PowerPoint Presentation</vt:lpstr>
      <vt:lpstr>Interpretation: What do the patterns of the argument mean? </vt:lpstr>
      <vt:lpstr>PowerPoint Presentation</vt:lpstr>
      <vt:lpstr>Reading to critique, evaluate and assess</vt:lpstr>
      <vt:lpstr>PowerPoint Presentation</vt:lpstr>
      <vt:lpstr>How language is used</vt:lpstr>
      <vt:lpstr>Foregrounding and backgrounding</vt:lpstr>
      <vt:lpstr>PowerPoint Presentation</vt:lpstr>
      <vt:lpstr>PowerPoint Presentation</vt:lpstr>
      <vt:lpstr>Evaluation Asks: How well does the text do what it does? What is its value? </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53</cp:revision>
  <dcterms:created xsi:type="dcterms:W3CDTF">2017-07-05T07:49:05Z</dcterms:created>
  <dcterms:modified xsi:type="dcterms:W3CDTF">2017-08-18T07:00:52Z</dcterms:modified>
</cp:coreProperties>
</file>