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97" r:id="rId3"/>
    <p:sldId id="299" r:id="rId4"/>
    <p:sldId id="300" r:id="rId5"/>
    <p:sldId id="301" r:id="rId6"/>
    <p:sldId id="302" r:id="rId7"/>
    <p:sldId id="323" r:id="rId8"/>
    <p:sldId id="324" r:id="rId9"/>
    <p:sldId id="319" r:id="rId10"/>
    <p:sldId id="320" r:id="rId11"/>
    <p:sldId id="326" r:id="rId12"/>
    <p:sldId id="327" r:id="rId13"/>
    <p:sldId id="328" r:id="rId14"/>
    <p:sldId id="3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7" d="100"/>
          <a:sy n="107" d="100"/>
        </p:scale>
        <p:origin x="-392"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2"/>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E95DF7-5275-4CD1-ADB1-7D18920D19CD}" type="datetimeFigureOut">
              <a:rPr lang="en-IN" smtClean="0"/>
              <a:t>29/08/17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B5C04F-E3A9-4346-B0AA-E71F0053397B}" type="slidenum">
              <a:rPr lang="en-IN" smtClean="0"/>
              <a:t>‹#›</a:t>
            </a:fld>
            <a:endParaRPr lang="en-IN"/>
          </a:p>
        </p:txBody>
      </p:sp>
    </p:spTree>
    <p:extLst>
      <p:ext uri="{BB962C8B-B14F-4D97-AF65-F5344CB8AC3E}">
        <p14:creationId xmlns:p14="http://schemas.microsoft.com/office/powerpoint/2010/main" val="4050102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E95DF7-5275-4CD1-ADB1-7D18920D19CD}" type="datetimeFigureOut">
              <a:rPr lang="en-IN" smtClean="0"/>
              <a:t>29/08/17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B5C04F-E3A9-4346-B0AA-E71F0053397B}" type="slidenum">
              <a:rPr lang="en-IN" smtClean="0"/>
              <a:t>‹#›</a:t>
            </a:fld>
            <a:endParaRPr lang="en-IN"/>
          </a:p>
        </p:txBody>
      </p:sp>
    </p:spTree>
    <p:extLst>
      <p:ext uri="{BB962C8B-B14F-4D97-AF65-F5344CB8AC3E}">
        <p14:creationId xmlns:p14="http://schemas.microsoft.com/office/powerpoint/2010/main" val="2768089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5"/>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5"/>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E95DF7-5275-4CD1-ADB1-7D18920D19CD}" type="datetimeFigureOut">
              <a:rPr lang="en-IN" smtClean="0"/>
              <a:t>29/08/17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B5C04F-E3A9-4346-B0AA-E71F0053397B}" type="slidenum">
              <a:rPr lang="en-IN" smtClean="0"/>
              <a:t>‹#›</a:t>
            </a:fld>
            <a:endParaRPr lang="en-IN"/>
          </a:p>
        </p:txBody>
      </p:sp>
    </p:spTree>
    <p:extLst>
      <p:ext uri="{BB962C8B-B14F-4D97-AF65-F5344CB8AC3E}">
        <p14:creationId xmlns:p14="http://schemas.microsoft.com/office/powerpoint/2010/main" val="3422447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E95DF7-5275-4CD1-ADB1-7D18920D19CD}" type="datetimeFigureOut">
              <a:rPr lang="en-IN" smtClean="0"/>
              <a:t>29/08/17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B5C04F-E3A9-4346-B0AA-E71F0053397B}" type="slidenum">
              <a:rPr lang="en-IN" smtClean="0"/>
              <a:t>‹#›</a:t>
            </a:fld>
            <a:endParaRPr lang="en-IN"/>
          </a:p>
        </p:txBody>
      </p:sp>
    </p:spTree>
    <p:extLst>
      <p:ext uri="{BB962C8B-B14F-4D97-AF65-F5344CB8AC3E}">
        <p14:creationId xmlns:p14="http://schemas.microsoft.com/office/powerpoint/2010/main" val="4022199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7"/>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E95DF7-5275-4CD1-ADB1-7D18920D19CD}" type="datetimeFigureOut">
              <a:rPr lang="en-IN" smtClean="0"/>
              <a:t>29/08/17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B5C04F-E3A9-4346-B0AA-E71F0053397B}" type="slidenum">
              <a:rPr lang="en-IN" smtClean="0"/>
              <a:t>‹#›</a:t>
            </a:fld>
            <a:endParaRPr lang="en-IN"/>
          </a:p>
        </p:txBody>
      </p:sp>
    </p:spTree>
    <p:extLst>
      <p:ext uri="{BB962C8B-B14F-4D97-AF65-F5344CB8AC3E}">
        <p14:creationId xmlns:p14="http://schemas.microsoft.com/office/powerpoint/2010/main" val="3365196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E95DF7-5275-4CD1-ADB1-7D18920D19CD}" type="datetimeFigureOut">
              <a:rPr lang="en-IN" smtClean="0"/>
              <a:t>29/08/17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B5C04F-E3A9-4346-B0AA-E71F0053397B}" type="slidenum">
              <a:rPr lang="en-IN" smtClean="0"/>
              <a:t>‹#›</a:t>
            </a:fld>
            <a:endParaRPr lang="en-IN"/>
          </a:p>
        </p:txBody>
      </p:sp>
    </p:spTree>
    <p:extLst>
      <p:ext uri="{BB962C8B-B14F-4D97-AF65-F5344CB8AC3E}">
        <p14:creationId xmlns:p14="http://schemas.microsoft.com/office/powerpoint/2010/main" val="1122544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2"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E95DF7-5275-4CD1-ADB1-7D18920D19CD}" type="datetimeFigureOut">
              <a:rPr lang="en-IN" smtClean="0"/>
              <a:t>29/08/17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3B5C04F-E3A9-4346-B0AA-E71F0053397B}" type="slidenum">
              <a:rPr lang="en-IN" smtClean="0"/>
              <a:t>‹#›</a:t>
            </a:fld>
            <a:endParaRPr lang="en-IN"/>
          </a:p>
        </p:txBody>
      </p:sp>
    </p:spTree>
    <p:extLst>
      <p:ext uri="{BB962C8B-B14F-4D97-AF65-F5344CB8AC3E}">
        <p14:creationId xmlns:p14="http://schemas.microsoft.com/office/powerpoint/2010/main" val="1716129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E95DF7-5275-4CD1-ADB1-7D18920D19CD}" type="datetimeFigureOut">
              <a:rPr lang="en-IN" smtClean="0"/>
              <a:t>29/08/17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B5C04F-E3A9-4346-B0AA-E71F0053397B}" type="slidenum">
              <a:rPr lang="en-IN" smtClean="0"/>
              <a:t>‹#›</a:t>
            </a:fld>
            <a:endParaRPr lang="en-IN"/>
          </a:p>
        </p:txBody>
      </p:sp>
    </p:spTree>
    <p:extLst>
      <p:ext uri="{BB962C8B-B14F-4D97-AF65-F5344CB8AC3E}">
        <p14:creationId xmlns:p14="http://schemas.microsoft.com/office/powerpoint/2010/main" val="2729360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E95DF7-5275-4CD1-ADB1-7D18920D19CD}" type="datetimeFigureOut">
              <a:rPr lang="en-IN" smtClean="0"/>
              <a:t>29/08/17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3B5C04F-E3A9-4346-B0AA-E71F0053397B}" type="slidenum">
              <a:rPr lang="en-IN" smtClean="0"/>
              <a:t>‹#›</a:t>
            </a:fld>
            <a:endParaRPr lang="en-IN"/>
          </a:p>
        </p:txBody>
      </p:sp>
    </p:spTree>
    <p:extLst>
      <p:ext uri="{BB962C8B-B14F-4D97-AF65-F5344CB8AC3E}">
        <p14:creationId xmlns:p14="http://schemas.microsoft.com/office/powerpoint/2010/main" val="936370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E95DF7-5275-4CD1-ADB1-7D18920D19CD}" type="datetimeFigureOut">
              <a:rPr lang="en-IN" smtClean="0"/>
              <a:t>29/08/17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B5C04F-E3A9-4346-B0AA-E71F0053397B}" type="slidenum">
              <a:rPr lang="en-IN" smtClean="0"/>
              <a:t>‹#›</a:t>
            </a:fld>
            <a:endParaRPr lang="en-IN"/>
          </a:p>
        </p:txBody>
      </p:sp>
    </p:spTree>
    <p:extLst>
      <p:ext uri="{BB962C8B-B14F-4D97-AF65-F5344CB8AC3E}">
        <p14:creationId xmlns:p14="http://schemas.microsoft.com/office/powerpoint/2010/main" val="962368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E95DF7-5275-4CD1-ADB1-7D18920D19CD}" type="datetimeFigureOut">
              <a:rPr lang="en-IN" smtClean="0"/>
              <a:t>29/08/17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B5C04F-E3A9-4346-B0AA-E71F0053397B}" type="slidenum">
              <a:rPr lang="en-IN" smtClean="0"/>
              <a:t>‹#›</a:t>
            </a:fld>
            <a:endParaRPr lang="en-IN"/>
          </a:p>
        </p:txBody>
      </p:sp>
    </p:spTree>
    <p:extLst>
      <p:ext uri="{BB962C8B-B14F-4D97-AF65-F5344CB8AC3E}">
        <p14:creationId xmlns:p14="http://schemas.microsoft.com/office/powerpoint/2010/main" val="14079236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7"/>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E95DF7-5275-4CD1-ADB1-7D18920D19CD}" type="datetimeFigureOut">
              <a:rPr lang="en-IN" smtClean="0"/>
              <a:t>29/08/17</a:t>
            </a:fld>
            <a:endParaRPr lang="en-IN"/>
          </a:p>
        </p:txBody>
      </p:sp>
      <p:sp>
        <p:nvSpPr>
          <p:cNvPr id="5" name="Footer Placeholder 4"/>
          <p:cNvSpPr>
            <a:spLocks noGrp="1"/>
          </p:cNvSpPr>
          <p:nvPr>
            <p:ph type="ftr" sz="quarter" idx="3"/>
          </p:nvPr>
        </p:nvSpPr>
        <p:spPr>
          <a:xfrm>
            <a:off x="4165600" y="6356357"/>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57"/>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B5C04F-E3A9-4346-B0AA-E71F0053397B}" type="slidenum">
              <a:rPr lang="en-IN" smtClean="0"/>
              <a:t>‹#›</a:t>
            </a:fld>
            <a:endParaRPr lang="en-IN"/>
          </a:p>
        </p:txBody>
      </p:sp>
    </p:spTree>
    <p:extLst>
      <p:ext uri="{BB962C8B-B14F-4D97-AF65-F5344CB8AC3E}">
        <p14:creationId xmlns:p14="http://schemas.microsoft.com/office/powerpoint/2010/main" val="35810233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Note-making and Summarising</a:t>
            </a:r>
            <a:endParaRPr lang="en-IN"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7853771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01799"/>
            <a:ext cx="10160000" cy="676601"/>
          </a:xfrm>
        </p:spPr>
        <p:txBody>
          <a:bodyPr>
            <a:normAutofit fontScale="90000"/>
          </a:bodyPr>
          <a:lstStyle/>
          <a:p>
            <a:r>
              <a:rPr lang="en-US" dirty="0"/>
              <a:t>Underline </a:t>
            </a:r>
            <a:r>
              <a:rPr lang="en-US" dirty="0" smtClean="0"/>
              <a:t>key </a:t>
            </a:r>
            <a:r>
              <a:rPr lang="en-US" dirty="0"/>
              <a:t>points in the </a:t>
            </a:r>
            <a:r>
              <a:rPr lang="en-US" dirty="0" smtClean="0"/>
              <a:t>text.</a:t>
            </a:r>
            <a:r>
              <a:rPr lang="en-US" dirty="0"/>
              <a:t/>
            </a:r>
            <a:br>
              <a:rPr lang="en-US" dirty="0"/>
            </a:br>
            <a:endParaRPr lang="en-US" dirty="0"/>
          </a:p>
        </p:txBody>
      </p:sp>
      <p:sp>
        <p:nvSpPr>
          <p:cNvPr id="3" name="Content Placeholder 2"/>
          <p:cNvSpPr>
            <a:spLocks noGrp="1"/>
          </p:cNvSpPr>
          <p:nvPr>
            <p:ph idx="1"/>
          </p:nvPr>
        </p:nvSpPr>
        <p:spPr>
          <a:xfrm>
            <a:off x="201765" y="652861"/>
            <a:ext cx="10907227" cy="5747940"/>
          </a:xfrm>
        </p:spPr>
        <p:txBody>
          <a:bodyPr>
            <a:noAutofit/>
          </a:bodyPr>
          <a:lstStyle/>
          <a:p>
            <a:pPr marL="114300" indent="0" algn="ctr">
              <a:buNone/>
            </a:pPr>
            <a:r>
              <a:rPr lang="en-US" sz="3000" dirty="0" smtClean="0"/>
              <a:t>THE </a:t>
            </a:r>
            <a:r>
              <a:rPr lang="en-US" sz="3000" dirty="0"/>
              <a:t>SIXTH WAVE?</a:t>
            </a:r>
          </a:p>
          <a:p>
            <a:pPr marL="114300" indent="0" algn="just">
              <a:buNone/>
            </a:pPr>
            <a:r>
              <a:rPr lang="en-US" sz="3000" dirty="0"/>
              <a:t>Lord May, the president of the Royal Society, has claimed that the world is facing a wave </a:t>
            </a:r>
            <a:r>
              <a:rPr lang="en-US" sz="3000" dirty="0" smtClean="0"/>
              <a:t>of extinctions </a:t>
            </a:r>
            <a:r>
              <a:rPr lang="en-US" sz="3000" dirty="0"/>
              <a:t>similar to the five mass extinctions of past ages. He calculates that the current </a:t>
            </a:r>
            <a:r>
              <a:rPr lang="en-US" sz="3000" dirty="0" smtClean="0"/>
              <a:t>rate of </a:t>
            </a:r>
            <a:r>
              <a:rPr lang="en-US" sz="3000" dirty="0"/>
              <a:t>extinction is between 100 and 1,000 times faster than the historical average. The cause </a:t>
            </a:r>
            <a:r>
              <a:rPr lang="en-US" sz="3000" dirty="0" smtClean="0"/>
              <a:t>of previous </a:t>
            </a:r>
            <a:r>
              <a:rPr lang="en-US" sz="3000" dirty="0"/>
              <a:t>extinctions, such as the one which killed the dinosaurs, is uncertain, but was </a:t>
            </a:r>
            <a:r>
              <a:rPr lang="en-US" sz="3000" dirty="0" smtClean="0"/>
              <a:t>probably an </a:t>
            </a:r>
            <a:r>
              <a:rPr lang="en-US" sz="3000" dirty="0"/>
              <a:t>external event such as collision with a comet</a:t>
            </a:r>
            <a:r>
              <a:rPr lang="en-US" sz="3000" dirty="0" smtClean="0"/>
              <a:t>. However, </a:t>
            </a:r>
            <a:r>
              <a:rPr lang="en-US" sz="3000" dirty="0"/>
              <a:t>the present situation is caused by human consumption of plants, which has </a:t>
            </a:r>
            <a:r>
              <a:rPr lang="en-US" sz="3000" dirty="0" smtClean="0"/>
              <a:t>resulted in </a:t>
            </a:r>
            <a:r>
              <a:rPr lang="en-US" sz="3000" dirty="0"/>
              <a:t>a steady increase in agriculture and a consequent reduction in habitat for animals. </a:t>
            </a:r>
            <a:r>
              <a:rPr lang="en-US" sz="3000" dirty="0" smtClean="0"/>
              <a:t>Although many </a:t>
            </a:r>
            <a:r>
              <a:rPr lang="en-US" sz="3000" dirty="0"/>
              <a:t>people are still hungry, food production has increased by 100% since </a:t>
            </a:r>
            <a:r>
              <a:rPr lang="en-US" sz="3000" dirty="0" smtClean="0"/>
              <a:t>1965.</a:t>
            </a:r>
            <a:endParaRPr lang="en-US" sz="3000" dirty="0"/>
          </a:p>
        </p:txBody>
      </p:sp>
    </p:spTree>
    <p:extLst>
      <p:ext uri="{BB962C8B-B14F-4D97-AF65-F5344CB8AC3E}">
        <p14:creationId xmlns:p14="http://schemas.microsoft.com/office/powerpoint/2010/main" val="405812884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3000" dirty="0" smtClean="0"/>
              <a:t>Lord </a:t>
            </a:r>
            <a:r>
              <a:rPr lang="en-US" sz="3000" dirty="0"/>
              <a:t>May also pointed out that it was very difficult to make accurate estimates as nobody knew how many species of animals lived on the planet. So far 1.5 million species had been named, but the true figure might be as high as 100 million. Our ignorance of this made it almost impossible to work out the actual rate of extinction. However, the use of intelligent guesses suggests that losses over the past century were comparable with the extinctions of earlier periods, evidence of which is found in the fossil record.</a:t>
            </a:r>
          </a:p>
        </p:txBody>
      </p:sp>
    </p:spTree>
    <p:extLst>
      <p:ext uri="{BB962C8B-B14F-4D97-AF65-F5344CB8AC3E}">
        <p14:creationId xmlns:p14="http://schemas.microsoft.com/office/powerpoint/2010/main" val="406452718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IN" dirty="0" smtClean="0"/>
              <a:t>Change the structure of the text.</a:t>
            </a:r>
          </a:p>
          <a:p>
            <a:pPr lvl="1" algn="just"/>
            <a:r>
              <a:rPr lang="en-IN" dirty="0" smtClean="0"/>
              <a:t>Identify the meaning relationships between the words/ideas - e.g. cause/effect, generalisation, contrast. Express these relationships in a different way.</a:t>
            </a:r>
          </a:p>
          <a:p>
            <a:pPr lvl="1" algn="just"/>
            <a:r>
              <a:rPr lang="en-IN" dirty="0" smtClean="0"/>
              <a:t>Change the grammar of the text: rearrange words and sentences, change nouns to verbs, adjectives to adverbs, etc., break up long sentences, combine short sentences.</a:t>
            </a:r>
          </a:p>
          <a:p>
            <a:endParaRPr lang="en-US" dirty="0"/>
          </a:p>
        </p:txBody>
      </p:sp>
    </p:spTree>
    <p:extLst>
      <p:ext uri="{BB962C8B-B14F-4D97-AF65-F5344CB8AC3E}">
        <p14:creationId xmlns:p14="http://schemas.microsoft.com/office/powerpoint/2010/main" val="329613085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r>
            <a:br>
              <a:rPr lang="en-IN" b="1" dirty="0" smtClean="0"/>
            </a:br>
            <a:r>
              <a:rPr lang="en-IN" b="1" dirty="0"/>
              <a:t/>
            </a:r>
            <a:br>
              <a:rPr lang="en-IN" b="1" dirty="0"/>
            </a:br>
            <a:endParaRPr lang="en-IN" dirty="0"/>
          </a:p>
        </p:txBody>
      </p:sp>
      <p:sp>
        <p:nvSpPr>
          <p:cNvPr id="3" name="Content Placeholder 2"/>
          <p:cNvSpPr>
            <a:spLocks noGrp="1"/>
          </p:cNvSpPr>
          <p:nvPr>
            <p:ph idx="1"/>
          </p:nvPr>
        </p:nvSpPr>
        <p:spPr>
          <a:xfrm>
            <a:off x="609600" y="476677"/>
            <a:ext cx="10972800" cy="5649491"/>
          </a:xfrm>
        </p:spPr>
        <p:txBody>
          <a:bodyPr>
            <a:normAutofit fontScale="92500"/>
          </a:bodyPr>
          <a:lstStyle/>
          <a:p>
            <a:pPr algn="just"/>
            <a:r>
              <a:rPr lang="en-IN" dirty="0" smtClean="0"/>
              <a:t>It </a:t>
            </a:r>
            <a:r>
              <a:rPr lang="en-IN" dirty="0"/>
              <a:t>is important to be able to explain the ideas of authors in your own words because this shows you </a:t>
            </a:r>
            <a:r>
              <a:rPr lang="en-IN" dirty="0" smtClean="0"/>
              <a:t>understand the </a:t>
            </a:r>
            <a:r>
              <a:rPr lang="en-IN" dirty="0"/>
              <a:t>concepts and opinions. </a:t>
            </a:r>
            <a:endParaRPr lang="en-IN" dirty="0" smtClean="0"/>
          </a:p>
          <a:p>
            <a:pPr algn="just"/>
            <a:r>
              <a:rPr lang="en-IN" dirty="0" smtClean="0"/>
              <a:t>It </a:t>
            </a:r>
            <a:r>
              <a:rPr lang="en-IN" dirty="0"/>
              <a:t>does take some skill to alter the form in which information appears </a:t>
            </a:r>
            <a:r>
              <a:rPr lang="en-IN" dirty="0" smtClean="0"/>
              <a:t>without significantly changing </a:t>
            </a:r>
            <a:r>
              <a:rPr lang="en-IN" dirty="0"/>
              <a:t>the meaning of that information. </a:t>
            </a:r>
            <a:endParaRPr lang="en-IN" dirty="0" smtClean="0"/>
          </a:p>
          <a:p>
            <a:pPr algn="just"/>
            <a:r>
              <a:rPr lang="en-IN" dirty="0" smtClean="0"/>
              <a:t>Dictionaries </a:t>
            </a:r>
            <a:r>
              <a:rPr lang="en-IN" dirty="0"/>
              <a:t>and thesauruses are useful starting points for putting authors’ ideas into your words.</a:t>
            </a:r>
          </a:p>
          <a:p>
            <a:pPr algn="just"/>
            <a:r>
              <a:rPr lang="en-IN" dirty="0"/>
              <a:t>Indeed, the more word resources you have at your </a:t>
            </a:r>
            <a:r>
              <a:rPr lang="en-IN" dirty="0" smtClean="0"/>
              <a:t>fingertips</a:t>
            </a:r>
            <a:r>
              <a:rPr lang="en-IN" dirty="0"/>
              <a:t>, the greater </a:t>
            </a:r>
            <a:r>
              <a:rPr lang="en-IN" dirty="0" smtClean="0"/>
              <a:t>flexibility </a:t>
            </a:r>
            <a:r>
              <a:rPr lang="en-IN" dirty="0"/>
              <a:t>you have in reshaping </a:t>
            </a:r>
            <a:r>
              <a:rPr lang="en-IN" dirty="0" smtClean="0"/>
              <a:t>the words </a:t>
            </a:r>
            <a:r>
              <a:rPr lang="en-IN" dirty="0"/>
              <a:t>of others, while still retaining as much of the original meaning as possible. </a:t>
            </a:r>
            <a:endParaRPr lang="en-IN" dirty="0" smtClean="0"/>
          </a:p>
          <a:p>
            <a:pPr marL="114300" indent="0" algn="just">
              <a:buNone/>
            </a:pPr>
            <a:endParaRPr lang="en-IN" dirty="0" smtClean="0"/>
          </a:p>
        </p:txBody>
      </p:sp>
    </p:spTree>
    <p:extLst>
      <p:ext uri="{BB962C8B-B14F-4D97-AF65-F5344CB8AC3E}">
        <p14:creationId xmlns:p14="http://schemas.microsoft.com/office/powerpoint/2010/main" val="3504121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Read the texts and identify 10 most important points in each </a:t>
            </a:r>
            <a:r>
              <a:rPr lang="en-US" smtClean="0"/>
              <a:t>of them. </a:t>
            </a:r>
            <a:r>
              <a:rPr lang="en-US" dirty="0" smtClean="0"/>
              <a:t>Underline them and also number them.</a:t>
            </a:r>
            <a:endParaRPr lang="en-US" dirty="0"/>
          </a:p>
        </p:txBody>
      </p:sp>
    </p:spTree>
    <p:extLst>
      <p:ext uri="{BB962C8B-B14F-4D97-AF65-F5344CB8AC3E}">
        <p14:creationId xmlns:p14="http://schemas.microsoft.com/office/powerpoint/2010/main" val="406018698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Introduction</a:t>
            </a:r>
            <a:endParaRPr lang="en-IN" dirty="0"/>
          </a:p>
        </p:txBody>
      </p:sp>
      <p:sp>
        <p:nvSpPr>
          <p:cNvPr id="3" name="Content Placeholder 2"/>
          <p:cNvSpPr>
            <a:spLocks noGrp="1"/>
          </p:cNvSpPr>
          <p:nvPr>
            <p:ph idx="1"/>
          </p:nvPr>
        </p:nvSpPr>
        <p:spPr>
          <a:xfrm>
            <a:off x="206055" y="1500174"/>
            <a:ext cx="10972800" cy="4572032"/>
          </a:xfrm>
        </p:spPr>
        <p:txBody>
          <a:bodyPr>
            <a:noAutofit/>
          </a:bodyPr>
          <a:lstStyle/>
          <a:p>
            <a:pPr algn="just">
              <a:buFont typeface="Arial" panose="020B0604020202020204" pitchFamily="34" charset="0"/>
              <a:buChar char="•"/>
            </a:pPr>
            <a:r>
              <a:rPr lang="en-IN" sz="2400" dirty="0" smtClean="0"/>
              <a:t>Making notes is an essential part of the reading process. It helps you internalise difficult ideas by putting them into your own words and can help you be more focused during the exam revision. You are more likely to remember material you have thought about and made notes on than material you have read passively.</a:t>
            </a:r>
          </a:p>
          <a:p>
            <a:pPr>
              <a:buFont typeface="Arial" panose="020B0604020202020204" pitchFamily="34" charset="0"/>
              <a:buChar char="•"/>
            </a:pPr>
            <a:endParaRPr lang="en-IN" sz="2400" dirty="0" smtClean="0"/>
          </a:p>
          <a:p>
            <a:pPr algn="just">
              <a:buFont typeface="Arial" panose="020B0604020202020204" pitchFamily="34" charset="0"/>
              <a:buChar char="•"/>
            </a:pPr>
            <a:r>
              <a:rPr lang="en-IN" sz="2400" dirty="0" smtClean="0"/>
              <a:t>There is no right or wrong way, just find a method that suits you (for example, bullet points, mind maps and diagrams, highlighting, annotating or underlining significant words).</a:t>
            </a:r>
          </a:p>
        </p:txBody>
      </p:sp>
    </p:spTree>
    <p:extLst>
      <p:ext uri="{BB962C8B-B14F-4D97-AF65-F5344CB8AC3E}">
        <p14:creationId xmlns:p14="http://schemas.microsoft.com/office/powerpoint/2010/main" val="104917783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02336" y="228600"/>
            <a:ext cx="11379200" cy="758952"/>
          </a:xfrm>
        </p:spPr>
        <p:txBody>
          <a:bodyPr>
            <a:normAutofit fontScale="90000"/>
          </a:bodyPr>
          <a:lstStyle/>
          <a:p>
            <a:pPr algn="l"/>
            <a:r>
              <a:rPr lang="en-US" dirty="0" smtClean="0"/>
              <a:t>Steps in </a:t>
            </a:r>
            <a:r>
              <a:rPr lang="en-US" dirty="0" err="1" smtClean="0"/>
              <a:t>Summarising</a:t>
            </a:r>
            <a:endParaRPr lang="en-IN" dirty="0"/>
          </a:p>
        </p:txBody>
      </p:sp>
      <p:sp>
        <p:nvSpPr>
          <p:cNvPr id="3" name="Content Placeholder 2"/>
          <p:cNvSpPr>
            <a:spLocks noGrp="1"/>
          </p:cNvSpPr>
          <p:nvPr>
            <p:ph idx="1"/>
          </p:nvPr>
        </p:nvSpPr>
        <p:spPr/>
        <p:txBody>
          <a:bodyPr/>
          <a:lstStyle/>
          <a:p>
            <a:pPr>
              <a:buFont typeface="Arial" panose="020B0604020202020204" pitchFamily="34" charset="0"/>
              <a:buChar char="•"/>
            </a:pPr>
            <a:r>
              <a:rPr lang="en-IN" sz="2400" dirty="0" smtClean="0"/>
              <a:t>Many people find it effective to take notes in two steps.</a:t>
            </a:r>
          </a:p>
          <a:p>
            <a:pPr>
              <a:buFont typeface="Arial" panose="020B0604020202020204" pitchFamily="34" charset="0"/>
              <a:buChar char="•"/>
            </a:pPr>
            <a:endParaRPr lang="en-IN" sz="2400" dirty="0" smtClean="0"/>
          </a:p>
          <a:p>
            <a:pPr>
              <a:buFont typeface="Arial" panose="020B0604020202020204" pitchFamily="34" charset="0"/>
              <a:buChar char="•"/>
            </a:pPr>
            <a:r>
              <a:rPr lang="en-IN" sz="2400" dirty="0" smtClean="0"/>
              <a:t>First step: Identifying and writing down the main points</a:t>
            </a:r>
          </a:p>
          <a:p>
            <a:pPr>
              <a:buFont typeface="Arial" panose="020B0604020202020204" pitchFamily="34" charset="0"/>
              <a:buChar char="•"/>
            </a:pPr>
            <a:endParaRPr lang="en-IN" sz="2400" dirty="0" smtClean="0"/>
          </a:p>
          <a:p>
            <a:pPr algn="just">
              <a:buFont typeface="Arial" panose="020B0604020202020204" pitchFamily="34" charset="0"/>
              <a:buChar char="•"/>
            </a:pPr>
            <a:r>
              <a:rPr lang="en-IN" sz="2400" dirty="0" smtClean="0"/>
              <a:t>Second step: Summarising, condensing and organising the notes so that they can be used when writing assignments or revising for exams.</a:t>
            </a:r>
          </a:p>
          <a:p>
            <a:pPr>
              <a:buFont typeface="Arial" panose="020B0604020202020204" pitchFamily="34" charset="0"/>
              <a:buChar char="•"/>
            </a:pPr>
            <a:endParaRPr lang="en-IN" sz="2400" dirty="0" smtClean="0"/>
          </a:p>
          <a:p>
            <a:pPr>
              <a:buFont typeface="Arial" panose="020B0604020202020204" pitchFamily="34" charset="0"/>
              <a:buChar char="•"/>
            </a:pPr>
            <a:r>
              <a:rPr lang="en-IN" sz="2400" dirty="0" smtClean="0"/>
              <a:t>In general, your notes should be brief and to the point.</a:t>
            </a:r>
          </a:p>
          <a:p>
            <a:endParaRPr lang="en-IN" dirty="0"/>
          </a:p>
        </p:txBody>
      </p:sp>
    </p:spTree>
    <p:extLst>
      <p:ext uri="{BB962C8B-B14F-4D97-AF65-F5344CB8AC3E}">
        <p14:creationId xmlns:p14="http://schemas.microsoft.com/office/powerpoint/2010/main" val="287036282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336" y="155432"/>
            <a:ext cx="11599205" cy="987552"/>
          </a:xfrm>
        </p:spPr>
        <p:txBody>
          <a:bodyPr>
            <a:normAutofit/>
          </a:bodyPr>
          <a:lstStyle/>
          <a:p>
            <a:pPr algn="just"/>
            <a:r>
              <a:rPr lang="en-US" dirty="0" smtClean="0"/>
              <a:t>Step 1: </a:t>
            </a:r>
            <a:r>
              <a:rPr lang="en-IN" sz="3600" dirty="0" smtClean="0"/>
              <a:t>Identifying and writing down the main points</a:t>
            </a:r>
            <a:endParaRPr lang="en-IN" dirty="0"/>
          </a:p>
        </p:txBody>
      </p:sp>
      <p:sp>
        <p:nvSpPr>
          <p:cNvPr id="3" name="Content Placeholder 2"/>
          <p:cNvSpPr>
            <a:spLocks noGrp="1"/>
          </p:cNvSpPr>
          <p:nvPr>
            <p:ph idx="1"/>
          </p:nvPr>
        </p:nvSpPr>
        <p:spPr>
          <a:xfrm>
            <a:off x="402336" y="1080188"/>
            <a:ext cx="11338560" cy="5301141"/>
          </a:xfrm>
        </p:spPr>
        <p:txBody>
          <a:bodyPr>
            <a:normAutofit/>
          </a:bodyPr>
          <a:lstStyle/>
          <a:p>
            <a:pPr algn="just"/>
            <a:r>
              <a:rPr lang="en-US" sz="2400" dirty="0" smtClean="0"/>
              <a:t>Main points help you understand the content, the writer’s perspective, attitude and the purpose.</a:t>
            </a:r>
          </a:p>
          <a:p>
            <a:pPr algn="just"/>
            <a:r>
              <a:rPr lang="en-IN" sz="2400" dirty="0"/>
              <a:t>Read and understand the text </a:t>
            </a:r>
            <a:r>
              <a:rPr lang="en-IN" sz="2400" dirty="0" smtClean="0"/>
              <a:t>carefully - </a:t>
            </a:r>
            <a:r>
              <a:rPr lang="en-US" sz="2400" dirty="0"/>
              <a:t>l</a:t>
            </a:r>
            <a:r>
              <a:rPr lang="en-US" sz="2400" dirty="0" smtClean="0"/>
              <a:t>ook for signposts while reading - ask yourself questions about the rationale behind the title, paragraphing and structure </a:t>
            </a:r>
          </a:p>
          <a:p>
            <a:pPr algn="just"/>
            <a:r>
              <a:rPr lang="en-IN" sz="2400" dirty="0" smtClean="0"/>
              <a:t>Think </a:t>
            </a:r>
            <a:r>
              <a:rPr lang="en-IN" sz="2400" dirty="0"/>
              <a:t>about the purpose of the </a:t>
            </a:r>
            <a:r>
              <a:rPr lang="en-IN" sz="2400" dirty="0" smtClean="0"/>
              <a:t>text</a:t>
            </a:r>
            <a:endParaRPr lang="en-IN" sz="2400" dirty="0"/>
          </a:p>
          <a:p>
            <a:pPr lvl="1" algn="just"/>
            <a:r>
              <a:rPr lang="en-IN" sz="2400" dirty="0"/>
              <a:t>What is the author's purpose in writing the text?</a:t>
            </a:r>
          </a:p>
          <a:p>
            <a:pPr lvl="1" algn="just"/>
            <a:r>
              <a:rPr lang="en-IN" sz="2400" dirty="0"/>
              <a:t>What is your purpose in writing your summary?</a:t>
            </a:r>
          </a:p>
          <a:p>
            <a:pPr lvl="1" algn="just"/>
            <a:r>
              <a:rPr lang="en-IN" sz="2400" dirty="0"/>
              <a:t>Are you summarising to support your points?</a:t>
            </a:r>
          </a:p>
          <a:p>
            <a:pPr lvl="1" algn="just"/>
            <a:r>
              <a:rPr lang="en-IN" sz="2400" dirty="0"/>
              <a:t>Or are you summarising so you can criticise the work before you introduce your main points?</a:t>
            </a:r>
          </a:p>
          <a:p>
            <a:pPr algn="just"/>
            <a:endParaRPr lang="en-US" sz="2400" dirty="0" smtClean="0"/>
          </a:p>
        </p:txBody>
      </p:sp>
    </p:spTree>
    <p:extLst>
      <p:ext uri="{BB962C8B-B14F-4D97-AF65-F5344CB8AC3E}">
        <p14:creationId xmlns:p14="http://schemas.microsoft.com/office/powerpoint/2010/main" val="300384687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2336" y="1341330"/>
            <a:ext cx="11338560" cy="5039997"/>
          </a:xfrm>
        </p:spPr>
        <p:txBody>
          <a:bodyPr>
            <a:noAutofit/>
          </a:bodyPr>
          <a:lstStyle/>
          <a:p>
            <a:pPr algn="just"/>
            <a:r>
              <a:rPr lang="en-IN" dirty="0" smtClean="0"/>
              <a:t>Find </a:t>
            </a:r>
            <a:r>
              <a:rPr lang="en-IN" dirty="0"/>
              <a:t>the main ideas - what is </a:t>
            </a:r>
            <a:r>
              <a:rPr lang="en-IN" dirty="0" smtClean="0"/>
              <a:t>important.</a:t>
            </a:r>
            <a:endParaRPr lang="en-IN" dirty="0"/>
          </a:p>
          <a:p>
            <a:pPr lvl="1" algn="just"/>
            <a:r>
              <a:rPr lang="en-IN" sz="2400" dirty="0"/>
              <a:t>They may be found in topic sentences.</a:t>
            </a:r>
          </a:p>
          <a:p>
            <a:pPr lvl="1" algn="just"/>
            <a:r>
              <a:rPr lang="en-IN" sz="2400" dirty="0"/>
              <a:t>Distinguish between main and subsidiary information.</a:t>
            </a:r>
          </a:p>
          <a:p>
            <a:pPr lvl="1" algn="just"/>
            <a:r>
              <a:rPr lang="en-IN" sz="2400" dirty="0"/>
              <a:t>Delete most details and examples, unimportant information, anecdotes, examples, illustrations, data etc.</a:t>
            </a:r>
          </a:p>
          <a:p>
            <a:pPr lvl="1" algn="just"/>
            <a:r>
              <a:rPr lang="en-IN" sz="2400" dirty="0"/>
              <a:t>Find alternative words/synonyms for these words/phrases </a:t>
            </a:r>
            <a:r>
              <a:rPr lang="en-IN" sz="2400" dirty="0" smtClean="0"/>
              <a:t>– but do </a:t>
            </a:r>
            <a:r>
              <a:rPr lang="en-IN" sz="2400" dirty="0"/>
              <a:t>not change specialised vocabulary and common words.</a:t>
            </a:r>
          </a:p>
          <a:p>
            <a:pPr marL="0" indent="0" algn="just">
              <a:buNone/>
            </a:pPr>
            <a:endParaRPr lang="en-IN" dirty="0"/>
          </a:p>
        </p:txBody>
      </p:sp>
    </p:spTree>
    <p:extLst>
      <p:ext uri="{BB962C8B-B14F-4D97-AF65-F5344CB8AC3E}">
        <p14:creationId xmlns:p14="http://schemas.microsoft.com/office/powerpoint/2010/main" val="113541239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90264"/>
            <a:ext cx="10160000" cy="5510536"/>
          </a:xfrm>
        </p:spPr>
        <p:txBody>
          <a:bodyPr>
            <a:normAutofit/>
          </a:bodyPr>
          <a:lstStyle/>
          <a:p>
            <a:pPr algn="just"/>
            <a:r>
              <a:rPr lang="en-IN" dirty="0" smtClean="0"/>
              <a:t>Distinguish </a:t>
            </a:r>
            <a:r>
              <a:rPr lang="en-IN" dirty="0"/>
              <a:t>between main and subsidiary information. Delete most details and examples, unimportant information, anecdotes, examples, illustrations, data etc. Simplify the text. Reduce complex sentences to simple sentences, simple sentences to phrases, phrases to single words.</a:t>
            </a:r>
          </a:p>
          <a:p>
            <a:pPr algn="just"/>
            <a:endParaRPr lang="en-IN" dirty="0"/>
          </a:p>
          <a:p>
            <a:pPr algn="just"/>
            <a:endParaRPr lang="en-IN" dirty="0"/>
          </a:p>
        </p:txBody>
      </p:sp>
    </p:spTree>
    <p:extLst>
      <p:ext uri="{BB962C8B-B14F-4D97-AF65-F5344CB8AC3E}">
        <p14:creationId xmlns:p14="http://schemas.microsoft.com/office/powerpoint/2010/main" val="390994441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3" y="284884"/>
            <a:ext cx="11306455" cy="5870072"/>
          </a:xfrm>
        </p:spPr>
        <p:txBody>
          <a:bodyPr>
            <a:noAutofit/>
          </a:bodyPr>
          <a:lstStyle/>
          <a:p>
            <a:pPr algn="just"/>
            <a:r>
              <a:rPr lang="en-US" sz="2800" dirty="0"/>
              <a:t>WHY WOMEN LIVE LONGER</a:t>
            </a:r>
          </a:p>
          <a:p>
            <a:pPr marL="114300" indent="0" algn="just">
              <a:buNone/>
            </a:pPr>
            <a:r>
              <a:rPr lang="en-US" sz="2800" dirty="0"/>
              <a:t>Despite the overall increase in life expectancy in Britain over the past century, women still </a:t>
            </a:r>
            <a:r>
              <a:rPr lang="en-US" sz="2800" dirty="0" smtClean="0"/>
              <a:t>live significantly </a:t>
            </a:r>
            <a:r>
              <a:rPr lang="en-US" sz="2800" dirty="0"/>
              <a:t>longer than men. In fact, in 1900 men could expect to live to 49 and women to 52</a:t>
            </a:r>
            <a:r>
              <a:rPr lang="en-US" sz="2800" dirty="0" smtClean="0"/>
              <a:t>, a </a:t>
            </a:r>
            <a:r>
              <a:rPr lang="en-US" sz="2800" dirty="0"/>
              <a:t>difference of three years, while now the figures are 74 and 79, which shows that the gap </a:t>
            </a:r>
            <a:r>
              <a:rPr lang="en-US" sz="2800" dirty="0" smtClean="0"/>
              <a:t>has increased </a:t>
            </a:r>
            <a:r>
              <a:rPr lang="en-US" sz="2800" dirty="0"/>
              <a:t>to five years. Various reasons have been suggested for this situation , such as </a:t>
            </a:r>
            <a:r>
              <a:rPr lang="en-US" sz="2800" dirty="0" smtClean="0"/>
              <a:t>the possibility </a:t>
            </a:r>
            <a:r>
              <a:rPr lang="en-US" sz="2800" dirty="0"/>
              <a:t>that men may die earlier because they take more risks. But a team of </a:t>
            </a:r>
            <a:r>
              <a:rPr lang="en-US" sz="2800" dirty="0" smtClean="0"/>
              <a:t>British scientists </a:t>
            </a:r>
            <a:r>
              <a:rPr lang="en-US" sz="2800" dirty="0"/>
              <a:t>have recently found a likely answer in the immune system, which protects the </a:t>
            </a:r>
            <a:r>
              <a:rPr lang="en-US" sz="2800" dirty="0" smtClean="0"/>
              <a:t>body from </a:t>
            </a:r>
            <a:r>
              <a:rPr lang="en-US" sz="2800" dirty="0"/>
              <a:t>diseases. The thymus is the organ which produces the T cells which actually </a:t>
            </a:r>
            <a:r>
              <a:rPr lang="en-US" sz="2800" dirty="0" smtClean="0"/>
              <a:t>combat illnesses</a:t>
            </a:r>
            <a:r>
              <a:rPr lang="en-US" sz="2800" dirty="0"/>
              <a:t>. Although both sexes suffer from deterioration of the thymus as they age, </a:t>
            </a:r>
            <a:r>
              <a:rPr lang="en-US" sz="2800" dirty="0" smtClean="0"/>
              <a:t>women appear </a:t>
            </a:r>
            <a:r>
              <a:rPr lang="en-US" sz="2800" dirty="0"/>
              <a:t>to have more T cells in their bodies than men of the same age. It is this, the </a:t>
            </a:r>
            <a:r>
              <a:rPr lang="en-US" sz="2800" dirty="0" smtClean="0"/>
              <a:t>scientists believe</a:t>
            </a:r>
            <a:r>
              <a:rPr lang="en-US" sz="2800" dirty="0"/>
              <a:t>, that gives women better protection from potentially fatal diseases such as </a:t>
            </a:r>
            <a:r>
              <a:rPr lang="en-US" sz="2800" dirty="0" smtClean="0"/>
              <a:t>influenza and </a:t>
            </a:r>
            <a:r>
              <a:rPr lang="en-US" sz="2800" dirty="0"/>
              <a:t>pneumonia</a:t>
            </a:r>
            <a:r>
              <a:rPr lang="en-US" sz="2800" dirty="0" smtClean="0"/>
              <a:t>. </a:t>
            </a:r>
            <a:endParaRPr lang="en-US" sz="2800" dirty="0"/>
          </a:p>
        </p:txBody>
      </p:sp>
    </p:spTree>
    <p:extLst>
      <p:ext uri="{BB962C8B-B14F-4D97-AF65-F5344CB8AC3E}">
        <p14:creationId xmlns:p14="http://schemas.microsoft.com/office/powerpoint/2010/main" val="300214292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800" dirty="0" smtClean="0"/>
              <a:t>British </a:t>
            </a:r>
            <a:r>
              <a:rPr lang="en-US" sz="2800" dirty="0"/>
              <a:t>women live longer than men: 79/74</a:t>
            </a:r>
          </a:p>
          <a:p>
            <a:r>
              <a:rPr lang="en-US" sz="2800" dirty="0"/>
              <a:t>R</a:t>
            </a:r>
            <a:r>
              <a:rPr lang="en-US" sz="2800" dirty="0" smtClean="0"/>
              <a:t>easons</a:t>
            </a:r>
            <a:r>
              <a:rPr lang="en-US" sz="2800" dirty="0"/>
              <a:t>? new research suggests immune system &gt; thymus &gt; T cells</a:t>
            </a:r>
          </a:p>
          <a:p>
            <a:r>
              <a:rPr lang="en-US" sz="2800" dirty="0"/>
              <a:t>W</a:t>
            </a:r>
            <a:r>
              <a:rPr lang="en-US" sz="2800" dirty="0" smtClean="0"/>
              <a:t>omen </a:t>
            </a:r>
            <a:r>
              <a:rPr lang="en-US" sz="2800" dirty="0"/>
              <a:t>have more T cells than men = better </a:t>
            </a:r>
            <a:r>
              <a:rPr lang="en-US" sz="2800" dirty="0" smtClean="0"/>
              <a:t>protection = live longer</a:t>
            </a:r>
            <a:endParaRPr lang="en-US" sz="2800" dirty="0"/>
          </a:p>
        </p:txBody>
      </p:sp>
    </p:spTree>
    <p:extLst>
      <p:ext uri="{BB962C8B-B14F-4D97-AF65-F5344CB8AC3E}">
        <p14:creationId xmlns:p14="http://schemas.microsoft.com/office/powerpoint/2010/main" val="259512712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just"/>
            <a:r>
              <a:rPr lang="en-US" sz="3600" dirty="0"/>
              <a:t>In the following text, </a:t>
            </a:r>
            <a:r>
              <a:rPr lang="en-US" sz="3600" dirty="0" smtClean="0"/>
              <a:t>decide </a:t>
            </a:r>
            <a:r>
              <a:rPr lang="en-US" sz="3600" dirty="0"/>
              <a:t>on </a:t>
            </a:r>
            <a:r>
              <a:rPr lang="en-US" sz="3600" dirty="0" smtClean="0"/>
              <a:t>the </a:t>
            </a:r>
            <a:r>
              <a:rPr lang="en-US" sz="3600" dirty="0"/>
              <a:t>order of </a:t>
            </a:r>
            <a:r>
              <a:rPr lang="en-US" sz="3600" dirty="0" smtClean="0"/>
              <a:t>importance of three </a:t>
            </a:r>
            <a:r>
              <a:rPr lang="en-US" sz="3600" dirty="0"/>
              <a:t>key </a:t>
            </a:r>
            <a:r>
              <a:rPr lang="en-US" sz="3600" dirty="0" smtClean="0"/>
              <a:t>points.</a:t>
            </a:r>
            <a:r>
              <a:rPr lang="en-US" sz="3600" dirty="0"/>
              <a:t/>
            </a:r>
            <a:br>
              <a:rPr lang="en-US" sz="3600" dirty="0"/>
            </a:br>
            <a:endParaRPr lang="en-US" sz="3600" dirty="0"/>
          </a:p>
        </p:txBody>
      </p:sp>
      <p:sp>
        <p:nvSpPr>
          <p:cNvPr id="3" name="Content Placeholder 2"/>
          <p:cNvSpPr>
            <a:spLocks noGrp="1"/>
          </p:cNvSpPr>
          <p:nvPr>
            <p:ph idx="1"/>
          </p:nvPr>
        </p:nvSpPr>
        <p:spPr>
          <a:xfrm>
            <a:off x="609600" y="1293850"/>
            <a:ext cx="10160000" cy="5106950"/>
          </a:xfrm>
        </p:spPr>
        <p:txBody>
          <a:bodyPr>
            <a:noAutofit/>
          </a:bodyPr>
          <a:lstStyle/>
          <a:p>
            <a:pPr marL="114300" indent="0">
              <a:buNone/>
            </a:pPr>
            <a:r>
              <a:rPr lang="en-US" sz="2800" dirty="0" smtClean="0"/>
              <a:t>HOT </a:t>
            </a:r>
            <a:r>
              <a:rPr lang="en-US" sz="2800" dirty="0"/>
              <a:t>RUBBISH</a:t>
            </a:r>
          </a:p>
          <a:p>
            <a:pPr marL="628650" indent="-514350" algn="just">
              <a:buAutoNum type="alphaLcParenR"/>
            </a:pPr>
            <a:r>
              <a:rPr lang="en-US" sz="2800" dirty="0" smtClean="0"/>
              <a:t>The </a:t>
            </a:r>
            <a:r>
              <a:rPr lang="en-US" sz="2800" dirty="0"/>
              <a:t>majority of people in the small Derbyshire village of </a:t>
            </a:r>
            <a:r>
              <a:rPr lang="en-US" sz="2800" dirty="0" err="1"/>
              <a:t>Poolsbrook</a:t>
            </a:r>
            <a:r>
              <a:rPr lang="en-US" sz="2800" dirty="0"/>
              <a:t> have joined </a:t>
            </a:r>
            <a:r>
              <a:rPr lang="en-US" sz="2800" dirty="0" smtClean="0"/>
              <a:t>a scheme </a:t>
            </a:r>
            <a:r>
              <a:rPr lang="en-US" sz="2800" dirty="0"/>
              <a:t>to make power from rubbish. </a:t>
            </a:r>
            <a:endParaRPr lang="en-US" sz="2800" dirty="0" smtClean="0"/>
          </a:p>
          <a:p>
            <a:pPr marL="628650" indent="-514350" algn="just">
              <a:buAutoNum type="alphaLcParenR"/>
            </a:pPr>
            <a:r>
              <a:rPr lang="en-US" sz="2800" dirty="0" smtClean="0"/>
              <a:t>Methane </a:t>
            </a:r>
            <a:r>
              <a:rPr lang="en-US" sz="2800" dirty="0"/>
              <a:t>gas will be collected from the </a:t>
            </a:r>
            <a:r>
              <a:rPr lang="en-US" sz="2800" dirty="0" smtClean="0"/>
              <a:t>local rubbish </a:t>
            </a:r>
            <a:r>
              <a:rPr lang="en-US" sz="2800" dirty="0"/>
              <a:t>tip and will be used to heat houses more cheaply and generate electricity. </a:t>
            </a:r>
            <a:r>
              <a:rPr lang="en-US" sz="2800" dirty="0" smtClean="0"/>
              <a:t>The villagers</a:t>
            </a:r>
            <a:r>
              <a:rPr lang="en-US" sz="2800" dirty="0"/>
              <a:t>, who have been affected by the closure of the local coal mines, suffer </a:t>
            </a:r>
            <a:r>
              <a:rPr lang="en-US" sz="2800" dirty="0" smtClean="0"/>
              <a:t>from unemployment</a:t>
            </a:r>
            <a:r>
              <a:rPr lang="en-US" sz="2800" dirty="0"/>
              <a:t>, so cheap heating is especially important for them. They have raised the £</a:t>
            </a:r>
            <a:r>
              <a:rPr lang="en-US" sz="2800" dirty="0" smtClean="0"/>
              <a:t>2 million </a:t>
            </a:r>
            <a:r>
              <a:rPr lang="en-US" sz="2800" dirty="0"/>
              <a:t>cost from development agencies. </a:t>
            </a:r>
            <a:endParaRPr lang="en-US" sz="2800" dirty="0" smtClean="0"/>
          </a:p>
          <a:p>
            <a:pPr marL="628650" indent="-514350" algn="just">
              <a:buAutoNum type="alphaLcParenR"/>
            </a:pPr>
            <a:r>
              <a:rPr lang="en-US" sz="2800" dirty="0" smtClean="0"/>
              <a:t>The </a:t>
            </a:r>
            <a:r>
              <a:rPr lang="en-US" sz="2800" dirty="0"/>
              <a:t>new system, which will be the first of </a:t>
            </a:r>
            <a:r>
              <a:rPr lang="en-US" sz="2800" dirty="0" smtClean="0"/>
              <a:t>its kind </a:t>
            </a:r>
            <a:r>
              <a:rPr lang="en-US" sz="2800" dirty="0"/>
              <a:t>in Europe, will lead to a healthier environment by cutting CO2 emissions, and </a:t>
            </a:r>
            <a:r>
              <a:rPr lang="en-US" sz="2800" dirty="0" smtClean="0"/>
              <a:t>should also </a:t>
            </a:r>
            <a:r>
              <a:rPr lang="en-US" sz="2800" dirty="0"/>
              <a:t>create three full-time jobs.</a:t>
            </a:r>
          </a:p>
        </p:txBody>
      </p:sp>
    </p:spTree>
    <p:extLst>
      <p:ext uri="{BB962C8B-B14F-4D97-AF65-F5344CB8AC3E}">
        <p14:creationId xmlns:p14="http://schemas.microsoft.com/office/powerpoint/2010/main" val="384558551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337</TotalTime>
  <Words>1162</Words>
  <Application>Microsoft Macintosh PowerPoint</Application>
  <PresentationFormat>Custom</PresentationFormat>
  <Paragraphs>50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Note-making and Summarising</vt:lpstr>
      <vt:lpstr>Introduction</vt:lpstr>
      <vt:lpstr>Steps in Summarising</vt:lpstr>
      <vt:lpstr>Step 1: Identifying and writing down the main points</vt:lpstr>
      <vt:lpstr>PowerPoint Presentation</vt:lpstr>
      <vt:lpstr>PowerPoint Presentation</vt:lpstr>
      <vt:lpstr>PowerPoint Presentation</vt:lpstr>
      <vt:lpstr>PowerPoint Presentation</vt:lpstr>
      <vt:lpstr>In the following text, decide on the order of importance of three key points. </vt:lpstr>
      <vt:lpstr>Underline key points in the text. </vt:lpstr>
      <vt:lpstr>PowerPoint Presentation</vt:lpstr>
      <vt:lpstr>PowerPoint Presentation</vt:lpstr>
      <vt:lpstr>  </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Sudh Nadig</dc:creator>
  <cp:lastModifiedBy>sudharshana N.P</cp:lastModifiedBy>
  <cp:revision>61</cp:revision>
  <dcterms:created xsi:type="dcterms:W3CDTF">2015-07-15T07:36:00Z</dcterms:created>
  <dcterms:modified xsi:type="dcterms:W3CDTF">2017-08-29T04:59:28Z</dcterms:modified>
</cp:coreProperties>
</file>