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340" r:id="rId3"/>
    <p:sldId id="341" r:id="rId4"/>
    <p:sldId id="351" r:id="rId5"/>
    <p:sldId id="342" r:id="rId6"/>
    <p:sldId id="343" r:id="rId7"/>
    <p:sldId id="352" r:id="rId8"/>
    <p:sldId id="344" r:id="rId9"/>
    <p:sldId id="345" r:id="rId10"/>
    <p:sldId id="346" r:id="rId11"/>
    <p:sldId id="347" r:id="rId12"/>
    <p:sldId id="348" r:id="rId13"/>
    <p:sldId id="349" r:id="rId14"/>
    <p:sldId id="350" r:id="rId15"/>
    <p:sldId id="357" r:id="rId16"/>
    <p:sldId id="368" r:id="rId17"/>
    <p:sldId id="369" r:id="rId18"/>
    <p:sldId id="370" r:id="rId19"/>
    <p:sldId id="356" r:id="rId20"/>
    <p:sldId id="354" r:id="rId21"/>
    <p:sldId id="355" r:id="rId22"/>
    <p:sldId id="361" r:id="rId23"/>
    <p:sldId id="362" r:id="rId24"/>
    <p:sldId id="280" r:id="rId25"/>
    <p:sldId id="371" r:id="rId26"/>
    <p:sldId id="372" r:id="rId27"/>
    <p:sldId id="373" r:id="rId28"/>
    <p:sldId id="374" r:id="rId29"/>
    <p:sldId id="375" r:id="rId30"/>
    <p:sldId id="376" r:id="rId31"/>
    <p:sldId id="377" r:id="rId32"/>
    <p:sldId id="298" r:id="rId33"/>
    <p:sldId id="364" r:id="rId34"/>
    <p:sldId id="302" r:id="rId35"/>
    <p:sldId id="365" r:id="rId36"/>
    <p:sldId id="303" r:id="rId37"/>
    <p:sldId id="366" r:id="rId38"/>
    <p:sldId id="305" r:id="rId39"/>
    <p:sldId id="306" r:id="rId40"/>
    <p:sldId id="308" r:id="rId41"/>
    <p:sldId id="36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66"/>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A6C54F-7BAB-498A-A28E-B21EF2E553A8}" type="datetimeFigureOut">
              <a:rPr lang="en-US"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299120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6C54F-7BAB-498A-A28E-B21EF2E553A8}" type="datetimeFigureOut">
              <a:rPr lang="en-US"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146022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6C54F-7BAB-498A-A28E-B21EF2E553A8}" type="datetimeFigureOut">
              <a:rPr lang="en-US"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17507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6C54F-7BAB-498A-A28E-B21EF2E553A8}" type="datetimeFigureOut">
              <a:rPr lang="en-US"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416112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A6C54F-7BAB-498A-A28E-B21EF2E553A8}" type="datetimeFigureOut">
              <a:rPr lang="en-US"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361915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A6C54F-7BAB-498A-A28E-B21EF2E553A8}" type="datetimeFigureOut">
              <a:rPr lang="en-US" smtClean="0"/>
              <a:pPr/>
              <a:t>25/08/17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285713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A6C54F-7BAB-498A-A28E-B21EF2E553A8}" type="datetimeFigureOut">
              <a:rPr lang="en-US" smtClean="0"/>
              <a:pPr/>
              <a:t>25/08/17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185782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A6C54F-7BAB-498A-A28E-B21EF2E553A8}" type="datetimeFigureOut">
              <a:rPr lang="en-US" smtClean="0"/>
              <a:pPr/>
              <a:t>25/08/17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397918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6C54F-7BAB-498A-A28E-B21EF2E553A8}" type="datetimeFigureOut">
              <a:rPr lang="en-US" smtClean="0"/>
              <a:pPr/>
              <a:t>25/08/17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236880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6C54F-7BAB-498A-A28E-B21EF2E553A8}" type="datetimeFigureOut">
              <a:rPr lang="en-US" smtClean="0"/>
              <a:pPr/>
              <a:t>25/08/17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398731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6C54F-7BAB-498A-A28E-B21EF2E553A8}" type="datetimeFigureOut">
              <a:rPr lang="en-US" smtClean="0"/>
              <a:pPr/>
              <a:t>25/08/17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20E3E-D5E3-435E-9274-BF73C41CD8EB}" type="slidenum">
              <a:rPr lang="en-IN" smtClean="0"/>
              <a:pPr/>
              <a:t>‹#›</a:t>
            </a:fld>
            <a:endParaRPr lang="en-IN"/>
          </a:p>
        </p:txBody>
      </p:sp>
    </p:spTree>
    <p:extLst>
      <p:ext uri="{BB962C8B-B14F-4D97-AF65-F5344CB8AC3E}">
        <p14:creationId xmlns:p14="http://schemas.microsoft.com/office/powerpoint/2010/main" val="30049756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6C54F-7BAB-498A-A28E-B21EF2E553A8}" type="datetimeFigureOut">
              <a:rPr lang="en-US" smtClean="0"/>
              <a:pPr/>
              <a:t>25/08/17</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20E3E-D5E3-435E-9274-BF73C41CD8EB}" type="slidenum">
              <a:rPr lang="en-IN" smtClean="0"/>
              <a:pPr/>
              <a:t>‹#›</a:t>
            </a:fld>
            <a:endParaRPr lang="en-IN"/>
          </a:p>
        </p:txBody>
      </p:sp>
    </p:spTree>
    <p:extLst>
      <p:ext uri="{BB962C8B-B14F-4D97-AF65-F5344CB8AC3E}">
        <p14:creationId xmlns:p14="http://schemas.microsoft.com/office/powerpoint/2010/main" val="38133186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ENG%20450/In%20a%20recent%20incident.doc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file://localhost/Users/sudharshana/Desktop/ENG%20450/Lectures/chart%20method%20example.doc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Summarising</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30214" y="260352"/>
            <a:ext cx="8713787" cy="6048375"/>
          </a:xfrm>
        </p:spPr>
        <p:txBody>
          <a:bodyPr>
            <a:normAutofit/>
          </a:bodyPr>
          <a:lstStyle/>
          <a:p>
            <a:pPr marL="0" lvl="0" indent="0" algn="just" eaLnBrk="0" fontAlgn="base" hangingPunct="0">
              <a:spcBef>
                <a:spcPct val="0"/>
              </a:spcBef>
              <a:spcAft>
                <a:spcPct val="0"/>
              </a:spcAft>
              <a:buClrTx/>
              <a:buSzTx/>
              <a:buNone/>
            </a:pPr>
            <a:r>
              <a:rPr lang="en-US" sz="2800" dirty="0" smtClean="0">
                <a:cs typeface="Times New Roman" panose="02020603050405020304" pitchFamily="18" charset="0"/>
              </a:rPr>
              <a:t>At </a:t>
            </a:r>
            <a:r>
              <a:rPr lang="en-US" sz="2800" dirty="0">
                <a:cs typeface="Times New Roman" panose="02020603050405020304" pitchFamily="18" charset="0"/>
              </a:rPr>
              <a:t>first, </a:t>
            </a:r>
            <a:r>
              <a:rPr lang="en-US" sz="2800" dirty="0" smtClean="0">
                <a:cs typeface="Times New Roman" panose="02020603050405020304" pitchFamily="18" charset="0"/>
              </a:rPr>
              <a:t>Freud </a:t>
            </a:r>
            <a:r>
              <a:rPr lang="en-US" sz="2800" dirty="0">
                <a:cs typeface="Times New Roman" panose="02020603050405020304" pitchFamily="18" charset="0"/>
              </a:rPr>
              <a:t>tried conventional, physical methods of treatment such as giving baths, massages, rest cures, and similar aids. But when these failed, he tried techniques of hypnosis that he had seen used by Jean-Martin Charcot. Finally, he borrowed an idea from Jean Breuer and used direct verbal communication to get an </a:t>
            </a:r>
            <a:r>
              <a:rPr lang="en-US" sz="2800" dirty="0" err="1">
                <a:cs typeface="Times New Roman" panose="02020603050405020304" pitchFamily="18" charset="0"/>
              </a:rPr>
              <a:t>unhypnotized</a:t>
            </a:r>
            <a:r>
              <a:rPr lang="en-US" sz="2800" dirty="0">
                <a:cs typeface="Times New Roman" panose="02020603050405020304" pitchFamily="18" charset="0"/>
              </a:rPr>
              <a:t> patient to reveal unconscious thoughts.</a:t>
            </a:r>
            <a:br>
              <a:rPr lang="en-US" sz="2800" dirty="0">
                <a:cs typeface="Times New Roman" panose="02020603050405020304" pitchFamily="18" charset="0"/>
              </a:rPr>
            </a:br>
            <a:endParaRPr lang="en-US" sz="2800" dirty="0" smtClean="0">
              <a:cs typeface="Times New Roman" panose="02020603050405020304" pitchFamily="18" charset="0"/>
            </a:endParaRPr>
          </a:p>
          <a:p>
            <a:pPr marL="0" lvl="0" indent="0" algn="just" eaLnBrk="0" fontAlgn="base" hangingPunct="0">
              <a:spcBef>
                <a:spcPct val="0"/>
              </a:spcBef>
              <a:spcAft>
                <a:spcPct val="0"/>
              </a:spcAft>
              <a:buClrTx/>
              <a:buSzTx/>
              <a:buNone/>
            </a:pPr>
            <a:r>
              <a:rPr lang="en-US" sz="2800" dirty="0" smtClean="0">
                <a:cs typeface="Times New Roman" panose="02020603050405020304" pitchFamily="18" charset="0"/>
              </a:rPr>
              <a:t>Sample </a:t>
            </a:r>
            <a:r>
              <a:rPr lang="en-US" sz="2800" dirty="0">
                <a:cs typeface="Times New Roman" panose="02020603050405020304" pitchFamily="18" charset="0"/>
              </a:rPr>
              <a:t>Notes</a:t>
            </a:r>
            <a:r>
              <a:rPr lang="en-US" sz="2800" dirty="0" smtClean="0">
                <a:cs typeface="Times New Roman" panose="02020603050405020304" pitchFamily="18" charset="0"/>
              </a:rPr>
              <a:t>: Freud </a:t>
            </a:r>
            <a:r>
              <a:rPr lang="en-US" sz="2800" dirty="0">
                <a:cs typeface="Times New Roman" panose="02020603050405020304" pitchFamily="18" charset="0"/>
              </a:rPr>
              <a:t>1st -- used phys. </a:t>
            </a:r>
            <a:r>
              <a:rPr lang="en-US" sz="2800" dirty="0" err="1">
                <a:cs typeface="Times New Roman" panose="02020603050405020304" pitchFamily="18" charset="0"/>
              </a:rPr>
              <a:t>trtment</a:t>
            </a:r>
            <a:r>
              <a:rPr lang="en-US" sz="2800" dirty="0">
                <a:cs typeface="Times New Roman" panose="02020603050405020304" pitchFamily="18" charset="0"/>
              </a:rPr>
              <a:t>; e.g., baths, etc. This fld. 2nd -- used hypnosis (</a:t>
            </a:r>
            <a:r>
              <a:rPr lang="en-US" sz="2800" dirty="0" err="1">
                <a:cs typeface="Times New Roman" panose="02020603050405020304" pitchFamily="18" charset="0"/>
              </a:rPr>
              <a:t>fr.</a:t>
            </a:r>
            <a:r>
              <a:rPr lang="en-US" sz="2800" dirty="0">
                <a:cs typeface="Times New Roman" panose="02020603050405020304" pitchFamily="18" charset="0"/>
              </a:rPr>
              <a:t> Charcot) Finally -- used </a:t>
            </a:r>
            <a:r>
              <a:rPr lang="en-US" sz="2800" dirty="0" err="1">
                <a:cs typeface="Times New Roman" panose="02020603050405020304" pitchFamily="18" charset="0"/>
              </a:rPr>
              <a:t>dirct</a:t>
            </a:r>
            <a:r>
              <a:rPr lang="en-US" sz="2800" dirty="0">
                <a:cs typeface="Times New Roman" panose="02020603050405020304" pitchFamily="18" charset="0"/>
              </a:rPr>
              <a:t> </a:t>
            </a:r>
            <a:r>
              <a:rPr lang="en-US" sz="2800" dirty="0" err="1">
                <a:cs typeface="Times New Roman" panose="02020603050405020304" pitchFamily="18" charset="0"/>
              </a:rPr>
              <a:t>vrb</a:t>
            </a:r>
            <a:r>
              <a:rPr lang="en-US" sz="2800" dirty="0">
                <a:cs typeface="Times New Roman" panose="02020603050405020304" pitchFamily="18" charset="0"/>
              </a:rPr>
              <a:t>. </a:t>
            </a:r>
            <a:r>
              <a:rPr lang="en-US" sz="2800" dirty="0" err="1">
                <a:cs typeface="Times New Roman" panose="02020603050405020304" pitchFamily="18" charset="0"/>
              </a:rPr>
              <a:t>commun</a:t>
            </a:r>
            <a:r>
              <a:rPr lang="en-US" sz="2800" dirty="0">
                <a:cs typeface="Times New Roman" panose="02020603050405020304" pitchFamily="18" charset="0"/>
              </a:rPr>
              <a:t>. (</a:t>
            </a:r>
            <a:r>
              <a:rPr lang="en-US" sz="2800" dirty="0" err="1">
                <a:cs typeface="Times New Roman" panose="02020603050405020304" pitchFamily="18" charset="0"/>
              </a:rPr>
              <a:t>fr.</a:t>
            </a:r>
            <a:r>
              <a:rPr lang="en-US" sz="2800" dirty="0">
                <a:cs typeface="Times New Roman" panose="02020603050405020304" pitchFamily="18" charset="0"/>
              </a:rPr>
              <a:t> Breuer) - got </a:t>
            </a:r>
            <a:r>
              <a:rPr lang="en-US" sz="2800" dirty="0" err="1">
                <a:cs typeface="Times New Roman" panose="02020603050405020304" pitchFamily="18" charset="0"/>
              </a:rPr>
              <a:t>unhynop</a:t>
            </a:r>
            <a:r>
              <a:rPr lang="en-US" sz="2800" dirty="0">
                <a:cs typeface="Times New Roman" panose="02020603050405020304" pitchFamily="18" charset="0"/>
              </a:rPr>
              <a:t>, </a:t>
            </a:r>
            <a:r>
              <a:rPr lang="en-US" sz="2800" dirty="0" err="1">
                <a:cs typeface="Times New Roman" panose="02020603050405020304" pitchFamily="18" charset="0"/>
              </a:rPr>
              <a:t>patnt</a:t>
            </a:r>
            <a:r>
              <a:rPr lang="en-US" sz="2800" dirty="0">
                <a:cs typeface="Times New Roman" panose="02020603050405020304" pitchFamily="18" charset="0"/>
              </a:rPr>
              <a:t> to reveal </a:t>
            </a:r>
            <a:r>
              <a:rPr lang="en-US" sz="2800" dirty="0" err="1">
                <a:cs typeface="Times New Roman" panose="02020603050405020304" pitchFamily="18" charset="0"/>
              </a:rPr>
              <a:t>uncons</a:t>
            </a:r>
            <a:r>
              <a:rPr lang="en-US" sz="2800" dirty="0">
                <a:cs typeface="Times New Roman" panose="02020603050405020304" pitchFamily="18" charset="0"/>
              </a:rPr>
              <a:t>. thoughts.</a:t>
            </a:r>
            <a:endParaRPr lang="en-US" sz="4000" dirty="0"/>
          </a:p>
          <a:p>
            <a:pPr algn="just"/>
            <a:endParaRPr lang="en-IN" dirty="0"/>
          </a:p>
          <a:p>
            <a:pPr marL="0" indent="0" algn="just">
              <a:buNone/>
            </a:pPr>
            <a:endParaRPr lang="en-IN" dirty="0"/>
          </a:p>
        </p:txBody>
      </p:sp>
    </p:spTree>
    <p:extLst>
      <p:ext uri="{BB962C8B-B14F-4D97-AF65-F5344CB8AC3E}">
        <p14:creationId xmlns:p14="http://schemas.microsoft.com/office/powerpoint/2010/main" val="26185345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Mapping method</a:t>
            </a:r>
            <a:endParaRPr lang="en-IN" dirty="0"/>
          </a:p>
        </p:txBody>
      </p:sp>
      <p:sp>
        <p:nvSpPr>
          <p:cNvPr id="3" name="Content Placeholder 2"/>
          <p:cNvSpPr>
            <a:spLocks noGrp="1"/>
          </p:cNvSpPr>
          <p:nvPr>
            <p:ph idx="1"/>
          </p:nvPr>
        </p:nvSpPr>
        <p:spPr/>
        <p:txBody>
          <a:bodyPr>
            <a:normAutofit/>
          </a:bodyPr>
          <a:lstStyle/>
          <a:p>
            <a:pPr algn="just" eaLnBrk="0" fontAlgn="base" hangingPunct="0">
              <a:spcBef>
                <a:spcPct val="0"/>
              </a:spcBef>
              <a:spcAft>
                <a:spcPct val="0"/>
              </a:spcAft>
              <a:buClrTx/>
              <a:buSzTx/>
            </a:pPr>
            <a:r>
              <a:rPr lang="en-US" sz="2800" dirty="0" smtClean="0">
                <a:solidFill>
                  <a:srgbClr val="252525"/>
                </a:solidFill>
                <a:cs typeface="Times New Roman" panose="02020603050405020304" pitchFamily="18" charset="0"/>
              </a:rPr>
              <a:t>Mapping </a:t>
            </a:r>
            <a:r>
              <a:rPr lang="en-US" sz="2800" dirty="0">
                <a:solidFill>
                  <a:srgbClr val="252525"/>
                </a:solidFill>
                <a:cs typeface="Times New Roman" panose="02020603050405020304" pitchFamily="18" charset="0"/>
              </a:rPr>
              <a:t>is a method that uses comprehension/concentration skills and evolves in a note taking form which relates each fact or idea to every other fact or idea. </a:t>
            </a:r>
            <a:endParaRPr lang="en-US" sz="2800" dirty="0" smtClean="0">
              <a:solidFill>
                <a:srgbClr val="252525"/>
              </a:solidFill>
              <a:cs typeface="Times New Roman" panose="02020603050405020304" pitchFamily="18" charset="0"/>
            </a:endParaRPr>
          </a:p>
          <a:p>
            <a:pPr marL="0" indent="0" algn="just" eaLnBrk="0" fontAlgn="base" hangingPunct="0">
              <a:spcBef>
                <a:spcPct val="0"/>
              </a:spcBef>
              <a:spcAft>
                <a:spcPct val="0"/>
              </a:spcAft>
              <a:buClrTx/>
              <a:buSzTx/>
              <a:buNone/>
            </a:pPr>
            <a:endParaRPr lang="en-US" sz="3200" b="1" dirty="0" smtClean="0">
              <a:solidFill>
                <a:srgbClr val="363636"/>
              </a:solidFill>
            </a:endParaRPr>
          </a:p>
        </p:txBody>
      </p:sp>
    </p:spTree>
    <p:extLst>
      <p:ext uri="{BB962C8B-B14F-4D97-AF65-F5344CB8AC3E}">
        <p14:creationId xmlns:p14="http://schemas.microsoft.com/office/powerpoint/2010/main" val="21485955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4129" y="404664"/>
            <a:ext cx="3042427" cy="1325978"/>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3" y="2348880"/>
            <a:ext cx="2465296" cy="154081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8" y="4365104"/>
            <a:ext cx="1818816" cy="1738964"/>
          </a:xfrm>
          <a:prstGeom prst="rect">
            <a:avLst/>
          </a:prstGeom>
        </p:spPr>
      </p:pic>
      <p:sp>
        <p:nvSpPr>
          <p:cNvPr id="30" name="Content Placeholder 2"/>
          <p:cNvSpPr txBox="1">
            <a:spLocks/>
          </p:cNvSpPr>
          <p:nvPr/>
        </p:nvSpPr>
        <p:spPr>
          <a:xfrm>
            <a:off x="357160" y="260648"/>
            <a:ext cx="5074928" cy="5740120"/>
          </a:xfrm>
          <a:prstGeom prst="rect">
            <a:avLst/>
          </a:prstGeom>
        </p:spPr>
        <p:txBody>
          <a:bodyPr/>
          <a:lstStyle/>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mind map is a diagram used to visually outline the information.</a:t>
            </a: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It can be</a:t>
            </a:r>
            <a:r>
              <a:rPr kumimoji="0" lang="en-US" sz="3200" b="0" i="0" u="none" strike="noStrike" kern="1200" cap="none" spc="0" normalizeH="0" noProof="0" dirty="0" smtClean="0">
                <a:ln>
                  <a:noFill/>
                </a:ln>
                <a:solidFill>
                  <a:schemeClr val="tx1"/>
                </a:solidFill>
                <a:effectLst/>
                <a:uLnTx/>
                <a:uFillTx/>
                <a:latin typeface="+mn-lt"/>
                <a:ea typeface="+mn-ea"/>
                <a:cs typeface="+mn-cs"/>
              </a:rPr>
              <a:t> used to generate, structure and classify ideas. </a:t>
            </a: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It is usually created around a single idea, placed in the centre.</a:t>
            </a: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1"/>
              </a:buClr>
              <a:buSzPct val="85000"/>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756531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p:cNvSpPr txBox="1">
            <a:spLocks/>
          </p:cNvSpPr>
          <p:nvPr/>
        </p:nvSpPr>
        <p:spPr>
          <a:xfrm>
            <a:off x="301752" y="1401894"/>
            <a:ext cx="8590728" cy="4741750"/>
          </a:xfrm>
          <a:prstGeom prst="rect">
            <a:avLst/>
          </a:prstGeom>
        </p:spPr>
        <p:txBody>
          <a:bodyPr/>
          <a:lstStyle/>
          <a:p>
            <a:pPr marL="274320" indent="-274320" algn="just">
              <a:spcBef>
                <a:spcPct val="20000"/>
              </a:spcBef>
              <a:buClr>
                <a:schemeClr val="accent1"/>
              </a:buClr>
              <a:buSzPct val="85000"/>
              <a:buFont typeface="Wingdings 2"/>
              <a:buChar char=""/>
            </a:pPr>
            <a:r>
              <a:rPr lang="en-IN" sz="3200" dirty="0" smtClean="0"/>
              <a:t>Categories and sub-categories radiate as branches or sub-branches.</a:t>
            </a:r>
          </a:p>
          <a:p>
            <a:pPr marL="274320" indent="-274320" algn="just">
              <a:spcBef>
                <a:spcPct val="20000"/>
              </a:spcBef>
              <a:buClr>
                <a:schemeClr val="accent1"/>
              </a:buClr>
              <a:buSzPct val="85000"/>
              <a:buFont typeface="Wingdings 2"/>
              <a:buChar char=""/>
            </a:pPr>
            <a:r>
              <a:rPr lang="en-IN" sz="3200" dirty="0" smtClean="0"/>
              <a:t>These can be further divided or sub-divided as more and more information is added.</a:t>
            </a:r>
          </a:p>
          <a:p>
            <a:pPr marL="274320" indent="-274320" algn="just">
              <a:spcBef>
                <a:spcPct val="20000"/>
              </a:spcBef>
              <a:buClr>
                <a:schemeClr val="accent1"/>
              </a:buClr>
              <a:buSzPct val="85000"/>
              <a:buFont typeface="Wingdings 2"/>
              <a:buChar char=""/>
            </a:pPr>
            <a:r>
              <a:rPr lang="en-IN" sz="3200" dirty="0" smtClean="0"/>
              <a:t>Different colours/ shapes/ sizes can be used to show different groups.</a:t>
            </a:r>
          </a:p>
          <a:p>
            <a:pPr marL="274320" marR="0" lvl="0" indent="-274320" algn="just" defTabSz="914400" rtl="0" eaLnBrk="1" fontAlgn="auto" latinLnBrk="0" hangingPunct="1">
              <a:lnSpc>
                <a:spcPct val="100000"/>
              </a:lnSpc>
              <a:spcBef>
                <a:spcPct val="20000"/>
              </a:spcBef>
              <a:spcAft>
                <a:spcPts val="0"/>
              </a:spcAft>
              <a:buClr>
                <a:schemeClr val="accent1"/>
              </a:buClr>
              <a:buSzPct val="85000"/>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107975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323528" y="692696"/>
            <a:ext cx="8535321" cy="5112568"/>
          </a:xfrm>
          <a:prstGeom prst="rect">
            <a:avLst/>
          </a:prstGeom>
        </p:spPr>
        <p:txBody>
          <a:bodyPr/>
          <a:lstStyle/>
          <a:p>
            <a:pPr marL="274320" lvl="0" indent="-274320" algn="just">
              <a:spcBef>
                <a:spcPct val="20000"/>
              </a:spcBef>
              <a:buClr>
                <a:schemeClr val="accent1"/>
              </a:buClr>
              <a:buSzPct val="85000"/>
              <a:buFont typeface="Wingdings 2"/>
              <a:buChar char=""/>
            </a:pPr>
            <a:r>
              <a:rPr lang="en-IN" sz="3200" dirty="0" smtClean="0"/>
              <a:t>Allows you to quickly identify and understand the structure of an idea.</a:t>
            </a:r>
          </a:p>
          <a:p>
            <a:pPr marL="274320" indent="-274320" algn="just">
              <a:spcBef>
                <a:spcPct val="20000"/>
              </a:spcBef>
              <a:buClr>
                <a:schemeClr val="accent1"/>
              </a:buClr>
              <a:buSzPct val="85000"/>
              <a:buFont typeface="Wingdings 2"/>
              <a:buChar char=""/>
            </a:pPr>
            <a:r>
              <a:rPr lang="en-IN" sz="3200" dirty="0" smtClean="0"/>
              <a:t>Helps to understand how pieces of information fit together.</a:t>
            </a:r>
          </a:p>
          <a:p>
            <a:pPr marL="274320" indent="-274320" algn="just">
              <a:spcBef>
                <a:spcPct val="20000"/>
              </a:spcBef>
              <a:buClr>
                <a:schemeClr val="accent1"/>
              </a:buClr>
              <a:buSzPct val="85000"/>
              <a:buFont typeface="Wingdings 2"/>
              <a:buChar char=""/>
            </a:pPr>
            <a:r>
              <a:rPr lang="en-IN" sz="3200" dirty="0" smtClean="0"/>
              <a:t>Easy to recall and quick to review.</a:t>
            </a:r>
          </a:p>
          <a:p>
            <a:pPr marL="274320" lvl="0" indent="-274320" algn="just">
              <a:spcBef>
                <a:spcPct val="20000"/>
              </a:spcBef>
              <a:buClr>
                <a:schemeClr val="accent1"/>
              </a:buClr>
              <a:buSzPct val="85000"/>
              <a:buFont typeface="Wingdings 2"/>
              <a:buChar char=""/>
            </a:pPr>
            <a:r>
              <a:rPr lang="en-IN" sz="3200" dirty="0" smtClean="0"/>
              <a:t>Helps to make easy associations between different aspects and thus generate new ideas.</a:t>
            </a:r>
          </a:p>
          <a:p>
            <a:pPr marL="274320" lvl="0" indent="-274320" algn="just">
              <a:spcBef>
                <a:spcPct val="20000"/>
              </a:spcBef>
              <a:buClr>
                <a:schemeClr val="accent1"/>
              </a:buClr>
              <a:buSzPct val="85000"/>
              <a:buFont typeface="Wingdings 2"/>
              <a:buChar char=""/>
            </a:pPr>
            <a:r>
              <a:rPr lang="en-IN" sz="3200" dirty="0" smtClean="0"/>
              <a:t>Shows the relative importance of different facts.</a:t>
            </a:r>
          </a:p>
          <a:p>
            <a:pPr marL="274320" indent="-274320" algn="just">
              <a:spcBef>
                <a:spcPct val="20000"/>
              </a:spcBef>
              <a:buClr>
                <a:schemeClr val="accent1"/>
              </a:buClr>
              <a:buSzPct val="85000"/>
              <a:buFont typeface="Wingdings 2"/>
              <a:buChar char=""/>
            </a:pPr>
            <a:endParaRPr lang="en-IN" sz="3200" dirty="0" smtClean="0"/>
          </a:p>
          <a:p>
            <a:pPr marL="274320" marR="0" lvl="0" indent="-274320" algn="just" defTabSz="914400" rtl="0" eaLnBrk="1" fontAlgn="auto" latinLnBrk="0" hangingPunct="1">
              <a:lnSpc>
                <a:spcPct val="100000"/>
              </a:lnSpc>
              <a:spcBef>
                <a:spcPct val="20000"/>
              </a:spcBef>
              <a:spcAft>
                <a:spcPts val="0"/>
              </a:spcAft>
              <a:buClr>
                <a:schemeClr val="accent1"/>
              </a:buClr>
              <a:buSzPct val="85000"/>
              <a:tabLst/>
              <a:defRPr/>
            </a:pPr>
            <a:endParaRPr kumimoji="0" lang="en-IN" sz="3200" b="0" i="0" u="none" strike="noStrike" kern="120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26013273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Step 3: Write a summary</a:t>
            </a:r>
            <a:endParaRPr lang="en-US" dirty="0"/>
          </a:p>
        </p:txBody>
      </p:sp>
      <p:sp>
        <p:nvSpPr>
          <p:cNvPr id="3" name="Content Placeholder 2"/>
          <p:cNvSpPr>
            <a:spLocks noGrp="1"/>
          </p:cNvSpPr>
          <p:nvPr>
            <p:ph idx="1"/>
          </p:nvPr>
        </p:nvSpPr>
        <p:spPr/>
        <p:txBody>
          <a:bodyPr>
            <a:normAutofit/>
          </a:bodyPr>
          <a:lstStyle/>
          <a:p>
            <a:r>
              <a:rPr lang="en-IN" sz="3200" dirty="0"/>
              <a:t>Rewrite the main ideas in complete sentences. </a:t>
            </a:r>
            <a:endParaRPr lang="en-IN" sz="3200" dirty="0" smtClean="0"/>
          </a:p>
          <a:p>
            <a:r>
              <a:rPr lang="en-IN" sz="3200" dirty="0" smtClean="0"/>
              <a:t>Combine </a:t>
            </a:r>
            <a:r>
              <a:rPr lang="en-IN" sz="3200" dirty="0"/>
              <a:t>your notes into a piece of continuous writing. </a:t>
            </a:r>
            <a:endParaRPr lang="en-IN" sz="3200" dirty="0" smtClean="0"/>
          </a:p>
          <a:p>
            <a:r>
              <a:rPr lang="en-IN" sz="3200" dirty="0" smtClean="0"/>
              <a:t>Use </a:t>
            </a:r>
            <a:r>
              <a:rPr lang="en-IN" sz="3200" dirty="0"/>
              <a:t>conjunctions and adverbs such as 'therefore', 'however', 'although', 'since', to show the connections between the ideas.</a:t>
            </a:r>
          </a:p>
          <a:p>
            <a:endParaRPr lang="en-US" sz="2800" dirty="0"/>
          </a:p>
        </p:txBody>
      </p:sp>
    </p:spTree>
    <p:extLst>
      <p:ext uri="{BB962C8B-B14F-4D97-AF65-F5344CB8AC3E}">
        <p14:creationId xmlns:p14="http://schemas.microsoft.com/office/powerpoint/2010/main" val="225906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400" y="1706940"/>
            <a:ext cx="7383957" cy="3539430"/>
          </a:xfrm>
          <a:prstGeom prst="rect">
            <a:avLst/>
          </a:prstGeom>
        </p:spPr>
        <p:txBody>
          <a:bodyPr wrap="square">
            <a:spAutoFit/>
          </a:bodyPr>
          <a:lstStyle/>
          <a:p>
            <a:pPr algn="just"/>
            <a:r>
              <a:rPr lang="en-IN" sz="3200" dirty="0" smtClean="0">
                <a:latin typeface="Univers-CondensedMacron"/>
              </a:rPr>
              <a:t>Consult </a:t>
            </a:r>
            <a:r>
              <a:rPr lang="en-IN" sz="3200" dirty="0">
                <a:latin typeface="Univers-CondensedMacron"/>
              </a:rPr>
              <a:t>with a thesaurus for ideas on how to say things differently. </a:t>
            </a:r>
            <a:endParaRPr lang="en-IN" sz="3200" dirty="0" smtClean="0">
              <a:latin typeface="Univers-CondensedMacron"/>
            </a:endParaRPr>
          </a:p>
          <a:p>
            <a:pPr marL="457200" indent="-457200" algn="just">
              <a:buFont typeface="+mj-lt"/>
              <a:buAutoNum type="arabicPeriod"/>
            </a:pPr>
            <a:endParaRPr lang="en-IN" sz="3200" dirty="0" smtClean="0">
              <a:latin typeface="Univers-CondensedMacron"/>
            </a:endParaRPr>
          </a:p>
          <a:p>
            <a:pPr algn="just"/>
            <a:r>
              <a:rPr lang="en-IN" sz="3200" dirty="0" smtClean="0">
                <a:latin typeface="Univers-CondensedMacron"/>
              </a:rPr>
              <a:t>Draw </a:t>
            </a:r>
            <a:r>
              <a:rPr lang="en-IN" sz="3200" dirty="0">
                <a:latin typeface="Univers-CondensedMacron"/>
              </a:rPr>
              <a:t>on different linking words and phrases to begin sentences as well as to link different ideas within </a:t>
            </a:r>
            <a:r>
              <a:rPr lang="en-IN" sz="3200" dirty="0" smtClean="0">
                <a:latin typeface="Univers-CondensedMacron"/>
              </a:rPr>
              <a:t>the same </a:t>
            </a:r>
            <a:r>
              <a:rPr lang="en-IN" sz="3200" dirty="0">
                <a:latin typeface="Univers-CondensedMacron"/>
              </a:rPr>
              <a:t>sentence, such as the following</a:t>
            </a:r>
            <a:r>
              <a:rPr lang="en-IN" sz="3200" dirty="0" smtClean="0">
                <a:latin typeface="Univers-CondensedMacron"/>
              </a:rPr>
              <a:t>:</a:t>
            </a:r>
            <a:endParaRPr lang="en-IN" sz="3200" dirty="0">
              <a:latin typeface="Univers-CondensedMacron"/>
            </a:endParaRPr>
          </a:p>
        </p:txBody>
      </p:sp>
    </p:spTree>
    <p:extLst>
      <p:ext uri="{BB962C8B-B14F-4D97-AF65-F5344CB8AC3E}">
        <p14:creationId xmlns:p14="http://schemas.microsoft.com/office/powerpoint/2010/main" val="376474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71276505"/>
              </p:ext>
            </p:extLst>
          </p:nvPr>
        </p:nvGraphicFramePr>
        <p:xfrm>
          <a:off x="467546" y="476676"/>
          <a:ext cx="8280721" cy="4968239"/>
        </p:xfrm>
        <a:graphic>
          <a:graphicData uri="http://schemas.openxmlformats.org/drawingml/2006/table">
            <a:tbl>
              <a:tblPr firstRow="1" bandRow="1">
                <a:tableStyleId>{2D5ABB26-0587-4C30-8999-92F81FD0307C}</a:tableStyleId>
              </a:tblPr>
              <a:tblGrid>
                <a:gridCol w="3151831"/>
                <a:gridCol w="5128890"/>
              </a:tblGrid>
              <a:tr h="939767">
                <a:tc>
                  <a:txBody>
                    <a:bodyPr/>
                    <a:lstStyle/>
                    <a:p>
                      <a:r>
                        <a:rPr lang="en-IN" sz="2800" u="none" strike="noStrike" kern="1200" baseline="0" dirty="0" smtClean="0"/>
                        <a:t>Being specific</a:t>
                      </a:r>
                      <a:endParaRPr lang="en-IN" sz="2800" dirty="0"/>
                    </a:p>
                  </a:txBody>
                  <a:tcPr marL="68580" marR="68580"/>
                </a:tc>
                <a:tc>
                  <a:txBody>
                    <a:bodyPr/>
                    <a:lstStyle/>
                    <a:p>
                      <a:r>
                        <a:rPr lang="en-IN" sz="2800" u="none" strike="noStrike" kern="1200" baseline="0" dirty="0" smtClean="0"/>
                        <a:t>In particular…. Regarding… With respect to…In relation to… More specifically… In terms of…Especially, …</a:t>
                      </a:r>
                      <a:endParaRPr lang="en-IN" sz="2800" dirty="0"/>
                    </a:p>
                  </a:txBody>
                  <a:tcPr marL="68580" marR="68580"/>
                </a:tc>
              </a:tr>
              <a:tr h="939767">
                <a:tc>
                  <a:txBody>
                    <a:bodyPr/>
                    <a:lstStyle/>
                    <a:p>
                      <a:r>
                        <a:rPr lang="en-IN" sz="2800" u="none" strike="noStrike" kern="1200" baseline="0" dirty="0" smtClean="0"/>
                        <a:t>Giving an example</a:t>
                      </a:r>
                      <a:endParaRPr lang="en-IN" sz="2800" b="1" i="0" u="none" strike="noStrike" kern="1200" baseline="0" dirty="0" smtClean="0">
                        <a:solidFill>
                          <a:schemeClr val="dk1"/>
                        </a:solidFill>
                        <a:latin typeface="+mn-lt"/>
                        <a:ea typeface="+mn-ea"/>
                        <a:cs typeface="+mn-cs"/>
                      </a:endParaRPr>
                    </a:p>
                  </a:txBody>
                  <a:tcPr marL="68580" marR="68580"/>
                </a:tc>
                <a:tc>
                  <a:txBody>
                    <a:bodyPr/>
                    <a:lstStyle/>
                    <a:p>
                      <a:r>
                        <a:rPr lang="en-IN" sz="2800" u="none" strike="noStrike" kern="1200" baseline="0" dirty="0" smtClean="0"/>
                        <a:t>For instance, … For example, … This can be illustrated by… …namely, … …such as…</a:t>
                      </a:r>
                      <a:endParaRPr lang="en-IN" sz="2800" dirty="0" smtClean="0"/>
                    </a:p>
                    <a:p>
                      <a:endParaRPr lang="en-IN" sz="2800" dirty="0"/>
                    </a:p>
                  </a:txBody>
                  <a:tcPr marL="68580" marR="68580"/>
                </a:tc>
              </a:tr>
              <a:tr h="939767">
                <a:tc>
                  <a:txBody>
                    <a:bodyPr/>
                    <a:lstStyle/>
                    <a:p>
                      <a:r>
                        <a:rPr lang="en-IN" sz="2800" u="none" strike="noStrike" kern="1200" baseline="0" dirty="0" smtClean="0"/>
                        <a:t>Introducing parallels</a:t>
                      </a:r>
                      <a:endParaRPr lang="en-IN" sz="2800" b="1" i="0" u="none" strike="noStrike" kern="1200" baseline="0" dirty="0" smtClean="0">
                        <a:solidFill>
                          <a:schemeClr val="dk1"/>
                        </a:solidFill>
                        <a:latin typeface="+mn-lt"/>
                        <a:ea typeface="+mn-ea"/>
                        <a:cs typeface="+mn-cs"/>
                      </a:endParaRPr>
                    </a:p>
                  </a:txBody>
                  <a:tcPr marL="68580" marR="68580"/>
                </a:tc>
                <a:tc>
                  <a:txBody>
                    <a:bodyPr/>
                    <a:lstStyle/>
                    <a:p>
                      <a:r>
                        <a:rPr lang="en-IN" sz="2800" u="none" strike="noStrike" kern="1200" baseline="0" dirty="0" smtClean="0"/>
                        <a:t>Simultaneously, … At the same time, … Equally, … Concurrently, …</a:t>
                      </a:r>
                      <a:endParaRPr lang="en-IN" sz="2800" dirty="0" smtClean="0"/>
                    </a:p>
                    <a:p>
                      <a:endParaRPr lang="en-IN" sz="2800" dirty="0"/>
                    </a:p>
                  </a:txBody>
                  <a:tcPr marL="68580" marR="68580"/>
                </a:tc>
              </a:tr>
            </a:tbl>
          </a:graphicData>
        </a:graphic>
      </p:graphicFrame>
    </p:spTree>
    <p:extLst>
      <p:ext uri="{BB962C8B-B14F-4D97-AF65-F5344CB8AC3E}">
        <p14:creationId xmlns:p14="http://schemas.microsoft.com/office/powerpoint/2010/main" val="253708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91629833"/>
              </p:ext>
            </p:extLst>
          </p:nvPr>
        </p:nvGraphicFramePr>
        <p:xfrm>
          <a:off x="395538" y="260652"/>
          <a:ext cx="8280721" cy="6248399"/>
        </p:xfrm>
        <a:graphic>
          <a:graphicData uri="http://schemas.openxmlformats.org/drawingml/2006/table">
            <a:tbl>
              <a:tblPr firstRow="1" bandRow="1">
                <a:tableStyleId>{2D5ABB26-0587-4C30-8999-92F81FD0307C}</a:tableStyleId>
              </a:tblPr>
              <a:tblGrid>
                <a:gridCol w="3151831"/>
                <a:gridCol w="5128890"/>
              </a:tblGrid>
              <a:tr h="939767">
                <a:tc>
                  <a:txBody>
                    <a:bodyPr/>
                    <a:lstStyle/>
                    <a:p>
                      <a:r>
                        <a:rPr lang="en-IN" sz="2800" u="none" strike="noStrike" kern="1200" baseline="0" dirty="0" smtClean="0"/>
                        <a:t>Mentioning a common point</a:t>
                      </a:r>
                      <a:endParaRPr lang="en-IN" sz="2800" b="1" i="0" u="none" strike="noStrike" kern="1200" baseline="0" dirty="0" smtClean="0">
                        <a:solidFill>
                          <a:schemeClr val="dk1"/>
                        </a:solidFill>
                        <a:latin typeface="+mn-lt"/>
                        <a:ea typeface="+mn-ea"/>
                        <a:cs typeface="+mn-cs"/>
                      </a:endParaRPr>
                    </a:p>
                  </a:txBody>
                  <a:tcPr marL="68580" marR="68580"/>
                </a:tc>
                <a:tc>
                  <a:txBody>
                    <a:bodyPr/>
                    <a:lstStyle/>
                    <a:p>
                      <a:r>
                        <a:rPr lang="en-IN" sz="2800" u="none" strike="noStrike" kern="1200" baseline="0" dirty="0" smtClean="0"/>
                        <a:t>Traditionally, … Typically, … Conventionally, …</a:t>
                      </a:r>
                    </a:p>
                    <a:p>
                      <a:r>
                        <a:rPr lang="en-IN" sz="2800" u="none" strike="noStrike" kern="1200" baseline="0" dirty="0" smtClean="0"/>
                        <a:t>Commonly, … Often, …</a:t>
                      </a:r>
                      <a:endParaRPr lang="en-IN" sz="2800" dirty="0" smtClean="0"/>
                    </a:p>
                    <a:p>
                      <a:endParaRPr lang="en-IN" sz="2800" dirty="0"/>
                    </a:p>
                  </a:txBody>
                  <a:tcPr marL="68580" marR="68580"/>
                </a:tc>
              </a:tr>
              <a:tr h="906477">
                <a:tc>
                  <a:txBody>
                    <a:bodyPr/>
                    <a:lstStyle/>
                    <a:p>
                      <a:r>
                        <a:rPr lang="en-IN" sz="2800" u="none" strike="noStrike" kern="1200" baseline="0" dirty="0" smtClean="0"/>
                        <a:t>Acknowledging something and moving onto a different point</a:t>
                      </a:r>
                      <a:endParaRPr lang="en-IN" sz="2800" b="1" i="0" u="none" strike="noStrike" kern="1200" baseline="0" dirty="0" smtClean="0">
                        <a:solidFill>
                          <a:schemeClr val="dk1"/>
                        </a:solidFill>
                        <a:latin typeface="+mn-lt"/>
                        <a:ea typeface="+mn-ea"/>
                        <a:cs typeface="+mn-cs"/>
                      </a:endParaRPr>
                    </a:p>
                  </a:txBody>
                  <a:tcPr marL="68580" marR="68580"/>
                </a:tc>
                <a:tc>
                  <a:txBody>
                    <a:bodyPr/>
                    <a:lstStyle/>
                    <a:p>
                      <a:r>
                        <a:rPr lang="en-IN" sz="2800" u="none" strike="noStrike" kern="1200" baseline="0" dirty="0" smtClean="0"/>
                        <a:t>Although… Even though… Despite…Notwithstanding</a:t>
                      </a:r>
                      <a:endParaRPr lang="en-IN" sz="2800" dirty="0" smtClean="0"/>
                    </a:p>
                    <a:p>
                      <a:endParaRPr lang="en-IN" sz="2800" dirty="0"/>
                    </a:p>
                  </a:txBody>
                  <a:tcPr marL="68580" marR="68580"/>
                </a:tc>
              </a:tr>
              <a:tr h="1455858">
                <a:tc>
                  <a:txBody>
                    <a:bodyPr/>
                    <a:lstStyle/>
                    <a:p>
                      <a:r>
                        <a:rPr lang="en-IN" sz="2800" u="none" strike="noStrike" kern="1200" baseline="0" dirty="0" smtClean="0"/>
                        <a:t>Following a line of reasoning</a:t>
                      </a:r>
                      <a:endParaRPr lang="en-IN" sz="2800" b="1" i="0" u="none" strike="noStrike" kern="1200" baseline="0" dirty="0" smtClean="0">
                        <a:solidFill>
                          <a:schemeClr val="dk1"/>
                        </a:solidFill>
                        <a:latin typeface="+mn-lt"/>
                        <a:ea typeface="+mn-ea"/>
                        <a:cs typeface="+mn-cs"/>
                      </a:endParaRPr>
                    </a:p>
                  </a:txBody>
                  <a:tcPr marL="68580" marR="68580"/>
                </a:tc>
                <a:tc>
                  <a:txBody>
                    <a:bodyPr/>
                    <a:lstStyle/>
                    <a:p>
                      <a:r>
                        <a:rPr lang="en-IN" sz="2800" u="none" strike="noStrike" kern="1200" baseline="0" dirty="0" smtClean="0"/>
                        <a:t>Therefore, … Hence, … Consequently, …</a:t>
                      </a:r>
                    </a:p>
                    <a:p>
                      <a:r>
                        <a:rPr lang="en-IN" sz="2800" u="none" strike="noStrike" kern="1200" baseline="0" dirty="0" smtClean="0"/>
                        <a:t>Subsequently, … As a result, … Accordingly, …</a:t>
                      </a:r>
                    </a:p>
                    <a:p>
                      <a:r>
                        <a:rPr lang="en-IN" sz="2800" u="none" strike="noStrike" kern="1200" baseline="0" dirty="0" smtClean="0"/>
                        <a:t>As a corollary, … As a consequence, … To this end, </a:t>
                      </a:r>
                      <a:endParaRPr lang="en-IN" sz="2800" dirty="0"/>
                    </a:p>
                  </a:txBody>
                  <a:tcPr marL="68580" marR="68580"/>
                </a:tc>
              </a:tr>
            </a:tbl>
          </a:graphicData>
        </a:graphic>
      </p:graphicFrame>
    </p:spTree>
    <p:extLst>
      <p:ext uri="{BB962C8B-B14F-4D97-AF65-F5344CB8AC3E}">
        <p14:creationId xmlns:p14="http://schemas.microsoft.com/office/powerpoint/2010/main" val="156504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 the text and choose the best summary.</a:t>
            </a:r>
            <a:endParaRPr lang="en-US" dirty="0"/>
          </a:p>
        </p:txBody>
      </p:sp>
    </p:spTree>
    <p:extLst>
      <p:ext uri="{BB962C8B-B14F-4D97-AF65-F5344CB8AC3E}">
        <p14:creationId xmlns:p14="http://schemas.microsoft.com/office/powerpoint/2010/main" val="85917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200" dirty="0" smtClean="0"/>
              <a:t>Once we list main points, the next task is to organize them.</a:t>
            </a:r>
          </a:p>
        </p:txBody>
      </p:sp>
      <p:sp>
        <p:nvSpPr>
          <p:cNvPr id="4" name="Title 1"/>
          <p:cNvSpPr txBox="1">
            <a:spLocks/>
          </p:cNvSpPr>
          <p:nvPr/>
        </p:nvSpPr>
        <p:spPr>
          <a:xfrm>
            <a:off x="301752" y="71414"/>
            <a:ext cx="8699404" cy="857256"/>
          </a:xfrm>
          <a:prstGeom prst="rect">
            <a:avLst/>
          </a:prstGeom>
        </p:spPr>
        <p:txBody>
          <a:bodyPr vert="horz"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dirty="0" smtClean="0">
                <a:ln>
                  <a:noFill/>
                </a:ln>
                <a:solidFill>
                  <a:schemeClr val="accent3">
                    <a:shade val="75000"/>
                  </a:schemeClr>
                </a:solidFill>
                <a:effectLst/>
                <a:uLnTx/>
                <a:uFillTx/>
                <a:latin typeface="+mj-lt"/>
                <a:ea typeface="+mj-ea"/>
                <a:cs typeface="+mj-cs"/>
              </a:rPr>
              <a:t>Organizing main points</a:t>
            </a:r>
            <a:endParaRPr kumimoji="0" lang="en-IN"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extLst>
      <p:ext uri="{BB962C8B-B14F-4D97-AF65-F5344CB8AC3E}">
        <p14:creationId xmlns:p14="http://schemas.microsoft.com/office/powerpoint/2010/main" val="22889949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9" y="388977"/>
            <a:ext cx="8568952" cy="5632311"/>
          </a:xfrm>
          <a:prstGeom prst="rect">
            <a:avLst/>
          </a:prstGeom>
        </p:spPr>
        <p:txBody>
          <a:bodyPr wrap="square">
            <a:spAutoFit/>
          </a:bodyPr>
          <a:lstStyle/>
          <a:p>
            <a:pPr algn="just"/>
            <a:r>
              <a:rPr lang="en-US" sz="3000" dirty="0"/>
              <a:t>Researchers in France and the United States have recently reported that baboons are able </a:t>
            </a:r>
            <a:r>
              <a:rPr lang="en-US" sz="3000" dirty="0" smtClean="0"/>
              <a:t>to think </a:t>
            </a:r>
            <a:r>
              <a:rPr lang="en-US" sz="3000" dirty="0"/>
              <a:t>abstractly. It has been known for some time that chimpanzees are capable of </a:t>
            </a:r>
            <a:r>
              <a:rPr lang="en-US" sz="3000" dirty="0" smtClean="0"/>
              <a:t>abstract thought</a:t>
            </a:r>
            <a:r>
              <a:rPr lang="en-US" sz="3000" dirty="0"/>
              <a:t>, but baboons are a more distant relation to mankind. In the experiment, </a:t>
            </a:r>
            <a:r>
              <a:rPr lang="en-US" sz="3000" dirty="0" smtClean="0"/>
              <a:t>scientists trained </a:t>
            </a:r>
            <a:r>
              <a:rPr lang="en-US" sz="3000" dirty="0"/>
              <a:t>two baboons to use a personal computer and a joystick. The animals had to </a:t>
            </a:r>
            <a:r>
              <a:rPr lang="en-US" sz="3000" dirty="0" smtClean="0"/>
              <a:t>match computer </a:t>
            </a:r>
            <a:r>
              <a:rPr lang="en-US" sz="3000" dirty="0"/>
              <a:t>designs which were basically the same but had superficial differences. The </a:t>
            </a:r>
            <a:r>
              <a:rPr lang="en-US" sz="3000" dirty="0" smtClean="0"/>
              <a:t>baboons performed </a:t>
            </a:r>
            <a:r>
              <a:rPr lang="en-US" sz="3000" dirty="0"/>
              <a:t>better than would be expected by chance. The researchers describe their study in </a:t>
            </a:r>
            <a:r>
              <a:rPr lang="en-US" sz="3000" dirty="0" smtClean="0"/>
              <a:t>an article </a:t>
            </a:r>
            <a:r>
              <a:rPr lang="en-US" sz="3000" dirty="0"/>
              <a:t>in the Journal of Experimental Psychology.</a:t>
            </a:r>
          </a:p>
        </p:txBody>
      </p:sp>
    </p:spTree>
    <p:extLst>
      <p:ext uri="{BB962C8B-B14F-4D97-AF65-F5344CB8AC3E}">
        <p14:creationId xmlns:p14="http://schemas.microsoft.com/office/powerpoint/2010/main" val="72433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484785"/>
            <a:ext cx="7344816" cy="4031873"/>
          </a:xfrm>
          <a:prstGeom prst="rect">
            <a:avLst/>
          </a:prstGeom>
        </p:spPr>
        <p:txBody>
          <a:bodyPr wrap="square">
            <a:spAutoFit/>
          </a:bodyPr>
          <a:lstStyle/>
          <a:p>
            <a:pPr algn="just"/>
            <a:r>
              <a:rPr lang="en-US" sz="3200" dirty="0" smtClean="0"/>
              <a:t>a) French </a:t>
            </a:r>
            <a:r>
              <a:rPr lang="en-US" sz="3200" dirty="0"/>
              <a:t>and American scientists have shown that baboons have the ability to think in </a:t>
            </a:r>
            <a:r>
              <a:rPr lang="en-US" sz="3200" dirty="0" smtClean="0"/>
              <a:t>an abstract </a:t>
            </a:r>
            <a:r>
              <a:rPr lang="en-US" sz="3200" dirty="0"/>
              <a:t>way. The animals were taught to use a computer, and then had to select </a:t>
            </a:r>
            <a:r>
              <a:rPr lang="en-US" sz="3200" dirty="0" smtClean="0"/>
              <a:t>similar patterns</a:t>
            </a:r>
            <a:r>
              <a:rPr lang="en-US" sz="3200" dirty="0"/>
              <a:t>, which they did at a rate better than chance</a:t>
            </a:r>
            <a:r>
              <a:rPr lang="en-US" sz="3200" dirty="0" smtClean="0"/>
              <a:t>.</a:t>
            </a:r>
          </a:p>
          <a:p>
            <a:pPr algn="just"/>
            <a:endParaRPr lang="en-US" sz="3200" dirty="0"/>
          </a:p>
          <a:p>
            <a:pPr algn="just"/>
            <a:endParaRPr lang="en-US" sz="3200" dirty="0"/>
          </a:p>
        </p:txBody>
      </p:sp>
    </p:spTree>
    <p:extLst>
      <p:ext uri="{BB962C8B-B14F-4D97-AF65-F5344CB8AC3E}">
        <p14:creationId xmlns:p14="http://schemas.microsoft.com/office/powerpoint/2010/main" val="2197984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895361"/>
            <a:ext cx="8064896" cy="3046988"/>
          </a:xfrm>
          <a:prstGeom prst="rect">
            <a:avLst/>
          </a:prstGeom>
        </p:spPr>
        <p:txBody>
          <a:bodyPr wrap="square">
            <a:spAutoFit/>
          </a:bodyPr>
          <a:lstStyle/>
          <a:p>
            <a:pPr algn="just"/>
            <a:r>
              <a:rPr lang="en-US" sz="3200" dirty="0"/>
              <a:t>b) Baboons are a kind of monkey more distant from man than chimpanzees. Although it is known that chimpanzees are able to think abstractly, until recently it was not clear if baboons could do the same. But new research has shown that this is so.</a:t>
            </a:r>
          </a:p>
        </p:txBody>
      </p:sp>
    </p:spTree>
    <p:extLst>
      <p:ext uri="{BB962C8B-B14F-4D97-AF65-F5344CB8AC3E}">
        <p14:creationId xmlns:p14="http://schemas.microsoft.com/office/powerpoint/2010/main" val="253956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844825"/>
            <a:ext cx="8136904" cy="3046988"/>
          </a:xfrm>
          <a:prstGeom prst="rect">
            <a:avLst/>
          </a:prstGeom>
        </p:spPr>
        <p:txBody>
          <a:bodyPr wrap="square">
            <a:spAutoFit/>
          </a:bodyPr>
          <a:lstStyle/>
          <a:p>
            <a:pPr algn="just"/>
            <a:r>
              <a:rPr lang="en-US" sz="3200" dirty="0"/>
              <a:t>c) According to a recent article in the Journal of Experimental Psychology, baboons are able to think in an abstract way. The article describes how researchers trained two baboons to use a personal computer and a joystick. The animals did better than would be expected.</a:t>
            </a:r>
          </a:p>
        </p:txBody>
      </p:sp>
    </p:spTree>
    <p:extLst>
      <p:ext uri="{BB962C8B-B14F-4D97-AF65-F5344CB8AC3E}">
        <p14:creationId xmlns:p14="http://schemas.microsoft.com/office/powerpoint/2010/main" val="250905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Let’s </a:t>
            </a:r>
            <a:r>
              <a:rPr lang="en-US" dirty="0" smtClean="0"/>
              <a:t>read a text and </a:t>
            </a:r>
            <a:r>
              <a:rPr lang="en-US" dirty="0" err="1" smtClean="0"/>
              <a:t>summarise</a:t>
            </a:r>
            <a:r>
              <a:rPr lang="en-US" dirty="0" smtClean="0"/>
              <a:t>.</a:t>
            </a:r>
          </a:p>
          <a:p>
            <a:pPr algn="just"/>
            <a:r>
              <a:rPr lang="en-US" dirty="0" smtClean="0"/>
              <a:t>Pay attention to the use of modifiers</a:t>
            </a:r>
          </a:p>
          <a:p>
            <a:pPr algn="just"/>
            <a:r>
              <a:rPr lang="en-US" dirty="0" smtClean="0"/>
              <a:t>Retain original attitude/ stance/ tone of the text</a:t>
            </a:r>
            <a:endParaRPr lang="en-IN" dirty="0"/>
          </a:p>
          <a:p>
            <a:pPr marL="0" indent="0">
              <a:buNone/>
            </a:pPr>
            <a:endParaRPr lang="en-IN"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1143000"/>
          </a:xfrm>
        </p:spPr>
        <p:txBody>
          <a:bodyPr>
            <a:normAutofit fontScale="90000"/>
          </a:bodyPr>
          <a:lstStyle/>
          <a:p>
            <a:r>
              <a:rPr lang="en-US" dirty="0" smtClean="0"/>
              <a:t>Google doesn’t want what’s best for us</a:t>
            </a:r>
            <a:endParaRPr lang="en-US" dirty="0"/>
          </a:p>
        </p:txBody>
      </p:sp>
      <p:sp>
        <p:nvSpPr>
          <p:cNvPr id="3" name="Content Placeholder 2"/>
          <p:cNvSpPr>
            <a:spLocks noGrp="1"/>
          </p:cNvSpPr>
          <p:nvPr>
            <p:ph idx="1"/>
          </p:nvPr>
        </p:nvSpPr>
        <p:spPr/>
        <p:txBody>
          <a:bodyPr/>
          <a:lstStyle/>
          <a:p>
            <a:pPr marL="0" indent="0">
              <a:buNone/>
            </a:pPr>
            <a:r>
              <a:rPr lang="en-US" dirty="0" smtClean="0"/>
              <a:t>Para 1: </a:t>
            </a:r>
            <a:r>
              <a:rPr lang="en-US" b="1" dirty="0" smtClean="0"/>
              <a:t>Today’s world is Google’s World</a:t>
            </a:r>
            <a:r>
              <a:rPr lang="en-US" dirty="0" smtClean="0"/>
              <a:t>: More than 3 billion queries a day </a:t>
            </a:r>
            <a:r>
              <a:rPr lang="mr-IN" dirty="0" smtClean="0"/>
              <a:t>–</a:t>
            </a:r>
            <a:r>
              <a:rPr lang="en-US" dirty="0" smtClean="0"/>
              <a:t> tracks every move of ours </a:t>
            </a:r>
            <a:r>
              <a:rPr lang="mr-IN" dirty="0" smtClean="0"/>
              <a:t>–</a:t>
            </a:r>
            <a:r>
              <a:rPr lang="en-US" dirty="0" smtClean="0"/>
              <a:t> gatekeeper for businesses to reach mass online market </a:t>
            </a:r>
            <a:r>
              <a:rPr lang="mr-IN" dirty="0" smtClean="0"/>
              <a:t>–</a:t>
            </a:r>
            <a:r>
              <a:rPr lang="en-US" dirty="0" smtClean="0"/>
              <a:t> fortunes are made by it (&amp; other tech companies) </a:t>
            </a:r>
            <a:r>
              <a:rPr lang="mr-IN" dirty="0" smtClean="0"/>
              <a:t>–</a:t>
            </a:r>
            <a:r>
              <a:rPr lang="en-US" dirty="0" smtClean="0"/>
              <a:t> We abide by rules set by Google </a:t>
            </a:r>
            <a:r>
              <a:rPr lang="mr-IN" dirty="0" smtClean="0"/>
              <a:t>–</a:t>
            </a:r>
            <a:r>
              <a:rPr lang="en-US" dirty="0" smtClean="0"/>
              <a:t> therefore it matters what it does/ hires/ fires </a:t>
            </a:r>
            <a:r>
              <a:rPr lang="mr-IN" dirty="0" smtClean="0"/>
              <a:t>–</a:t>
            </a:r>
            <a:r>
              <a:rPr lang="en-US" dirty="0" smtClean="0"/>
              <a:t> fired a software engineer for misogynistic memo</a:t>
            </a:r>
          </a:p>
        </p:txBody>
      </p:sp>
    </p:spTree>
    <p:extLst>
      <p:ext uri="{BB962C8B-B14F-4D97-AF65-F5344CB8AC3E}">
        <p14:creationId xmlns:p14="http://schemas.microsoft.com/office/powerpoint/2010/main" val="3348169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9"/>
          </a:xfrm>
        </p:spPr>
        <p:txBody>
          <a:bodyPr/>
          <a:lstStyle/>
          <a:p>
            <a:r>
              <a:rPr lang="en-US" dirty="0" smtClean="0"/>
              <a:t>Para 2: </a:t>
            </a:r>
            <a:r>
              <a:rPr lang="en-US" b="1" dirty="0" smtClean="0"/>
              <a:t>Firing a software engineer why important </a:t>
            </a:r>
            <a:r>
              <a:rPr lang="mr-IN" dirty="0" smtClean="0"/>
              <a:t>–</a:t>
            </a:r>
            <a:r>
              <a:rPr lang="en-US" dirty="0" smtClean="0"/>
              <a:t> Google had refused to divulge stats about women employees to CNN </a:t>
            </a:r>
            <a:r>
              <a:rPr lang="mr-IN" dirty="0" smtClean="0"/>
              <a:t>–</a:t>
            </a:r>
            <a:r>
              <a:rPr lang="en-US" dirty="0" smtClean="0"/>
              <a:t> till 2014 only 17% female </a:t>
            </a:r>
            <a:r>
              <a:rPr lang="mr-IN" dirty="0" smtClean="0"/>
              <a:t>–</a:t>
            </a:r>
            <a:r>
              <a:rPr lang="en-US" dirty="0" smtClean="0"/>
              <a:t> this indicates a change in their stance/ ideology</a:t>
            </a:r>
          </a:p>
          <a:p>
            <a:r>
              <a:rPr lang="en-US" dirty="0" smtClean="0"/>
              <a:t>Para 3: </a:t>
            </a:r>
            <a:r>
              <a:rPr lang="en-US" b="1" dirty="0" smtClean="0"/>
              <a:t>More on ideology guiding these companies</a:t>
            </a:r>
            <a:r>
              <a:rPr lang="en-US" dirty="0" smtClean="0"/>
              <a:t> </a:t>
            </a:r>
            <a:r>
              <a:rPr lang="mr-IN" dirty="0" smtClean="0"/>
              <a:t>–</a:t>
            </a:r>
            <a:r>
              <a:rPr lang="en-US" dirty="0" smtClean="0"/>
              <a:t> libertarian culture </a:t>
            </a:r>
            <a:r>
              <a:rPr lang="mr-IN" dirty="0" smtClean="0"/>
              <a:t>–</a:t>
            </a:r>
            <a:r>
              <a:rPr lang="en-US" dirty="0" smtClean="0"/>
              <a:t> lip service to diversity </a:t>
            </a:r>
            <a:r>
              <a:rPr lang="mr-IN" dirty="0" smtClean="0"/>
              <a:t>–</a:t>
            </a:r>
            <a:r>
              <a:rPr lang="en-US" dirty="0" smtClean="0"/>
              <a:t> capitalist democracy an oxymoron (money/ profit making and democratic values cannot be together)   </a:t>
            </a:r>
            <a:endParaRPr lang="en-US" dirty="0"/>
          </a:p>
        </p:txBody>
      </p:sp>
    </p:spTree>
    <p:extLst>
      <p:ext uri="{BB962C8B-B14F-4D97-AF65-F5344CB8AC3E}">
        <p14:creationId xmlns:p14="http://schemas.microsoft.com/office/powerpoint/2010/main" val="298177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3"/>
          </a:xfrm>
        </p:spPr>
        <p:txBody>
          <a:bodyPr>
            <a:normAutofit lnSpcReduction="10000"/>
          </a:bodyPr>
          <a:lstStyle/>
          <a:p>
            <a:r>
              <a:rPr lang="en-US" dirty="0" smtClean="0"/>
              <a:t>Para 4: </a:t>
            </a:r>
            <a:r>
              <a:rPr lang="en-US" b="1" dirty="0" smtClean="0"/>
              <a:t>Changes in ideology at present</a:t>
            </a:r>
            <a:r>
              <a:rPr lang="en-US" dirty="0" smtClean="0"/>
              <a:t>: scrutiny of policies growing </a:t>
            </a:r>
            <a:r>
              <a:rPr lang="mr-IN" dirty="0" smtClean="0"/>
              <a:t>–</a:t>
            </a:r>
            <a:r>
              <a:rPr lang="en-US" dirty="0" smtClean="0"/>
              <a:t> in the past </a:t>
            </a:r>
            <a:r>
              <a:rPr lang="en-US" dirty="0" err="1" smtClean="0"/>
              <a:t>Gamergate</a:t>
            </a:r>
            <a:r>
              <a:rPr lang="en-US" dirty="0" smtClean="0"/>
              <a:t> and </a:t>
            </a:r>
            <a:r>
              <a:rPr lang="en-US" dirty="0" err="1" smtClean="0"/>
              <a:t>brogrammer</a:t>
            </a:r>
            <a:r>
              <a:rPr lang="en-US" dirty="0" smtClean="0"/>
              <a:t> rhetoric </a:t>
            </a:r>
            <a:r>
              <a:rPr lang="mr-IN" dirty="0" smtClean="0"/>
              <a:t>–</a:t>
            </a:r>
            <a:r>
              <a:rPr lang="en-US" dirty="0" smtClean="0"/>
              <a:t> was compelled to fire offending male engineer</a:t>
            </a:r>
          </a:p>
          <a:p>
            <a:r>
              <a:rPr lang="en-US" dirty="0" smtClean="0"/>
              <a:t>Para 5: </a:t>
            </a:r>
            <a:r>
              <a:rPr lang="en-US" b="1" dirty="0" smtClean="0"/>
              <a:t>More about scrutiny: </a:t>
            </a:r>
            <a:r>
              <a:rPr lang="en-US" dirty="0" smtClean="0"/>
              <a:t>earlier romantic view </a:t>
            </a:r>
            <a:r>
              <a:rPr lang="mr-IN" dirty="0" smtClean="0"/>
              <a:t>–</a:t>
            </a:r>
            <a:r>
              <a:rPr lang="en-US" dirty="0" smtClean="0"/>
              <a:t> CEOs held in high esteem </a:t>
            </a:r>
            <a:r>
              <a:rPr lang="mr-IN" dirty="0" smtClean="0"/>
              <a:t>–</a:t>
            </a:r>
            <a:r>
              <a:rPr lang="en-US" dirty="0" smtClean="0"/>
              <a:t> but ideology ‘greed is good’ being questioned these days </a:t>
            </a:r>
            <a:r>
              <a:rPr lang="mr-IN" dirty="0" smtClean="0"/>
              <a:t>–</a:t>
            </a:r>
            <a:r>
              <a:rPr lang="en-US" dirty="0" smtClean="0"/>
              <a:t> not just in workplace </a:t>
            </a:r>
            <a:r>
              <a:rPr lang="mr-IN" dirty="0" smtClean="0"/>
              <a:t>–</a:t>
            </a:r>
            <a:r>
              <a:rPr lang="en-US" dirty="0" smtClean="0"/>
              <a:t> not controlling fake news </a:t>
            </a:r>
            <a:r>
              <a:rPr lang="mr-IN" dirty="0" smtClean="0"/>
              <a:t>–</a:t>
            </a:r>
            <a:r>
              <a:rPr lang="en-US" dirty="0" smtClean="0"/>
              <a:t> gender pay gap </a:t>
            </a:r>
            <a:r>
              <a:rPr lang="mr-IN" dirty="0" smtClean="0"/>
              <a:t>–</a:t>
            </a:r>
            <a:r>
              <a:rPr lang="en-US" dirty="0" smtClean="0"/>
              <a:t> </a:t>
            </a:r>
            <a:r>
              <a:rPr lang="en-US" dirty="0" err="1" smtClean="0"/>
              <a:t>surveilance</a:t>
            </a:r>
            <a:r>
              <a:rPr lang="en-US" dirty="0" smtClean="0"/>
              <a:t> capitalism to be hit by GDPR </a:t>
            </a:r>
          </a:p>
          <a:p>
            <a:pPr marL="0" indent="0">
              <a:buNone/>
            </a:pPr>
            <a:r>
              <a:rPr lang="en-US" b="1" dirty="0" smtClean="0"/>
              <a:t>(these indicate how much pressure Google was under)</a:t>
            </a:r>
            <a:endParaRPr lang="en-US" b="1" dirty="0"/>
          </a:p>
        </p:txBody>
      </p:sp>
    </p:spTree>
    <p:extLst>
      <p:ext uri="{BB962C8B-B14F-4D97-AF65-F5344CB8AC3E}">
        <p14:creationId xmlns:p14="http://schemas.microsoft.com/office/powerpoint/2010/main" val="1309357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61"/>
          </a:xfrm>
        </p:spPr>
        <p:txBody>
          <a:bodyPr>
            <a:normAutofit fontScale="92500" lnSpcReduction="10000"/>
          </a:bodyPr>
          <a:lstStyle/>
          <a:p>
            <a:r>
              <a:rPr lang="en-US" dirty="0" smtClean="0"/>
              <a:t>Para 6: </a:t>
            </a:r>
            <a:r>
              <a:rPr lang="en-US" b="1" dirty="0" smtClean="0"/>
              <a:t>Why we need to worry what Google does or does not: </a:t>
            </a:r>
            <a:r>
              <a:rPr lang="en-US" dirty="0" smtClean="0"/>
              <a:t>(recall what has been discussed in Para 1) </a:t>
            </a:r>
            <a:r>
              <a:rPr lang="mr-IN" dirty="0" smtClean="0"/>
              <a:t>–</a:t>
            </a:r>
            <a:r>
              <a:rPr lang="en-US" dirty="0" smtClean="0"/>
              <a:t> We have given control over our lives to these companies </a:t>
            </a:r>
            <a:r>
              <a:rPr lang="mr-IN" dirty="0" smtClean="0"/>
              <a:t>–</a:t>
            </a:r>
            <a:r>
              <a:rPr lang="en-US" dirty="0" smtClean="0"/>
              <a:t> </a:t>
            </a:r>
            <a:r>
              <a:rPr lang="en-US" dirty="0" err="1" smtClean="0"/>
              <a:t>govts</a:t>
            </a:r>
            <a:r>
              <a:rPr lang="en-US" dirty="0" smtClean="0"/>
              <a:t> and other agencies using this for their benefits </a:t>
            </a:r>
            <a:r>
              <a:rPr lang="mr-IN" dirty="0" smtClean="0"/>
              <a:t>–</a:t>
            </a:r>
            <a:r>
              <a:rPr lang="en-US" dirty="0" smtClean="0"/>
              <a:t> Google’s omnipresence + AI = huge impact </a:t>
            </a:r>
            <a:r>
              <a:rPr lang="en-US" b="1" dirty="0" smtClean="0"/>
              <a:t>(introducing AI) </a:t>
            </a:r>
            <a:r>
              <a:rPr lang="mr-IN" b="1" dirty="0" smtClean="0"/>
              <a:t>–</a:t>
            </a:r>
            <a:r>
              <a:rPr lang="en-US" b="1" dirty="0" smtClean="0"/>
              <a:t> </a:t>
            </a:r>
            <a:r>
              <a:rPr lang="en-US" dirty="0" smtClean="0"/>
              <a:t>future better for the companies not for people </a:t>
            </a:r>
          </a:p>
          <a:p>
            <a:r>
              <a:rPr lang="en-US" dirty="0" smtClean="0"/>
              <a:t>Para 7: </a:t>
            </a:r>
            <a:r>
              <a:rPr lang="en-US" b="1" dirty="0" smtClean="0"/>
              <a:t>More about future </a:t>
            </a:r>
            <a:r>
              <a:rPr lang="mr-IN" b="1" dirty="0" smtClean="0"/>
              <a:t>–</a:t>
            </a:r>
            <a:r>
              <a:rPr lang="en-US" b="1" dirty="0" smtClean="0"/>
              <a:t> </a:t>
            </a:r>
            <a:r>
              <a:rPr lang="en-US" dirty="0" smtClean="0"/>
              <a:t>companies designing future </a:t>
            </a:r>
            <a:r>
              <a:rPr lang="mr-IN" dirty="0" smtClean="0"/>
              <a:t>–</a:t>
            </a:r>
            <a:r>
              <a:rPr lang="en-US" dirty="0" smtClean="0"/>
              <a:t> citizens left out </a:t>
            </a:r>
            <a:r>
              <a:rPr lang="mr-IN" dirty="0" smtClean="0"/>
              <a:t>–</a:t>
            </a:r>
            <a:r>
              <a:rPr lang="en-US" dirty="0" smtClean="0"/>
              <a:t> we have no choice to use or not </a:t>
            </a:r>
            <a:r>
              <a:rPr lang="mr-IN" dirty="0" smtClean="0"/>
              <a:t>–</a:t>
            </a:r>
            <a:r>
              <a:rPr lang="en-US" dirty="0" smtClean="0"/>
              <a:t> we have no freedom to choose our future</a:t>
            </a:r>
            <a:endParaRPr lang="en-US" b="1" dirty="0" smtClean="0"/>
          </a:p>
          <a:p>
            <a:endParaRPr lang="en-US" b="1" dirty="0" smtClean="0"/>
          </a:p>
          <a:p>
            <a:endParaRPr lang="en-US" b="1" dirty="0"/>
          </a:p>
        </p:txBody>
      </p:sp>
    </p:spTree>
    <p:extLst>
      <p:ext uri="{BB962C8B-B14F-4D97-AF65-F5344CB8AC3E}">
        <p14:creationId xmlns:p14="http://schemas.microsoft.com/office/powerpoint/2010/main" val="390291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76664"/>
          </a:xfrm>
        </p:spPr>
        <p:txBody>
          <a:bodyPr>
            <a:normAutofit fontScale="92500" lnSpcReduction="20000"/>
          </a:bodyPr>
          <a:lstStyle/>
          <a:p>
            <a:r>
              <a:rPr lang="en-US" dirty="0" smtClean="0"/>
              <a:t>Main idea: Google (and other tech companies) monopolizing over the world </a:t>
            </a:r>
            <a:r>
              <a:rPr lang="mr-IN" dirty="0" smtClean="0"/>
              <a:t>–</a:t>
            </a:r>
            <a:r>
              <a:rPr lang="en-US" dirty="0" smtClean="0"/>
              <a:t> designing future world for their own benefit </a:t>
            </a:r>
            <a:r>
              <a:rPr lang="mr-IN" dirty="0" smtClean="0"/>
              <a:t>–</a:t>
            </a:r>
            <a:r>
              <a:rPr lang="en-US" dirty="0" smtClean="0"/>
              <a:t> citizens have no choice and no control over deciding future </a:t>
            </a:r>
            <a:r>
              <a:rPr lang="mr-IN" dirty="0" smtClean="0"/>
              <a:t>–</a:t>
            </a:r>
            <a:r>
              <a:rPr lang="en-US" dirty="0" smtClean="0"/>
              <a:t> we need to consider their role in our lives</a:t>
            </a:r>
          </a:p>
          <a:p>
            <a:r>
              <a:rPr lang="en-US" dirty="0" smtClean="0"/>
              <a:t>Argumentative </a:t>
            </a:r>
            <a:r>
              <a:rPr lang="mr-IN" dirty="0" smtClean="0"/>
              <a:t>–</a:t>
            </a:r>
            <a:r>
              <a:rPr lang="en-US" dirty="0" smtClean="0"/>
              <a:t> note the stance</a:t>
            </a:r>
          </a:p>
          <a:p>
            <a:r>
              <a:rPr lang="en-US" dirty="0" smtClean="0"/>
              <a:t>How it is developed: Google fired a software engineer for misogynistic comments </a:t>
            </a:r>
            <a:r>
              <a:rPr lang="mr-IN" dirty="0" smtClean="0"/>
              <a:t>–</a:t>
            </a:r>
            <a:r>
              <a:rPr lang="en-US" dirty="0" smtClean="0"/>
              <a:t> why this incident significant </a:t>
            </a:r>
            <a:r>
              <a:rPr lang="mr-IN" dirty="0" smtClean="0"/>
              <a:t>–</a:t>
            </a:r>
            <a:r>
              <a:rPr lang="en-US" dirty="0" smtClean="0"/>
              <a:t> this throws light on Google’s ideology/ how it reacts to a social issue prioritizing it over profit/ business (contrast with history: </a:t>
            </a:r>
            <a:r>
              <a:rPr lang="en-US" dirty="0" err="1" smtClean="0"/>
              <a:t>brogrammer</a:t>
            </a:r>
            <a:r>
              <a:rPr lang="en-US" dirty="0" smtClean="0"/>
              <a:t>, </a:t>
            </a:r>
            <a:r>
              <a:rPr lang="en-US" dirty="0" err="1" smtClean="0"/>
              <a:t>Gamergate</a:t>
            </a:r>
            <a:r>
              <a:rPr lang="en-US" dirty="0" smtClean="0"/>
              <a:t>, libertarian culture, capitalist democracy an oxymoron) </a:t>
            </a:r>
            <a:r>
              <a:rPr lang="mr-IN" dirty="0" smtClean="0"/>
              <a:t>–</a:t>
            </a:r>
            <a:r>
              <a:rPr lang="en-US" dirty="0" smtClean="0"/>
              <a:t> Google’s world </a:t>
            </a:r>
            <a:r>
              <a:rPr lang="mr-IN" dirty="0" smtClean="0"/>
              <a:t>–</a:t>
            </a:r>
            <a:r>
              <a:rPr lang="en-US" dirty="0" smtClean="0"/>
              <a:t> hence what it does is significant</a:t>
            </a:r>
          </a:p>
          <a:p>
            <a:pPr marL="0" indent="0">
              <a:buNone/>
            </a:pPr>
            <a:endParaRPr lang="en-US" dirty="0"/>
          </a:p>
        </p:txBody>
      </p:sp>
    </p:spTree>
    <p:extLst>
      <p:ext uri="{BB962C8B-B14F-4D97-AF65-F5344CB8AC3E}">
        <p14:creationId xmlns:p14="http://schemas.microsoft.com/office/powerpoint/2010/main" val="369177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Outlining method</a:t>
            </a:r>
            <a:endParaRPr lang="en-IN" dirty="0"/>
          </a:p>
        </p:txBody>
      </p:sp>
      <p:sp>
        <p:nvSpPr>
          <p:cNvPr id="3" name="Content Placeholder 2"/>
          <p:cNvSpPr>
            <a:spLocks noGrp="1"/>
          </p:cNvSpPr>
          <p:nvPr>
            <p:ph idx="1"/>
          </p:nvPr>
        </p:nvSpPr>
        <p:spPr>
          <a:xfrm>
            <a:off x="301753" y="1412776"/>
            <a:ext cx="8662735" cy="4572000"/>
          </a:xfrm>
        </p:spPr>
        <p:txBody>
          <a:bodyPr>
            <a:noAutofit/>
          </a:bodyPr>
          <a:lstStyle/>
          <a:p>
            <a:pPr algn="just" eaLnBrk="0" fontAlgn="base" hangingPunct="0">
              <a:spcBef>
                <a:spcPct val="0"/>
              </a:spcBef>
              <a:spcAft>
                <a:spcPct val="0"/>
              </a:spcAft>
              <a:buClrTx/>
              <a:buSzTx/>
            </a:pPr>
            <a:r>
              <a:rPr lang="en-US" sz="2800" dirty="0" smtClean="0">
                <a:solidFill>
                  <a:srgbClr val="363636"/>
                </a:solidFill>
              </a:rPr>
              <a:t>The </a:t>
            </a:r>
            <a:r>
              <a:rPr lang="en-US" sz="2800" dirty="0">
                <a:solidFill>
                  <a:srgbClr val="363636"/>
                </a:solidFill>
              </a:rPr>
              <a:t>information which is most general begins at the left with each more specific group of facts indented with spaces to the right</a:t>
            </a:r>
            <a:r>
              <a:rPr lang="en-US" sz="2800" dirty="0" smtClean="0">
                <a:solidFill>
                  <a:srgbClr val="363636"/>
                </a:solidFill>
              </a:rPr>
              <a:t>.  </a:t>
            </a:r>
          </a:p>
          <a:p>
            <a:pPr algn="just" eaLnBrk="0" fontAlgn="base" hangingPunct="0">
              <a:spcBef>
                <a:spcPct val="0"/>
              </a:spcBef>
              <a:spcAft>
                <a:spcPct val="0"/>
              </a:spcAft>
              <a:buClrTx/>
              <a:buSzTx/>
            </a:pPr>
            <a:r>
              <a:rPr lang="en-US" sz="2800" dirty="0" smtClean="0">
                <a:solidFill>
                  <a:srgbClr val="252525"/>
                </a:solidFill>
                <a:cs typeface="Times New Roman" panose="02020603050405020304" pitchFamily="18" charset="0"/>
              </a:rPr>
              <a:t>Place </a:t>
            </a:r>
            <a:r>
              <a:rPr lang="en-US" sz="2800" dirty="0">
                <a:solidFill>
                  <a:srgbClr val="252525"/>
                </a:solidFill>
                <a:cs typeface="Times New Roman" panose="02020603050405020304" pitchFamily="18" charset="0"/>
              </a:rPr>
              <a:t>major points farthest to the left. Indent each more specific point to the right. Levels of importance will be indicated by distance away from the major point. </a:t>
            </a:r>
            <a:endParaRPr lang="en-US" sz="2800" dirty="0" smtClean="0">
              <a:solidFill>
                <a:srgbClr val="252525"/>
              </a:solidFill>
              <a:cs typeface="Times New Roman" panose="02020603050405020304" pitchFamily="18" charset="0"/>
            </a:endParaRPr>
          </a:p>
          <a:p>
            <a:pPr algn="just" eaLnBrk="0" fontAlgn="base" hangingPunct="0">
              <a:spcBef>
                <a:spcPct val="0"/>
              </a:spcBef>
              <a:spcAft>
                <a:spcPct val="0"/>
              </a:spcAft>
              <a:buClrTx/>
              <a:buSzTx/>
            </a:pPr>
            <a:r>
              <a:rPr lang="en-US" sz="2800" dirty="0" smtClean="0">
                <a:solidFill>
                  <a:srgbClr val="252525"/>
                </a:solidFill>
                <a:cs typeface="Times New Roman" panose="02020603050405020304" pitchFamily="18" charset="0"/>
              </a:rPr>
              <a:t>Indention </a:t>
            </a:r>
            <a:r>
              <a:rPr lang="en-US" sz="2800" dirty="0">
                <a:solidFill>
                  <a:srgbClr val="252525"/>
                </a:solidFill>
                <a:cs typeface="Times New Roman" panose="02020603050405020304" pitchFamily="18" charset="0"/>
              </a:rPr>
              <a:t>can be as simple as or as complex as labeling the indentations with Roman numerals or decimals. </a:t>
            </a:r>
            <a:endParaRPr lang="en-US" sz="2800" b="1" dirty="0" smtClean="0">
              <a:solidFill>
                <a:srgbClr val="363636"/>
              </a:solidFill>
            </a:endParaRPr>
          </a:p>
          <a:p>
            <a:pPr marL="0" indent="0" algn="just">
              <a:buNone/>
            </a:pPr>
            <a:endParaRPr lang="en-IN" sz="2800" dirty="0"/>
          </a:p>
        </p:txBody>
      </p:sp>
    </p:spTree>
    <p:extLst>
      <p:ext uri="{BB962C8B-B14F-4D97-AF65-F5344CB8AC3E}">
        <p14:creationId xmlns:p14="http://schemas.microsoft.com/office/powerpoint/2010/main" val="75804932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Other domains where Google is under scrutiny </a:t>
            </a:r>
            <a:r>
              <a:rPr lang="mr-IN" dirty="0" smtClean="0"/>
              <a:t>–</a:t>
            </a:r>
            <a:r>
              <a:rPr lang="en-US" dirty="0" smtClean="0"/>
              <a:t> Greed is good </a:t>
            </a:r>
            <a:r>
              <a:rPr lang="en-US" dirty="0" err="1" smtClean="0"/>
              <a:t>vs</a:t>
            </a:r>
            <a:r>
              <a:rPr lang="en-US" dirty="0" smtClean="0"/>
              <a:t> cultural microscope </a:t>
            </a:r>
            <a:r>
              <a:rPr lang="mr-IN" dirty="0" smtClean="0"/>
              <a:t>–</a:t>
            </a:r>
            <a:r>
              <a:rPr lang="en-US" dirty="0" smtClean="0"/>
              <a:t> surveillance capitalism </a:t>
            </a:r>
            <a:r>
              <a:rPr lang="en-US" dirty="0" err="1" smtClean="0"/>
              <a:t>vs</a:t>
            </a:r>
            <a:r>
              <a:rPr lang="en-US" dirty="0" smtClean="0"/>
              <a:t> GDPR </a:t>
            </a:r>
          </a:p>
          <a:p>
            <a:r>
              <a:rPr lang="en-US" dirty="0" smtClean="0"/>
              <a:t>Larger picture </a:t>
            </a:r>
            <a:r>
              <a:rPr lang="mr-IN" dirty="0" smtClean="0"/>
              <a:t>–</a:t>
            </a:r>
            <a:r>
              <a:rPr lang="en-US" dirty="0" smtClean="0"/>
              <a:t> Google + AI = future better for companies not </a:t>
            </a:r>
            <a:r>
              <a:rPr lang="en-US" smtClean="0"/>
              <a:t>for citizens</a:t>
            </a:r>
            <a:endParaRPr lang="en-US" dirty="0"/>
          </a:p>
        </p:txBody>
      </p:sp>
    </p:spTree>
    <p:extLst>
      <p:ext uri="{BB962C8B-B14F-4D97-AF65-F5344CB8AC3E}">
        <p14:creationId xmlns:p14="http://schemas.microsoft.com/office/powerpoint/2010/main" val="41878936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ction="ppaction://hlinkfile"/>
              </a:rPr>
              <a:t>A sample summary</a:t>
            </a:r>
            <a:endParaRPr lang="en-US" dirty="0"/>
          </a:p>
        </p:txBody>
      </p:sp>
    </p:spTree>
    <p:extLst>
      <p:ext uri="{BB962C8B-B14F-4D97-AF65-F5344CB8AC3E}">
        <p14:creationId xmlns:p14="http://schemas.microsoft.com/office/powerpoint/2010/main" val="414435431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19414"/>
            <a:ext cx="8568952" cy="3170099"/>
          </a:xfrm>
          <a:prstGeom prst="rect">
            <a:avLst/>
          </a:prstGeom>
          <a:noFill/>
        </p:spPr>
        <p:txBody>
          <a:bodyPr wrap="square" rtlCol="0">
            <a:spAutoFit/>
          </a:bodyPr>
          <a:lstStyle/>
          <a:p>
            <a:pPr algn="just"/>
            <a:r>
              <a:rPr lang="en-IN" sz="2000" dirty="0"/>
              <a:t>On a cloudy September day in the humid central Chinese city of </a:t>
            </a:r>
            <a:r>
              <a:rPr lang="en-IN" sz="2000" dirty="0" err="1"/>
              <a:t>Jingzhou</a:t>
            </a:r>
            <a:r>
              <a:rPr lang="en-IN" sz="2000" dirty="0"/>
              <a:t>, a group of Chinese officials quietly inaugurated a new canal designed to address a growing water shortage in an area normally plagued by flooding. The “Bringing the Yangtze to help the Han River” canal project is needed because of a much larger project, 250km to the north, that cuts the flow of the Han, a Yangtze tributary. About a quarter of the water in the Han will be reallocated to arid northern China in a $60bn engineering effort that critics say will create shortages in the south</a:t>
            </a:r>
            <a:r>
              <a:rPr lang="en-IN" sz="2000" dirty="0" smtClean="0"/>
              <a:t>.</a:t>
            </a:r>
          </a:p>
          <a:p>
            <a:pPr algn="just"/>
            <a:endParaRPr lang="en-IN" sz="2000" dirty="0"/>
          </a:p>
          <a:p>
            <a:pPr algn="just"/>
            <a:endParaRPr lang="en-IN" sz="2000" dirty="0"/>
          </a:p>
        </p:txBody>
      </p:sp>
      <p:sp>
        <p:nvSpPr>
          <p:cNvPr id="5" name="Rectangle 4"/>
          <p:cNvSpPr/>
          <p:nvPr/>
        </p:nvSpPr>
        <p:spPr>
          <a:xfrm>
            <a:off x="323529" y="2739693"/>
            <a:ext cx="8496944" cy="3477875"/>
          </a:xfrm>
          <a:prstGeom prst="rect">
            <a:avLst/>
          </a:prstGeom>
        </p:spPr>
        <p:txBody>
          <a:bodyPr wrap="square">
            <a:spAutoFit/>
          </a:bodyPr>
          <a:lstStyle/>
          <a:p>
            <a:pPr algn="just"/>
            <a:r>
              <a:rPr lang="en-IN" sz="2000" dirty="0"/>
              <a:t>Water from the middle leg of the south-north diversion project officially begins flowing this month, a moment that will probably be marked with much greater ceremony. The project, inspired by an offhand remark by Mao Zedong that the north should borrow water from the south, is designed to alleviate chronic water shortages in the industrial north and bring additional supply to growing cities such as Beijing and Tianjin. Beijing argues that its titanic effort to redistribute water is necessary for the north. But the impact is just beginning to be felt in the south. “This project from the beginning has been as controversial as the Three Gorges,” says Dai Qing, a Chinese journalist and environmentalist who led the charge against the 1990s project, which has been plagued by environmental problems since its completion in 2006.</a:t>
            </a:r>
          </a:p>
        </p:txBody>
      </p:sp>
    </p:spTree>
    <p:extLst>
      <p:ext uri="{BB962C8B-B14F-4D97-AF65-F5344CB8AC3E}">
        <p14:creationId xmlns:p14="http://schemas.microsoft.com/office/powerpoint/2010/main" val="26193866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67544" y="260352"/>
            <a:ext cx="8036694" cy="5838825"/>
          </a:xfrm>
        </p:spPr>
        <p:txBody>
          <a:bodyPr>
            <a:noAutofit/>
          </a:bodyPr>
          <a:lstStyle/>
          <a:p>
            <a:r>
              <a:rPr lang="en-US" sz="3200" dirty="0" smtClean="0"/>
              <a:t>‘</a:t>
            </a:r>
            <a:r>
              <a:rPr lang="en-IN" sz="3600" dirty="0" smtClean="0"/>
              <a:t>Bringing </a:t>
            </a:r>
            <a:r>
              <a:rPr lang="en-IN" sz="3600" dirty="0"/>
              <a:t>the Yangtze to help the Han </a:t>
            </a:r>
            <a:r>
              <a:rPr lang="en-IN" sz="3600" dirty="0" smtClean="0"/>
              <a:t>River’ canal project – Yangtzee river water to Han river</a:t>
            </a:r>
          </a:p>
          <a:p>
            <a:r>
              <a:rPr lang="en-IN" sz="3600" dirty="0" smtClean="0"/>
              <a:t>This is needed because of a larger project – Han river water to arid north (big cities)</a:t>
            </a:r>
          </a:p>
          <a:p>
            <a:r>
              <a:rPr lang="en-IN" sz="3600" dirty="0"/>
              <a:t>quietly inaugurated </a:t>
            </a:r>
            <a:r>
              <a:rPr lang="en-IN" sz="3600" dirty="0" smtClean="0"/>
              <a:t>vs. </a:t>
            </a:r>
            <a:r>
              <a:rPr lang="en-IN" sz="3600" dirty="0"/>
              <a:t>probably be marked with much greater </a:t>
            </a:r>
            <a:r>
              <a:rPr lang="en-IN" sz="3600" dirty="0" smtClean="0"/>
              <a:t>ceremony</a:t>
            </a:r>
          </a:p>
          <a:p>
            <a:r>
              <a:rPr lang="en-IN" sz="3600" dirty="0" smtClean="0"/>
              <a:t>This larger project as controversial as Three Gorges Dam</a:t>
            </a:r>
          </a:p>
          <a:p>
            <a:endParaRPr lang="en-US" sz="3200" dirty="0"/>
          </a:p>
        </p:txBody>
      </p:sp>
    </p:spTree>
    <p:extLst>
      <p:ext uri="{BB962C8B-B14F-4D97-AF65-F5344CB8AC3E}">
        <p14:creationId xmlns:p14="http://schemas.microsoft.com/office/powerpoint/2010/main" val="3215148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6633"/>
            <a:ext cx="8640960" cy="6345838"/>
          </a:xfrm>
          <a:prstGeom prst="rect">
            <a:avLst/>
          </a:prstGeom>
        </p:spPr>
        <p:txBody>
          <a:bodyPr wrap="square">
            <a:spAutoFit/>
          </a:bodyPr>
          <a:lstStyle/>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Worrisome signs of shortage are already cropping up in central China, where cities along the mighty Yangtze were historically far more concerned about floods. The Three Gorges dam has lowered silt deposits in the river beneath it, causing some islands in the Yangtze delta to shrink, while barge traffic has been left stranded when water levels run low. Shanghai, China’s financial centre, has had to fight incursions of seawater into its water supply when the Yangtze’s flow slows. That could become worse with the regular diversion of 9.5bn cubic metres a year of water from the </a:t>
            </a:r>
            <a:r>
              <a:rPr lang="en-IN" sz="2000" dirty="0" err="1">
                <a:latin typeface="Georgia" panose="02040502050405020303" pitchFamily="18" charset="0"/>
                <a:ea typeface="Calibri" panose="020F0502020204030204" pitchFamily="34" charset="0"/>
                <a:cs typeface="Georgia" panose="02040502050405020303" pitchFamily="18" charset="0"/>
              </a:rPr>
              <a:t>Danjiangkou</a:t>
            </a:r>
            <a:r>
              <a:rPr lang="en-IN" sz="2000" dirty="0">
                <a:latin typeface="Georgia" panose="02040502050405020303" pitchFamily="18" charset="0"/>
                <a:ea typeface="Calibri" panose="020F0502020204030204" pitchFamily="34" charset="0"/>
                <a:cs typeface="Georgia" panose="02040502050405020303" pitchFamily="18" charset="0"/>
              </a:rPr>
              <a:t> dam on the Han river, which will feed canals and pipes running 1,400km north across two provinces to Beijing.</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The Yangtze’s water is being siphoned off even as the cities, industry and agriculture along the river claim a greater share than in the past. A 2012 study by the Hubei Academy of Environmental Science found the diversion project was likely to result in water levels too low for shipping along the Han, make some irrigation networks unusable and annihilate fish species that rely on seasonal flood cycles. Less water to dilute polluted waste and run-off could pose a greater risk to human health and raise the cost to cities and industry to treat the water.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94357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39764" y="513110"/>
            <a:ext cx="8180709" cy="5364162"/>
          </a:xfrm>
        </p:spPr>
        <p:txBody>
          <a:bodyPr>
            <a:noAutofit/>
          </a:bodyPr>
          <a:lstStyle/>
          <a:p>
            <a:pPr marL="0" indent="0">
              <a:buNone/>
            </a:pPr>
            <a:r>
              <a:rPr lang="en-US" sz="2800" dirty="0" smtClean="0">
                <a:latin typeface="Georgia"/>
                <a:cs typeface="Georgia"/>
              </a:rPr>
              <a:t>Problems created by Three Gorges</a:t>
            </a:r>
          </a:p>
          <a:p>
            <a:r>
              <a:rPr lang="en-US" sz="2800" dirty="0" smtClean="0">
                <a:latin typeface="Georgia"/>
                <a:cs typeface="Georgia"/>
              </a:rPr>
              <a:t>Earlier flood – now water shortage</a:t>
            </a:r>
          </a:p>
          <a:p>
            <a:r>
              <a:rPr lang="en-IN" sz="2800" dirty="0" smtClean="0">
                <a:latin typeface="Georgia"/>
                <a:ea typeface="Calibri" panose="020F0502020204030204" pitchFamily="34" charset="0"/>
                <a:cs typeface="Georgia"/>
              </a:rPr>
              <a:t>low </a:t>
            </a:r>
            <a:r>
              <a:rPr lang="en-IN" sz="2800" dirty="0">
                <a:latin typeface="Georgia"/>
                <a:ea typeface="Calibri" panose="020F0502020204030204" pitchFamily="34" charset="0"/>
                <a:cs typeface="Georgia"/>
              </a:rPr>
              <a:t>silt deposits </a:t>
            </a:r>
            <a:r>
              <a:rPr lang="en-IN" sz="2800" dirty="0" smtClean="0">
                <a:latin typeface="Georgia"/>
                <a:ea typeface="Calibri" panose="020F0502020204030204" pitchFamily="34" charset="0"/>
                <a:cs typeface="Georgia"/>
              </a:rPr>
              <a:t>- some </a:t>
            </a:r>
            <a:r>
              <a:rPr lang="en-IN" sz="2800" dirty="0">
                <a:latin typeface="Georgia"/>
                <a:ea typeface="Calibri" panose="020F0502020204030204" pitchFamily="34" charset="0"/>
                <a:cs typeface="Georgia"/>
              </a:rPr>
              <a:t>islands </a:t>
            </a:r>
            <a:r>
              <a:rPr lang="en-IN" sz="2800" dirty="0" smtClean="0">
                <a:latin typeface="Georgia"/>
                <a:ea typeface="Calibri" panose="020F0502020204030204" pitchFamily="34" charset="0"/>
                <a:cs typeface="Georgia"/>
              </a:rPr>
              <a:t>shrank</a:t>
            </a:r>
          </a:p>
          <a:p>
            <a:r>
              <a:rPr lang="en-IN" sz="2800" dirty="0">
                <a:latin typeface="Georgia"/>
                <a:ea typeface="Calibri" panose="020F0502020204030204" pitchFamily="34" charset="0"/>
                <a:cs typeface="Georgia"/>
              </a:rPr>
              <a:t>barge traffic has been left </a:t>
            </a:r>
            <a:r>
              <a:rPr lang="en-IN" sz="2800" dirty="0" smtClean="0">
                <a:latin typeface="Georgia"/>
                <a:ea typeface="Calibri" panose="020F0502020204030204" pitchFamily="34" charset="0"/>
                <a:cs typeface="Georgia"/>
              </a:rPr>
              <a:t>stranded</a:t>
            </a:r>
          </a:p>
          <a:p>
            <a:r>
              <a:rPr lang="en-IN" sz="2800" dirty="0">
                <a:latin typeface="Georgia"/>
                <a:ea typeface="Calibri" panose="020F0502020204030204" pitchFamily="34" charset="0"/>
                <a:cs typeface="Georgia"/>
              </a:rPr>
              <a:t>incursions of </a:t>
            </a:r>
            <a:r>
              <a:rPr lang="en-IN" sz="2800" dirty="0" smtClean="0">
                <a:latin typeface="Georgia"/>
                <a:ea typeface="Calibri" panose="020F0502020204030204" pitchFamily="34" charset="0"/>
                <a:cs typeface="Georgia"/>
              </a:rPr>
              <a:t>seawater</a:t>
            </a:r>
          </a:p>
          <a:p>
            <a:pPr marL="0" indent="0">
              <a:buNone/>
            </a:pPr>
            <a:r>
              <a:rPr lang="en-IN" sz="2800" dirty="0" smtClean="0">
                <a:latin typeface="Georgia"/>
                <a:ea typeface="Calibri" panose="020F0502020204030204" pitchFamily="34" charset="0"/>
                <a:cs typeface="Georgia"/>
              </a:rPr>
              <a:t>Study – future problems of this project</a:t>
            </a:r>
          </a:p>
          <a:p>
            <a:r>
              <a:rPr lang="en-IN" sz="2800" dirty="0">
                <a:latin typeface="Georgia"/>
                <a:ea typeface="Calibri" panose="020F0502020204030204" pitchFamily="34" charset="0"/>
                <a:cs typeface="Georgia"/>
              </a:rPr>
              <a:t>water levels too low for shipping </a:t>
            </a:r>
            <a:endParaRPr lang="en-IN" sz="2800" dirty="0" smtClean="0">
              <a:latin typeface="Georgia"/>
              <a:ea typeface="Calibri" panose="020F0502020204030204" pitchFamily="34" charset="0"/>
              <a:cs typeface="Georgia"/>
            </a:endParaRPr>
          </a:p>
          <a:p>
            <a:r>
              <a:rPr lang="en-IN" sz="2800" dirty="0" smtClean="0">
                <a:latin typeface="Georgia"/>
                <a:ea typeface="Calibri" panose="020F0502020204030204" pitchFamily="34" charset="0"/>
                <a:cs typeface="Georgia"/>
              </a:rPr>
              <a:t>Irrigation unusable </a:t>
            </a:r>
          </a:p>
          <a:p>
            <a:r>
              <a:rPr lang="en-IN" sz="2800" dirty="0" smtClean="0">
                <a:latin typeface="Georgia"/>
                <a:ea typeface="Calibri" panose="020F0502020204030204" pitchFamily="34" charset="0"/>
                <a:cs typeface="Georgia"/>
              </a:rPr>
              <a:t>fish </a:t>
            </a:r>
            <a:r>
              <a:rPr lang="en-IN" sz="2800" dirty="0">
                <a:latin typeface="Georgia"/>
                <a:ea typeface="Calibri" panose="020F0502020204030204" pitchFamily="34" charset="0"/>
                <a:cs typeface="Georgia"/>
              </a:rPr>
              <a:t>species </a:t>
            </a:r>
            <a:r>
              <a:rPr lang="en-IN" sz="2800" dirty="0" smtClean="0">
                <a:latin typeface="Georgia"/>
                <a:ea typeface="Calibri" panose="020F0502020204030204" pitchFamily="34" charset="0"/>
                <a:cs typeface="Georgia"/>
              </a:rPr>
              <a:t>disappear </a:t>
            </a:r>
          </a:p>
          <a:p>
            <a:r>
              <a:rPr lang="en-IN" sz="2800" dirty="0" smtClean="0">
                <a:latin typeface="Georgia"/>
                <a:ea typeface="Calibri" panose="020F0502020204030204" pitchFamily="34" charset="0"/>
                <a:cs typeface="Georgia"/>
              </a:rPr>
              <a:t>Diluting </a:t>
            </a:r>
            <a:r>
              <a:rPr lang="en-IN" sz="2800" dirty="0">
                <a:latin typeface="Georgia"/>
                <a:ea typeface="Calibri" panose="020F0502020204030204" pitchFamily="34" charset="0"/>
                <a:cs typeface="Georgia"/>
              </a:rPr>
              <a:t>polluted waste </a:t>
            </a:r>
            <a:r>
              <a:rPr lang="en-IN" sz="2800" dirty="0" smtClean="0">
                <a:latin typeface="Georgia"/>
                <a:ea typeface="Calibri" panose="020F0502020204030204" pitchFamily="34" charset="0"/>
                <a:cs typeface="Georgia"/>
              </a:rPr>
              <a:t>problematic - greater </a:t>
            </a:r>
            <a:r>
              <a:rPr lang="en-IN" sz="2800" dirty="0">
                <a:latin typeface="Georgia"/>
                <a:ea typeface="Calibri" panose="020F0502020204030204" pitchFamily="34" charset="0"/>
                <a:cs typeface="Georgia"/>
              </a:rPr>
              <a:t>risk to human health </a:t>
            </a:r>
            <a:r>
              <a:rPr lang="en-IN" sz="2800" dirty="0" smtClean="0">
                <a:latin typeface="Georgia"/>
                <a:ea typeface="Calibri" panose="020F0502020204030204" pitchFamily="34" charset="0"/>
                <a:cs typeface="Georgia"/>
              </a:rPr>
              <a:t>– treating water costlier </a:t>
            </a:r>
            <a:endParaRPr lang="en-IN" sz="2800" dirty="0">
              <a:latin typeface="Georgia"/>
              <a:ea typeface="Calibri" panose="020F0502020204030204" pitchFamily="34" charset="0"/>
              <a:cs typeface="Georgia"/>
            </a:endParaRPr>
          </a:p>
          <a:p>
            <a:pPr marL="0" indent="0">
              <a:buNone/>
            </a:pPr>
            <a:endParaRPr lang="en-IN" sz="2800" dirty="0" smtClean="0">
              <a:latin typeface="Georgia"/>
              <a:ea typeface="Calibri" panose="020F0502020204030204" pitchFamily="34" charset="0"/>
              <a:cs typeface="Georgia"/>
            </a:endParaRPr>
          </a:p>
          <a:p>
            <a:endParaRPr lang="en-US" sz="2800" dirty="0" smtClean="0">
              <a:latin typeface="Georgia"/>
              <a:cs typeface="Georgia"/>
            </a:endParaRPr>
          </a:p>
          <a:p>
            <a:endParaRPr lang="en-US" sz="2800" dirty="0">
              <a:latin typeface="Georgia"/>
              <a:cs typeface="Georgia"/>
            </a:endParaRPr>
          </a:p>
        </p:txBody>
      </p:sp>
    </p:spTree>
    <p:extLst>
      <p:ext uri="{BB962C8B-B14F-4D97-AF65-F5344CB8AC3E}">
        <p14:creationId xmlns:p14="http://schemas.microsoft.com/office/powerpoint/2010/main" val="917741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1"/>
            <a:ext cx="8640960" cy="5720489"/>
          </a:xfrm>
          <a:prstGeom prst="rect">
            <a:avLst/>
          </a:prstGeom>
        </p:spPr>
        <p:txBody>
          <a:bodyPr wrap="square">
            <a:spAutoFit/>
          </a:bodyPr>
          <a:lstStyle/>
          <a:p>
            <a:pPr algn="just">
              <a:lnSpc>
                <a:spcPct val="107000"/>
              </a:lnSpc>
              <a:spcAft>
                <a:spcPts val="0"/>
              </a:spcAft>
            </a:pPr>
            <a:r>
              <a:rPr lang="en-IN" dirty="0">
                <a:latin typeface="Georgia" panose="02040502050405020303" pitchFamily="18" charset="0"/>
                <a:ea typeface="Calibri" panose="020F0502020204030204" pitchFamily="34" charset="0"/>
                <a:cs typeface="Georgia" panose="02040502050405020303" pitchFamily="18" charset="0"/>
              </a:rPr>
              <a:t>The diversion project has progressed in fits and starts, resulting in huge cost overruns (the original budget was about $20bn) and creating a complex cast of winners and losers. Among them are the 250,000 villagers forced to relocate to make way for the expanded </a:t>
            </a:r>
            <a:r>
              <a:rPr lang="en-IN" dirty="0" err="1">
                <a:latin typeface="Georgia" panose="02040502050405020303" pitchFamily="18" charset="0"/>
                <a:ea typeface="Calibri" panose="020F0502020204030204" pitchFamily="34" charset="0"/>
                <a:cs typeface="Georgia" panose="02040502050405020303" pitchFamily="18" charset="0"/>
              </a:rPr>
              <a:t>Danjiangkou</a:t>
            </a:r>
            <a:r>
              <a:rPr lang="en-IN" dirty="0">
                <a:latin typeface="Georgia" panose="02040502050405020303" pitchFamily="18" charset="0"/>
                <a:ea typeface="Calibri" panose="020F0502020204030204" pitchFamily="34" charset="0"/>
                <a:cs typeface="Georgia" panose="02040502050405020303" pitchFamily="18" charset="0"/>
              </a:rPr>
              <a:t> reservoir. “They wanted it to be done in one fell swoop but society has changed,” says Ms Dai. “Now everyone wants to know: what’s in it for me?”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latin typeface="Georgia" panose="02040502050405020303" pitchFamily="18" charset="0"/>
                <a:ea typeface="Calibri" panose="020F0502020204030204" pitchFamily="34" charset="0"/>
                <a:cs typeface="Georgia" panose="02040502050405020303"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latin typeface="Georgia" panose="02040502050405020303" pitchFamily="18" charset="0"/>
                <a:ea typeface="Calibri" panose="020F0502020204030204" pitchFamily="34" charset="0"/>
                <a:cs typeface="Georgia" panose="02040502050405020303" pitchFamily="18" charset="0"/>
              </a:rPr>
              <a:t>The smaller Yangtze-to-Han canal shows how national authorities have had to accommodate local concerns. By replenishing water diverted from the upper Han, the 67km canal allows the lower Han to remain navigable and preserves the industrial base around Wuhan, a city of 6.5m at the confluence of the Han and the Yangtze. “But that won’t resolve the problem,” says Du Yun, of the Institute of Geodesy and Geophysics in Wuhan. “The problem of not enough water in the south will certainly crop up.” An initial phase of the south-north project’s middle route, designed to increase water supply to Beijing during the 2008 Olympics, depleted reservoirs needed for irrigation in the impoverished countryside around the capital. This summer water from the </a:t>
            </a:r>
            <a:r>
              <a:rPr lang="en-IN" dirty="0" err="1">
                <a:latin typeface="Georgia" panose="02040502050405020303" pitchFamily="18" charset="0"/>
                <a:ea typeface="Calibri" panose="020F0502020204030204" pitchFamily="34" charset="0"/>
                <a:cs typeface="Georgia" panose="02040502050405020303" pitchFamily="18" charset="0"/>
              </a:rPr>
              <a:t>Danjiangkou</a:t>
            </a:r>
            <a:r>
              <a:rPr lang="en-IN" dirty="0">
                <a:latin typeface="Georgia" panose="02040502050405020303" pitchFamily="18" charset="0"/>
                <a:ea typeface="Calibri" panose="020F0502020204030204" pitchFamily="34" charset="0"/>
                <a:cs typeface="Georgia" panose="02040502050405020303" pitchFamily="18" charset="0"/>
              </a:rPr>
              <a:t> dam was used to offset a drought in Henan province – a diversion that will not be allowed once the middle leg is fully complete and the northern cities claim their full allocation.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83380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327422"/>
            <a:ext cx="8712968" cy="5693867"/>
          </a:xfrm>
          <a:prstGeom prst="rect">
            <a:avLst/>
          </a:prstGeom>
          <a:noFill/>
        </p:spPr>
        <p:txBody>
          <a:bodyPr wrap="square" rtlCol="0">
            <a:spAutoFit/>
          </a:bodyPr>
          <a:lstStyle/>
          <a:p>
            <a:r>
              <a:rPr lang="en-US" sz="2800" dirty="0" smtClean="0">
                <a:latin typeface="Georgia"/>
                <a:cs typeface="Georgia"/>
              </a:rPr>
              <a:t>Issues</a:t>
            </a:r>
          </a:p>
          <a:p>
            <a:pPr marL="457200" indent="-457200">
              <a:buFont typeface="Arial"/>
              <a:buChar char="•"/>
            </a:pPr>
            <a:r>
              <a:rPr lang="en-IN" sz="2800" dirty="0">
                <a:latin typeface="Georgia"/>
                <a:ea typeface="Calibri" panose="020F0502020204030204" pitchFamily="34" charset="0"/>
                <a:cs typeface="Georgia"/>
              </a:rPr>
              <a:t>progressed in fits and starts, resulting in huge cost </a:t>
            </a:r>
            <a:r>
              <a:rPr lang="en-IN" sz="2800" dirty="0" smtClean="0">
                <a:latin typeface="Georgia"/>
                <a:ea typeface="Calibri" panose="020F0502020204030204" pitchFamily="34" charset="0"/>
                <a:cs typeface="Georgia"/>
              </a:rPr>
              <a:t>overruns (economic)</a:t>
            </a:r>
          </a:p>
          <a:p>
            <a:pPr marL="457200" indent="-457200">
              <a:buFont typeface="Arial"/>
              <a:buChar char="•"/>
            </a:pPr>
            <a:r>
              <a:rPr lang="en-IN" sz="2800" dirty="0">
                <a:latin typeface="Georgia"/>
                <a:ea typeface="Calibri" panose="020F0502020204030204" pitchFamily="34" charset="0"/>
                <a:cs typeface="Georgia"/>
              </a:rPr>
              <a:t>complex cast of winners and </a:t>
            </a:r>
            <a:r>
              <a:rPr lang="en-IN" sz="2800" dirty="0" smtClean="0">
                <a:latin typeface="Georgia"/>
                <a:ea typeface="Calibri" panose="020F0502020204030204" pitchFamily="34" charset="0"/>
                <a:cs typeface="Georgia"/>
              </a:rPr>
              <a:t>losers (social)</a:t>
            </a:r>
          </a:p>
          <a:p>
            <a:endParaRPr lang="en-IN" sz="2800" dirty="0">
              <a:latin typeface="Georgia"/>
              <a:ea typeface="Calibri" panose="020F0502020204030204" pitchFamily="34" charset="0"/>
              <a:cs typeface="Georgia"/>
            </a:endParaRPr>
          </a:p>
          <a:p>
            <a:r>
              <a:rPr lang="en-IN" sz="2800" dirty="0" smtClean="0">
                <a:latin typeface="Georgia"/>
                <a:ea typeface="Calibri" panose="020F0502020204030204" pitchFamily="34" charset="0"/>
                <a:cs typeface="Georgia"/>
              </a:rPr>
              <a:t>More details about the Canal project</a:t>
            </a:r>
          </a:p>
          <a:p>
            <a:pPr marL="457200" indent="-457200">
              <a:buFont typeface="Arial"/>
              <a:buChar char="•"/>
            </a:pPr>
            <a:r>
              <a:rPr lang="en-IN" sz="2800" dirty="0">
                <a:latin typeface="Georgia"/>
                <a:ea typeface="Calibri" panose="020F0502020204030204" pitchFamily="34" charset="0"/>
                <a:cs typeface="Georgia"/>
              </a:rPr>
              <a:t>allows the lower Han to remain navigable </a:t>
            </a:r>
            <a:endParaRPr lang="en-IN" sz="2800" dirty="0" smtClean="0">
              <a:latin typeface="Georgia"/>
              <a:ea typeface="Calibri" panose="020F0502020204030204" pitchFamily="34" charset="0"/>
              <a:cs typeface="Georgia"/>
            </a:endParaRPr>
          </a:p>
          <a:p>
            <a:pPr marL="457200" indent="-457200">
              <a:buFont typeface="Arial"/>
              <a:buChar char="•"/>
            </a:pPr>
            <a:r>
              <a:rPr lang="en-IN" sz="2800" dirty="0" smtClean="0">
                <a:latin typeface="Georgia"/>
                <a:ea typeface="Calibri" panose="020F0502020204030204" pitchFamily="34" charset="0"/>
                <a:cs typeface="Georgia"/>
              </a:rPr>
              <a:t>preserves </a:t>
            </a:r>
            <a:r>
              <a:rPr lang="en-IN" sz="2800" dirty="0">
                <a:latin typeface="Georgia"/>
                <a:ea typeface="Calibri" panose="020F0502020204030204" pitchFamily="34" charset="0"/>
                <a:cs typeface="Georgia"/>
              </a:rPr>
              <a:t>the industrial base around </a:t>
            </a:r>
            <a:r>
              <a:rPr lang="en-IN" sz="2800" dirty="0" smtClean="0">
                <a:latin typeface="Georgia"/>
                <a:ea typeface="Calibri" panose="020F0502020204030204" pitchFamily="34" charset="0"/>
                <a:cs typeface="Georgia"/>
              </a:rPr>
              <a:t>Wuhan</a:t>
            </a:r>
          </a:p>
          <a:p>
            <a:pPr marL="457200" indent="-457200">
              <a:buFont typeface="Arial"/>
              <a:buChar char="•"/>
            </a:pPr>
            <a:r>
              <a:rPr lang="en-IN" sz="2800" dirty="0" smtClean="0">
                <a:latin typeface="Georgia"/>
                <a:ea typeface="Calibri" panose="020F0502020204030204" pitchFamily="34" charset="0"/>
                <a:cs typeface="Georgia"/>
              </a:rPr>
              <a:t>But – wont help much</a:t>
            </a:r>
          </a:p>
          <a:p>
            <a:pPr marL="457200" indent="-457200">
              <a:buFont typeface="Arial"/>
              <a:buChar char="•"/>
            </a:pPr>
            <a:r>
              <a:rPr lang="en-IN" sz="2800" dirty="0" smtClean="0">
                <a:latin typeface="Georgia"/>
                <a:ea typeface="Calibri" panose="020F0502020204030204" pitchFamily="34" charset="0"/>
                <a:cs typeface="Georgia"/>
              </a:rPr>
              <a:t>e.g. Beijing Olympics water diversion – shortage in rural areas</a:t>
            </a:r>
          </a:p>
          <a:p>
            <a:pPr marL="457200" indent="-457200">
              <a:buFont typeface="Arial"/>
              <a:buChar char="•"/>
            </a:pPr>
            <a:r>
              <a:rPr lang="en-IN" sz="2800" dirty="0" smtClean="0">
                <a:latin typeface="Georgia"/>
                <a:ea typeface="Calibri" panose="020F0502020204030204" pitchFamily="34" charset="0"/>
                <a:cs typeface="Georgia"/>
              </a:rPr>
              <a:t>Earlier water from a dam to manage shortages – but not possible in the future</a:t>
            </a:r>
            <a:endParaRPr lang="en-US" sz="2800" dirty="0">
              <a:latin typeface="Georgia"/>
              <a:cs typeface="Georgia"/>
            </a:endParaRPr>
          </a:p>
        </p:txBody>
      </p:sp>
    </p:spTree>
    <p:extLst>
      <p:ext uri="{BB962C8B-B14F-4D97-AF65-F5344CB8AC3E}">
        <p14:creationId xmlns:p14="http://schemas.microsoft.com/office/powerpoint/2010/main" val="1706155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48682"/>
            <a:ext cx="8568952" cy="5687197"/>
          </a:xfrm>
          <a:prstGeom prst="rect">
            <a:avLst/>
          </a:prstGeom>
        </p:spPr>
        <p:txBody>
          <a:bodyPr wrap="square">
            <a:spAutoFit/>
          </a:bodyPr>
          <a:lstStyle/>
          <a:p>
            <a:pPr algn="just">
              <a:lnSpc>
                <a:spcPct val="107000"/>
              </a:lnSpc>
              <a:spcAft>
                <a:spcPts val="0"/>
              </a:spcAft>
            </a:pPr>
            <a:r>
              <a:rPr lang="en-IN" sz="2000" dirty="0">
                <a:latin typeface="Georgia" panose="02040502050405020303" pitchFamily="18" charset="0"/>
                <a:ea typeface="Calibri" panose="020F0502020204030204" pitchFamily="34" charset="0"/>
                <a:cs typeface="Georgia" panose="02040502050405020303" pitchFamily="18" charset="0"/>
              </a:rPr>
              <a:t>The eastern leg is less complex because it follows the existing route of the historic Grand Canal. But planners found to their dismay that the water pumped from the mouth of the Yangtze up the length of the historic Grand Canal to the port city of Tianjin was too polluted to be used once it arrived, requiring additional spending on water treatment plants. The tally of the cost and benefits of the water diversion projects already under way will determine whether Beijing presses ahead with the most expensive and controversial western leg, which would tunnel through the hard rock of the Tibetan plateau to bring water from mighty southern rivers into the upper reaches of the Yellow river. Critics say China would be wiser to raise the cost of water in places where it is in short supply, rather than engaging in massive transfers to suit political constituencies in the north. Leo Horn-</a:t>
            </a:r>
            <a:r>
              <a:rPr lang="en-IN" sz="2000" dirty="0" err="1">
                <a:latin typeface="Georgia" panose="02040502050405020303" pitchFamily="18" charset="0"/>
                <a:ea typeface="Calibri" panose="020F0502020204030204" pitchFamily="34" charset="0"/>
                <a:cs typeface="Georgia" panose="02040502050405020303" pitchFamily="18" charset="0"/>
              </a:rPr>
              <a:t>Pathanothai</a:t>
            </a:r>
            <a:r>
              <a:rPr lang="en-IN" sz="2000" dirty="0">
                <a:latin typeface="Georgia" panose="02040502050405020303" pitchFamily="18" charset="0"/>
                <a:ea typeface="Calibri" panose="020F0502020204030204" pitchFamily="34" charset="0"/>
                <a:cs typeface="Georgia" panose="02040502050405020303" pitchFamily="18" charset="0"/>
              </a:rPr>
              <a:t>, an environmental economist at the World Resources Institute, says: “China’s answer to date has been engineering to increase supply. Now the problem is national scarcity and the solutions are better economics and governance</a:t>
            </a:r>
            <a:r>
              <a:rPr lang="en-IN" sz="2000" dirty="0" smtClean="0">
                <a:latin typeface="Georgia" panose="02040502050405020303" pitchFamily="18" charset="0"/>
                <a:ea typeface="Calibri" panose="020F0502020204030204" pitchFamily="34" charset="0"/>
                <a:cs typeface="Georgia" panose="02040502050405020303" pitchFamily="18" charset="0"/>
              </a:rPr>
              <a:t>.”</a:t>
            </a:r>
          </a:p>
          <a:p>
            <a:pPr algn="r">
              <a:lnSpc>
                <a:spcPct val="107000"/>
              </a:lnSpc>
              <a:spcAft>
                <a:spcPts val="0"/>
              </a:spcAft>
            </a:pPr>
            <a:r>
              <a:rPr lang="en-IN" sz="2000" dirty="0" smtClean="0">
                <a:effectLst/>
                <a:latin typeface="Georgia" panose="02040502050405020303" pitchFamily="18" charset="0"/>
                <a:ea typeface="Calibri" panose="020F0502020204030204" pitchFamily="34" charset="0"/>
                <a:cs typeface="Times New Roman" panose="02020603050405020304" pitchFamily="18" charset="0"/>
              </a:rPr>
              <a:t>(859 words)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65334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1" y="260649"/>
            <a:ext cx="8712968" cy="6124754"/>
          </a:xfrm>
          <a:prstGeom prst="rect">
            <a:avLst/>
          </a:prstGeom>
          <a:noFill/>
        </p:spPr>
        <p:txBody>
          <a:bodyPr wrap="square" rtlCol="0">
            <a:spAutoFit/>
          </a:bodyPr>
          <a:lstStyle/>
          <a:p>
            <a:r>
              <a:rPr lang="en-US" sz="2800" dirty="0" smtClean="0">
                <a:latin typeface="Georgia"/>
                <a:cs typeface="Georgia"/>
              </a:rPr>
              <a:t>Further details about the larger project</a:t>
            </a:r>
          </a:p>
          <a:p>
            <a:endParaRPr lang="en-US" sz="2800" dirty="0">
              <a:latin typeface="Georgia"/>
              <a:cs typeface="Georgia"/>
            </a:endParaRPr>
          </a:p>
          <a:p>
            <a:pPr marL="342900" indent="-342900">
              <a:buFont typeface="Arial"/>
              <a:buChar char="•"/>
            </a:pPr>
            <a:r>
              <a:rPr lang="en-US" sz="2800" dirty="0" smtClean="0">
                <a:latin typeface="Georgia"/>
                <a:cs typeface="Georgia"/>
              </a:rPr>
              <a:t>Easter leg: less complex; but initial failure </a:t>
            </a:r>
          </a:p>
          <a:p>
            <a:pPr marL="342900" indent="-342900">
              <a:buFont typeface="Arial"/>
              <a:buChar char="•"/>
            </a:pPr>
            <a:endParaRPr lang="en-US" sz="2800" dirty="0">
              <a:latin typeface="Georgia"/>
              <a:cs typeface="Georgia"/>
            </a:endParaRPr>
          </a:p>
          <a:p>
            <a:pPr marL="342900" indent="-342900">
              <a:buFont typeface="Arial"/>
              <a:buChar char="•"/>
            </a:pPr>
            <a:r>
              <a:rPr lang="en-US" sz="2800" dirty="0" smtClean="0">
                <a:latin typeface="Georgia"/>
                <a:cs typeface="Georgia"/>
              </a:rPr>
              <a:t>Western leg : more expensive and controversial</a:t>
            </a:r>
          </a:p>
          <a:p>
            <a:endParaRPr lang="en-US" sz="2800" dirty="0">
              <a:latin typeface="Georgia"/>
              <a:cs typeface="Georgia"/>
            </a:endParaRPr>
          </a:p>
          <a:p>
            <a:endParaRPr lang="en-US" sz="2800" dirty="0" smtClean="0">
              <a:latin typeface="Georgia"/>
              <a:cs typeface="Georgia"/>
            </a:endParaRPr>
          </a:p>
          <a:p>
            <a:r>
              <a:rPr lang="en-IN" sz="2800" dirty="0">
                <a:latin typeface="Georgia"/>
                <a:ea typeface="Calibri" panose="020F0502020204030204" pitchFamily="34" charset="0"/>
                <a:cs typeface="Georgia"/>
              </a:rPr>
              <a:t>Critics </a:t>
            </a:r>
            <a:r>
              <a:rPr lang="en-IN" sz="2800" dirty="0" smtClean="0">
                <a:latin typeface="Georgia"/>
                <a:ea typeface="Calibri" panose="020F0502020204030204" pitchFamily="34" charset="0"/>
                <a:cs typeface="Georgia"/>
              </a:rPr>
              <a:t>- raise </a:t>
            </a:r>
            <a:r>
              <a:rPr lang="en-IN" sz="2800" dirty="0">
                <a:latin typeface="Georgia"/>
                <a:ea typeface="Calibri" panose="020F0502020204030204" pitchFamily="34" charset="0"/>
                <a:cs typeface="Georgia"/>
              </a:rPr>
              <a:t>the cost </a:t>
            </a:r>
            <a:r>
              <a:rPr lang="en-IN" sz="2800" dirty="0" smtClean="0">
                <a:latin typeface="Georgia"/>
                <a:ea typeface="Calibri" panose="020F0502020204030204" pitchFamily="34" charset="0"/>
                <a:cs typeface="Georgia"/>
              </a:rPr>
              <a:t>where water is in </a:t>
            </a:r>
            <a:r>
              <a:rPr lang="en-IN" sz="2800" dirty="0">
                <a:latin typeface="Georgia"/>
                <a:ea typeface="Calibri" panose="020F0502020204030204" pitchFamily="34" charset="0"/>
                <a:cs typeface="Georgia"/>
              </a:rPr>
              <a:t>short supply, </a:t>
            </a:r>
            <a:r>
              <a:rPr lang="en-IN" sz="2800" dirty="0" smtClean="0">
                <a:latin typeface="Georgia"/>
                <a:ea typeface="Calibri" panose="020F0502020204030204" pitchFamily="34" charset="0"/>
                <a:cs typeface="Georgia"/>
              </a:rPr>
              <a:t>no massive </a:t>
            </a:r>
            <a:r>
              <a:rPr lang="en-IN" sz="2800" dirty="0">
                <a:latin typeface="Georgia"/>
                <a:ea typeface="Calibri" panose="020F0502020204030204" pitchFamily="34" charset="0"/>
                <a:cs typeface="Georgia"/>
              </a:rPr>
              <a:t>transfers </a:t>
            </a:r>
            <a:r>
              <a:rPr lang="en-IN" sz="2800" dirty="0" smtClean="0">
                <a:latin typeface="Georgia"/>
                <a:ea typeface="Calibri" panose="020F0502020204030204" pitchFamily="34" charset="0"/>
                <a:cs typeface="Georgia"/>
              </a:rPr>
              <a:t>– political interests</a:t>
            </a:r>
          </a:p>
          <a:p>
            <a:endParaRPr lang="en-IN" sz="2800" dirty="0" smtClean="0">
              <a:latin typeface="Georgia"/>
              <a:ea typeface="Calibri" panose="020F0502020204030204" pitchFamily="34" charset="0"/>
              <a:cs typeface="Georgia"/>
            </a:endParaRPr>
          </a:p>
          <a:p>
            <a:r>
              <a:rPr lang="en-IN" sz="2800" dirty="0" smtClean="0">
                <a:latin typeface="Georgia"/>
                <a:ea typeface="Calibri" panose="020F0502020204030204" pitchFamily="34" charset="0"/>
                <a:cs typeface="Georgia"/>
              </a:rPr>
              <a:t>“</a:t>
            </a:r>
            <a:r>
              <a:rPr lang="en-IN" sz="2800" dirty="0">
                <a:latin typeface="Georgia"/>
                <a:ea typeface="Calibri" panose="020F0502020204030204" pitchFamily="34" charset="0"/>
                <a:cs typeface="Georgia"/>
              </a:rPr>
              <a:t>China’s answer to date has been engineering to increase supply. Now the problem is national scarcity and the solutions are better economics and governance.</a:t>
            </a:r>
            <a:r>
              <a:rPr lang="en-IN" sz="2800" dirty="0" smtClean="0">
                <a:latin typeface="Georgia"/>
                <a:ea typeface="Calibri" panose="020F0502020204030204" pitchFamily="34" charset="0"/>
                <a:cs typeface="Georgia"/>
              </a:rPr>
              <a:t>”</a:t>
            </a:r>
            <a:endParaRPr lang="en-US" sz="2800" dirty="0">
              <a:latin typeface="Georgia"/>
              <a:cs typeface="Georgia"/>
            </a:endParaRPr>
          </a:p>
        </p:txBody>
      </p:sp>
    </p:spTree>
    <p:extLst>
      <p:ext uri="{BB962C8B-B14F-4D97-AF65-F5344CB8AC3E}">
        <p14:creationId xmlns:p14="http://schemas.microsoft.com/office/powerpoint/2010/main" val="3224460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eaLnBrk="0" fontAlgn="base" hangingPunct="0">
              <a:spcBef>
                <a:spcPct val="0"/>
              </a:spcBef>
              <a:spcAft>
                <a:spcPct val="0"/>
              </a:spcAft>
              <a:buClrTx/>
              <a:buSzTx/>
            </a:pPr>
            <a:r>
              <a:rPr lang="en-US" sz="2800" dirty="0">
                <a:solidFill>
                  <a:srgbClr val="252525"/>
                </a:solidFill>
                <a:cs typeface="Times New Roman" panose="02020603050405020304" pitchFamily="18" charset="0"/>
              </a:rPr>
              <a:t>Well-organized system if done right. Outlining records content as well as relationships. It also reduces editing and is easy to review by turning main points into questions.</a:t>
            </a:r>
            <a:endParaRPr lang="en-US" sz="2800" b="1" dirty="0">
              <a:solidFill>
                <a:srgbClr val="363636"/>
              </a:solidFill>
            </a:endParaRPr>
          </a:p>
          <a:p>
            <a:pPr algn="just" eaLnBrk="0" fontAlgn="base" hangingPunct="0">
              <a:spcBef>
                <a:spcPct val="0"/>
              </a:spcBef>
              <a:spcAft>
                <a:spcPct val="0"/>
              </a:spcAft>
              <a:buClrTx/>
              <a:buSzTx/>
            </a:pPr>
            <a:r>
              <a:rPr lang="en-US" sz="2800" dirty="0">
                <a:solidFill>
                  <a:srgbClr val="252525"/>
                </a:solidFill>
                <a:cs typeface="Times New Roman" panose="02020603050405020304" pitchFamily="18" charset="0"/>
              </a:rPr>
              <a:t>However, it requires more thought in class for accurate organization. This system may not show relationships by sequence when needed. </a:t>
            </a:r>
            <a:endParaRPr lang="en-US" sz="2800" b="1" dirty="0">
              <a:solidFill>
                <a:srgbClr val="363636"/>
              </a:solidFill>
            </a:endParaRPr>
          </a:p>
          <a:p>
            <a:pPr marL="0" indent="0">
              <a:buNone/>
            </a:pPr>
            <a:endParaRPr lang="en-US" dirty="0"/>
          </a:p>
        </p:txBody>
      </p:sp>
    </p:spTree>
    <p:extLst>
      <p:ext uri="{BB962C8B-B14F-4D97-AF65-F5344CB8AC3E}">
        <p14:creationId xmlns:p14="http://schemas.microsoft.com/office/powerpoint/2010/main" val="2863878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5" y="620689"/>
            <a:ext cx="8784976" cy="6001642"/>
          </a:xfrm>
          <a:prstGeom prst="rect">
            <a:avLst/>
          </a:prstGeom>
          <a:noFill/>
        </p:spPr>
        <p:txBody>
          <a:bodyPr wrap="square" rtlCol="0">
            <a:spAutoFit/>
          </a:bodyPr>
          <a:lstStyle/>
          <a:p>
            <a:pPr algn="just"/>
            <a:r>
              <a:rPr lang="en-IN" sz="3200" dirty="0" smtClean="0">
                <a:latin typeface="Georgia"/>
                <a:cs typeface="Georgia"/>
              </a:rPr>
              <a:t>China’s answer to water shortage problems, so far, has been dams, canals and other such expensive projects. However, such engineering solutions have led to other serious problems. One such recent case is the ambitious project of diverting water from the rivers in the South to the North to address water shortage to industries and supply water to the ever-growing big cities. Environmentalists and research organizations have pointed out that this project will create problems similar to those created by Three Gorges dam. </a:t>
            </a:r>
            <a:endParaRPr lang="en-IN" sz="3200" dirty="0">
              <a:latin typeface="Georgia"/>
              <a:cs typeface="Georgia"/>
            </a:endParaRPr>
          </a:p>
        </p:txBody>
      </p:sp>
      <p:sp>
        <p:nvSpPr>
          <p:cNvPr id="5" name="Title 1"/>
          <p:cNvSpPr txBox="1">
            <a:spLocks/>
          </p:cNvSpPr>
          <p:nvPr/>
        </p:nvSpPr>
        <p:spPr>
          <a:xfrm>
            <a:off x="301752" y="116632"/>
            <a:ext cx="8534400" cy="576064"/>
          </a:xfrm>
          <a:prstGeom prst="rect">
            <a:avLst/>
          </a:prstGeom>
        </p:spPr>
        <p:txBody>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dirty="0" smtClean="0"/>
              <a:t>Summary</a:t>
            </a:r>
            <a:endParaRPr lang="en-IN" dirty="0"/>
          </a:p>
        </p:txBody>
      </p:sp>
    </p:spTree>
    <p:extLst>
      <p:ext uri="{BB962C8B-B14F-4D97-AF65-F5344CB8AC3E}">
        <p14:creationId xmlns:p14="http://schemas.microsoft.com/office/powerpoint/2010/main" val="389818213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2"/>
            <a:ext cx="8712968" cy="6555641"/>
          </a:xfrm>
          <a:prstGeom prst="rect">
            <a:avLst/>
          </a:prstGeom>
        </p:spPr>
        <p:txBody>
          <a:bodyPr wrap="square">
            <a:spAutoFit/>
          </a:bodyPr>
          <a:lstStyle/>
          <a:p>
            <a:pPr algn="just"/>
            <a:r>
              <a:rPr lang="en-IN" sz="3000" dirty="0">
                <a:latin typeface="Georgia"/>
                <a:cs typeface="Georgia"/>
              </a:rPr>
              <a:t>Because of this project, the areas which have been traditionally affected by floods are likely to face severe water shortage resulting in </a:t>
            </a:r>
            <a:r>
              <a:rPr lang="en-IN" sz="3000" dirty="0" smtClean="0">
                <a:latin typeface="Georgia"/>
                <a:ea typeface="Calibri" panose="020F0502020204030204" pitchFamily="34" charset="0"/>
                <a:cs typeface="Georgia"/>
              </a:rPr>
              <a:t>water </a:t>
            </a:r>
            <a:r>
              <a:rPr lang="en-IN" sz="3000" dirty="0">
                <a:latin typeface="Georgia"/>
                <a:ea typeface="Calibri" panose="020F0502020204030204" pitchFamily="34" charset="0"/>
                <a:cs typeface="Georgia"/>
              </a:rPr>
              <a:t>levels </a:t>
            </a:r>
            <a:r>
              <a:rPr lang="en-IN" sz="3000" dirty="0" smtClean="0">
                <a:latin typeface="Georgia"/>
                <a:ea typeface="Calibri" panose="020F0502020204030204" pitchFamily="34" charset="0"/>
                <a:cs typeface="Georgia"/>
              </a:rPr>
              <a:t>too low </a:t>
            </a:r>
            <a:r>
              <a:rPr lang="en-IN" sz="3000" dirty="0">
                <a:latin typeface="Georgia"/>
                <a:ea typeface="Calibri" panose="020F0502020204030204" pitchFamily="34" charset="0"/>
                <a:cs typeface="Georgia"/>
              </a:rPr>
              <a:t>for </a:t>
            </a:r>
            <a:r>
              <a:rPr lang="en-IN" sz="3000" dirty="0" smtClean="0">
                <a:latin typeface="Georgia"/>
                <a:ea typeface="Calibri" panose="020F0502020204030204" pitchFamily="34" charset="0"/>
                <a:cs typeface="Georgia"/>
              </a:rPr>
              <a:t>shipping; depleted water resources for irrigation; disappearing fish </a:t>
            </a:r>
            <a:r>
              <a:rPr lang="en-IN" sz="3000" dirty="0">
                <a:latin typeface="Georgia"/>
                <a:ea typeface="Calibri" panose="020F0502020204030204" pitchFamily="34" charset="0"/>
                <a:cs typeface="Georgia"/>
              </a:rPr>
              <a:t>species </a:t>
            </a:r>
            <a:r>
              <a:rPr lang="en-IN" sz="3000" dirty="0" smtClean="0">
                <a:latin typeface="Georgia"/>
                <a:ea typeface="Calibri" panose="020F0502020204030204" pitchFamily="34" charset="0"/>
                <a:cs typeface="Georgia"/>
              </a:rPr>
              <a:t>and increased cost for treating water among other problems</a:t>
            </a:r>
            <a:r>
              <a:rPr lang="en-IN" sz="3000" dirty="0" smtClean="0">
                <a:latin typeface="Georgia"/>
                <a:cs typeface="Georgia"/>
              </a:rPr>
              <a:t>. </a:t>
            </a:r>
            <a:r>
              <a:rPr lang="en-IN" sz="3000" dirty="0">
                <a:latin typeface="Georgia"/>
                <a:cs typeface="Georgia"/>
              </a:rPr>
              <a:t>This project also has had several socio-economic implications: </a:t>
            </a:r>
            <a:r>
              <a:rPr lang="en-IN" sz="3000" dirty="0" smtClean="0">
                <a:latin typeface="Georgia"/>
                <a:cs typeface="Georgia"/>
              </a:rPr>
              <a:t>rehabilitation of displaced people and addressing local concerns have not been easy. </a:t>
            </a:r>
            <a:r>
              <a:rPr lang="en-IN" sz="3000" dirty="0">
                <a:latin typeface="Georgia"/>
                <a:cs typeface="Georgia"/>
              </a:rPr>
              <a:t>The project has already incurred huge expenses. Therefore, some experts feel that China should now concentrate on better governance and economics rather than ambitious engineering solutions</a:t>
            </a:r>
            <a:r>
              <a:rPr lang="en-IN" sz="3000" dirty="0" smtClean="0">
                <a:latin typeface="Georgia"/>
                <a:cs typeface="Georgia"/>
              </a:rPr>
              <a:t>. (</a:t>
            </a:r>
            <a:r>
              <a:rPr lang="en-IN" sz="3000" dirty="0">
                <a:latin typeface="Georgia"/>
                <a:cs typeface="Georgia"/>
              </a:rPr>
              <a:t>160 words) </a:t>
            </a:r>
          </a:p>
        </p:txBody>
      </p:sp>
    </p:spTree>
    <p:extLst>
      <p:ext uri="{BB962C8B-B14F-4D97-AF65-F5344CB8AC3E}">
        <p14:creationId xmlns:p14="http://schemas.microsoft.com/office/powerpoint/2010/main" val="122344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836712"/>
            <a:ext cx="8503920" cy="5262336"/>
          </a:xfrm>
        </p:spPr>
        <p:txBody>
          <a:bodyPr>
            <a:noAutofit/>
          </a:bodyPr>
          <a:lstStyle/>
          <a:p>
            <a:pPr marL="0" lvl="0"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Extrasensory </a:t>
            </a:r>
            <a:r>
              <a:rPr lang="en-US" sz="2800" dirty="0">
                <a:solidFill>
                  <a:srgbClr val="363636"/>
                </a:solidFill>
                <a:cs typeface="Times New Roman" panose="02020603050405020304" pitchFamily="18" charset="0"/>
              </a:rPr>
              <a:t>perception</a:t>
            </a:r>
          </a:p>
          <a:p>
            <a:pPr marL="457200" lvl="1"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1. definition</a:t>
            </a:r>
            <a:r>
              <a:rPr lang="en-US" sz="2800" dirty="0">
                <a:solidFill>
                  <a:srgbClr val="363636"/>
                </a:solidFill>
                <a:cs typeface="Times New Roman" panose="02020603050405020304" pitchFamily="18" charset="0"/>
              </a:rPr>
              <a:t>: means of perceiving without use of sense organs.</a:t>
            </a:r>
          </a:p>
          <a:p>
            <a:pPr marL="457200" lvl="2"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2. three </a:t>
            </a:r>
            <a:r>
              <a:rPr lang="en-US" sz="2800" dirty="0">
                <a:solidFill>
                  <a:srgbClr val="363636"/>
                </a:solidFill>
                <a:cs typeface="Times New Roman" panose="02020603050405020304" pitchFamily="18" charset="0"/>
              </a:rPr>
              <a:t>kinds</a:t>
            </a:r>
          </a:p>
          <a:p>
            <a:pPr marL="1371600" lvl="3"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2.1 telepathy</a:t>
            </a:r>
            <a:r>
              <a:rPr lang="en-US" sz="2800" dirty="0">
                <a:solidFill>
                  <a:srgbClr val="363636"/>
                </a:solidFill>
                <a:cs typeface="Times New Roman" panose="02020603050405020304" pitchFamily="18" charset="0"/>
              </a:rPr>
              <a:t>: sending messages</a:t>
            </a:r>
          </a:p>
          <a:p>
            <a:pPr marL="1371600" lvl="3"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2.2 clairvoyance</a:t>
            </a:r>
            <a:r>
              <a:rPr lang="en-US" sz="2800" dirty="0">
                <a:solidFill>
                  <a:srgbClr val="363636"/>
                </a:solidFill>
                <a:cs typeface="Times New Roman" panose="02020603050405020304" pitchFamily="18" charset="0"/>
              </a:rPr>
              <a:t>: forecasting the future</a:t>
            </a:r>
          </a:p>
          <a:p>
            <a:pPr marL="1371600" lvl="3"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2.3 </a:t>
            </a:r>
            <a:r>
              <a:rPr lang="en-US" sz="2800" dirty="0" err="1" smtClean="0">
                <a:solidFill>
                  <a:srgbClr val="363636"/>
                </a:solidFill>
                <a:cs typeface="Times New Roman" panose="02020603050405020304" pitchFamily="18" charset="0"/>
              </a:rPr>
              <a:t>psychokinesis</a:t>
            </a:r>
            <a:r>
              <a:rPr lang="en-US" sz="2800" dirty="0">
                <a:solidFill>
                  <a:srgbClr val="363636"/>
                </a:solidFill>
                <a:cs typeface="Times New Roman" panose="02020603050405020304" pitchFamily="18" charset="0"/>
              </a:rPr>
              <a:t>: perceiving events external to </a:t>
            </a:r>
            <a:r>
              <a:rPr lang="en-US" sz="2800" dirty="0" smtClean="0">
                <a:solidFill>
                  <a:srgbClr val="363636"/>
                </a:solidFill>
                <a:cs typeface="Times New Roman" panose="02020603050405020304" pitchFamily="18" charset="0"/>
              </a:rPr>
              <a:t>situation</a:t>
            </a:r>
            <a:endParaRPr lang="en-US" sz="2800" dirty="0">
              <a:solidFill>
                <a:srgbClr val="363636"/>
              </a:solidFill>
              <a:cs typeface="Times New Roman" panose="02020603050405020304" pitchFamily="18" charset="0"/>
            </a:endParaRPr>
          </a:p>
          <a:p>
            <a:pPr marL="640080" lvl="1"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3. current </a:t>
            </a:r>
            <a:r>
              <a:rPr lang="en-US" sz="2800" dirty="0">
                <a:solidFill>
                  <a:srgbClr val="363636"/>
                </a:solidFill>
                <a:cs typeface="Times New Roman" panose="02020603050405020304" pitchFamily="18" charset="0"/>
              </a:rPr>
              <a:t>status</a:t>
            </a:r>
          </a:p>
          <a:p>
            <a:pPr marL="1371600" lvl="3"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3.1 no </a:t>
            </a:r>
            <a:r>
              <a:rPr lang="en-US" sz="2800" dirty="0">
                <a:solidFill>
                  <a:srgbClr val="363636"/>
                </a:solidFill>
                <a:cs typeface="Times New Roman" panose="02020603050405020304" pitchFamily="18" charset="0"/>
              </a:rPr>
              <a:t>current research to support or refute</a:t>
            </a:r>
          </a:p>
          <a:p>
            <a:pPr marL="1371600" lvl="3"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3.2 few </a:t>
            </a:r>
            <a:r>
              <a:rPr lang="en-US" sz="2800" dirty="0">
                <a:solidFill>
                  <a:srgbClr val="363636"/>
                </a:solidFill>
                <a:cs typeface="Times New Roman" panose="02020603050405020304" pitchFamily="18" charset="0"/>
              </a:rPr>
              <a:t>psychologists say impossible</a:t>
            </a:r>
          </a:p>
          <a:p>
            <a:pPr marL="1371600" lvl="3" indent="0" algn="just" eaLnBrk="0" fontAlgn="base" hangingPunct="0">
              <a:spcBef>
                <a:spcPct val="0"/>
              </a:spcBef>
              <a:spcAft>
                <a:spcPct val="0"/>
              </a:spcAft>
              <a:buClrTx/>
              <a:buSzTx/>
              <a:buNone/>
            </a:pPr>
            <a:r>
              <a:rPr lang="en-US" sz="2800" dirty="0" smtClean="0">
                <a:solidFill>
                  <a:srgbClr val="363636"/>
                </a:solidFill>
                <a:cs typeface="Times New Roman" panose="02020603050405020304" pitchFamily="18" charset="0"/>
              </a:rPr>
              <a:t>3.3 door </a:t>
            </a:r>
            <a:r>
              <a:rPr lang="en-US" sz="2800" dirty="0">
                <a:solidFill>
                  <a:srgbClr val="363636"/>
                </a:solidFill>
                <a:cs typeface="Times New Roman" panose="02020603050405020304" pitchFamily="18" charset="0"/>
              </a:rPr>
              <a:t>open to future</a:t>
            </a:r>
          </a:p>
          <a:p>
            <a:endParaRPr lang="en-IN" sz="2800" dirty="0"/>
          </a:p>
        </p:txBody>
      </p:sp>
      <p:sp>
        <p:nvSpPr>
          <p:cNvPr id="2" name="Rectangle 1"/>
          <p:cNvSpPr/>
          <p:nvPr/>
        </p:nvSpPr>
        <p:spPr>
          <a:xfrm>
            <a:off x="180199" y="361663"/>
            <a:ext cx="1637387" cy="584776"/>
          </a:xfrm>
          <a:prstGeom prst="rect">
            <a:avLst/>
          </a:prstGeom>
        </p:spPr>
        <p:txBody>
          <a:bodyPr wrap="none">
            <a:spAutoFit/>
          </a:bodyPr>
          <a:lstStyle/>
          <a:p>
            <a:pPr marL="274320" lvl="0" indent="-274320">
              <a:spcBef>
                <a:spcPct val="20000"/>
              </a:spcBef>
              <a:buClr>
                <a:srgbClr val="B83D68"/>
              </a:buClr>
              <a:buSzPct val="85000"/>
            </a:pPr>
            <a:r>
              <a:rPr lang="en-US" sz="3200" b="1" dirty="0" smtClean="0">
                <a:solidFill>
                  <a:srgbClr val="363636"/>
                </a:solidFill>
              </a:rPr>
              <a:t>Example</a:t>
            </a:r>
            <a:endParaRPr lang="en-US" sz="3200" b="1" dirty="0">
              <a:solidFill>
                <a:srgbClr val="363636"/>
              </a:solidFill>
            </a:endParaRPr>
          </a:p>
        </p:txBody>
      </p:sp>
    </p:spTree>
    <p:extLst>
      <p:ext uri="{BB962C8B-B14F-4D97-AF65-F5344CB8AC3E}">
        <p14:creationId xmlns:p14="http://schemas.microsoft.com/office/powerpoint/2010/main" val="33166546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Charting method</a:t>
            </a:r>
            <a:endParaRPr lang="en-IN" dirty="0"/>
          </a:p>
        </p:txBody>
      </p:sp>
      <p:sp>
        <p:nvSpPr>
          <p:cNvPr id="3" name="Content Placeholder 2"/>
          <p:cNvSpPr>
            <a:spLocks noGrp="1"/>
          </p:cNvSpPr>
          <p:nvPr>
            <p:ph idx="1"/>
          </p:nvPr>
        </p:nvSpPr>
        <p:spPr>
          <a:xfrm>
            <a:off x="251520" y="1317594"/>
            <a:ext cx="8640960" cy="5083209"/>
          </a:xfrm>
        </p:spPr>
        <p:txBody>
          <a:bodyPr>
            <a:noAutofit/>
          </a:bodyPr>
          <a:lstStyle/>
          <a:p>
            <a:pPr algn="just" eaLnBrk="0" fontAlgn="base" hangingPunct="0">
              <a:spcBef>
                <a:spcPct val="0"/>
              </a:spcBef>
              <a:spcAft>
                <a:spcPct val="0"/>
              </a:spcAft>
              <a:buClrTx/>
              <a:buSzTx/>
            </a:pPr>
            <a:r>
              <a:rPr lang="en-US" sz="2800" dirty="0" smtClean="0">
                <a:solidFill>
                  <a:srgbClr val="252525"/>
                </a:solidFill>
                <a:cs typeface="Times New Roman" panose="02020603050405020304" pitchFamily="18" charset="0"/>
              </a:rPr>
              <a:t>If </a:t>
            </a:r>
            <a:r>
              <a:rPr lang="en-US" sz="2800" dirty="0">
                <a:solidFill>
                  <a:srgbClr val="252525"/>
                </a:solidFill>
                <a:cs typeface="Times New Roman" panose="02020603050405020304" pitchFamily="18" charset="0"/>
              </a:rPr>
              <a:t>the </a:t>
            </a:r>
            <a:r>
              <a:rPr lang="en-US" sz="2800" dirty="0" smtClean="0">
                <a:solidFill>
                  <a:srgbClr val="252525"/>
                </a:solidFill>
                <a:cs typeface="Times New Roman" panose="02020603050405020304" pitchFamily="18" charset="0"/>
              </a:rPr>
              <a:t>lecture or the text is chronological in structure, </a:t>
            </a:r>
            <a:r>
              <a:rPr lang="en-US" sz="2800" dirty="0">
                <a:solidFill>
                  <a:srgbClr val="252525"/>
                </a:solidFill>
                <a:cs typeface="Times New Roman" panose="02020603050405020304" pitchFamily="18" charset="0"/>
              </a:rPr>
              <a:t>you may set up your paper by drawing columns and labeling appropriate headings in a table.</a:t>
            </a:r>
            <a:endParaRPr lang="en-US" sz="2800" b="1" dirty="0">
              <a:solidFill>
                <a:srgbClr val="363636"/>
              </a:solidFill>
            </a:endParaRPr>
          </a:p>
          <a:p>
            <a:pPr algn="just" eaLnBrk="0" fontAlgn="base" hangingPunct="0">
              <a:spcBef>
                <a:spcPct val="0"/>
              </a:spcBef>
              <a:spcAft>
                <a:spcPct val="0"/>
              </a:spcAft>
              <a:buClrTx/>
              <a:buSzTx/>
            </a:pPr>
            <a:r>
              <a:rPr lang="en-US" sz="2800" dirty="0" smtClean="0">
                <a:solidFill>
                  <a:srgbClr val="252525"/>
                </a:solidFill>
                <a:cs typeface="Times New Roman" panose="02020603050405020304" pitchFamily="18" charset="0"/>
              </a:rPr>
              <a:t>Determine </a:t>
            </a:r>
            <a:r>
              <a:rPr lang="en-US" sz="2800" dirty="0">
                <a:solidFill>
                  <a:srgbClr val="252525"/>
                </a:solidFill>
                <a:cs typeface="Times New Roman" panose="02020603050405020304" pitchFamily="18" charset="0"/>
              </a:rPr>
              <a:t>the categories to be covered in the </a:t>
            </a:r>
            <a:r>
              <a:rPr lang="en-US" sz="2800" dirty="0" smtClean="0">
                <a:solidFill>
                  <a:srgbClr val="252525"/>
                </a:solidFill>
                <a:cs typeface="Times New Roman" panose="02020603050405020304" pitchFamily="18" charset="0"/>
              </a:rPr>
              <a:t>lecture/ text. </a:t>
            </a:r>
            <a:r>
              <a:rPr lang="en-US" sz="2800" dirty="0">
                <a:solidFill>
                  <a:srgbClr val="252525"/>
                </a:solidFill>
                <a:cs typeface="Times New Roman" panose="02020603050405020304" pitchFamily="18" charset="0"/>
              </a:rPr>
              <a:t>Set up your paper in advance by columns headed by these categories. As you listen to the </a:t>
            </a:r>
            <a:r>
              <a:rPr lang="en-US" sz="2800" dirty="0" smtClean="0">
                <a:solidFill>
                  <a:srgbClr val="252525"/>
                </a:solidFill>
                <a:cs typeface="Times New Roman" panose="02020603050405020304" pitchFamily="18" charset="0"/>
              </a:rPr>
              <a:t>lecture/ read the text, </a:t>
            </a:r>
            <a:r>
              <a:rPr lang="en-US" sz="2800" dirty="0">
                <a:solidFill>
                  <a:srgbClr val="252525"/>
                </a:solidFill>
                <a:cs typeface="Times New Roman" panose="02020603050405020304" pitchFamily="18" charset="0"/>
              </a:rPr>
              <a:t>record information (words, phrases, main ideas, etc.) into the appropriate category.</a:t>
            </a:r>
            <a:endParaRPr lang="en-US" sz="2800" b="1" dirty="0">
              <a:solidFill>
                <a:srgbClr val="363636"/>
              </a:solidFill>
            </a:endParaRPr>
          </a:p>
          <a:p>
            <a:pPr marL="0" lvl="0" indent="0" algn="just" eaLnBrk="0" fontAlgn="base" hangingPunct="0">
              <a:spcBef>
                <a:spcPct val="0"/>
              </a:spcBef>
              <a:spcAft>
                <a:spcPct val="0"/>
              </a:spcAft>
              <a:buClrTx/>
              <a:buSzTx/>
              <a:buNone/>
            </a:pPr>
            <a:r>
              <a:rPr lang="en-US" sz="2800" dirty="0"/>
              <a:t/>
            </a:r>
            <a:br>
              <a:rPr lang="en-US" sz="2800" dirty="0"/>
            </a:br>
            <a:r>
              <a:rPr lang="en-US" sz="2800" dirty="0"/>
              <a:t>                                                                                     </a:t>
            </a:r>
            <a:endParaRPr lang="en-US" sz="2800" b="1" dirty="0">
              <a:solidFill>
                <a:srgbClr val="2E562C"/>
              </a:solidFill>
            </a:endParaRPr>
          </a:p>
          <a:p>
            <a:pPr algn="just"/>
            <a:endParaRPr lang="en-IN" sz="2800" dirty="0"/>
          </a:p>
        </p:txBody>
      </p:sp>
    </p:spTree>
    <p:extLst>
      <p:ext uri="{BB962C8B-B14F-4D97-AF65-F5344CB8AC3E}">
        <p14:creationId xmlns:p14="http://schemas.microsoft.com/office/powerpoint/2010/main" val="9231915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eaLnBrk="0" fontAlgn="base" hangingPunct="0">
              <a:spcBef>
                <a:spcPct val="0"/>
              </a:spcBef>
              <a:spcAft>
                <a:spcPct val="0"/>
              </a:spcAft>
              <a:buClrTx/>
              <a:buSzTx/>
            </a:pPr>
            <a:r>
              <a:rPr lang="en-US" sz="2800" dirty="0" smtClean="0">
                <a:solidFill>
                  <a:srgbClr val="252525"/>
                </a:solidFill>
                <a:cs typeface="Times New Roman" panose="02020603050405020304" pitchFamily="18" charset="0"/>
              </a:rPr>
              <a:t>Reduces </a:t>
            </a:r>
            <a:r>
              <a:rPr lang="en-US" sz="2800" dirty="0">
                <a:solidFill>
                  <a:srgbClr val="252525"/>
                </a:solidFill>
                <a:cs typeface="Times New Roman" panose="02020603050405020304" pitchFamily="18" charset="0"/>
              </a:rPr>
              <a:t>amount of writing necessary. Provides easy review mechanism for both memorization of facts and study of comparisons and relationships.</a:t>
            </a:r>
            <a:endParaRPr lang="en-US" sz="2800" b="1" dirty="0">
              <a:solidFill>
                <a:srgbClr val="363636"/>
              </a:solidFill>
            </a:endParaRPr>
          </a:p>
          <a:p>
            <a:pPr marL="0" indent="0">
              <a:buNone/>
            </a:pPr>
            <a:endParaRPr lang="en-US" dirty="0"/>
          </a:p>
        </p:txBody>
      </p:sp>
    </p:spTree>
    <p:extLst>
      <p:ext uri="{BB962C8B-B14F-4D97-AF65-F5344CB8AC3E}">
        <p14:creationId xmlns:p14="http://schemas.microsoft.com/office/powerpoint/2010/main" val="240572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39764" y="1989138"/>
            <a:ext cx="8504237" cy="576262"/>
          </a:xfrm>
        </p:spPr>
        <p:txBody>
          <a:bodyPr/>
          <a:lstStyle/>
          <a:p>
            <a:pPr lvl="0">
              <a:buNone/>
            </a:pPr>
            <a:r>
              <a:rPr lang="en-US" sz="2800" b="1" dirty="0" smtClean="0">
                <a:solidFill>
                  <a:srgbClr val="363636"/>
                </a:solidFill>
                <a:hlinkClick r:id="rId2" action="ppaction://hlinkfile"/>
              </a:rPr>
              <a:t>Example</a:t>
            </a:r>
            <a:endParaRPr lang="en-US" sz="2800" b="1" dirty="0">
              <a:solidFill>
                <a:srgbClr val="363636"/>
              </a:solidFill>
            </a:endParaRPr>
          </a:p>
          <a:p>
            <a:pPr marL="0" indent="0">
              <a:buNone/>
            </a:pPr>
            <a:endParaRPr lang="en-IN" dirty="0"/>
          </a:p>
        </p:txBody>
      </p:sp>
    </p:spTree>
    <p:extLst>
      <p:ext uri="{BB962C8B-B14F-4D97-AF65-F5344CB8AC3E}">
        <p14:creationId xmlns:p14="http://schemas.microsoft.com/office/powerpoint/2010/main" val="30825841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Sentence method</a:t>
            </a:r>
            <a:endParaRPr lang="en-IN" dirty="0"/>
          </a:p>
        </p:txBody>
      </p:sp>
      <p:sp>
        <p:nvSpPr>
          <p:cNvPr id="3" name="Content Placeholder 2"/>
          <p:cNvSpPr>
            <a:spLocks noGrp="1"/>
          </p:cNvSpPr>
          <p:nvPr>
            <p:ph idx="1"/>
          </p:nvPr>
        </p:nvSpPr>
        <p:spPr/>
        <p:txBody>
          <a:bodyPr>
            <a:noAutofit/>
          </a:bodyPr>
          <a:lstStyle/>
          <a:p>
            <a:pPr algn="just" eaLnBrk="0" fontAlgn="base" hangingPunct="0">
              <a:spcBef>
                <a:spcPct val="0"/>
              </a:spcBef>
              <a:spcAft>
                <a:spcPct val="0"/>
              </a:spcAft>
              <a:buClrTx/>
              <a:buSzTx/>
            </a:pPr>
            <a:r>
              <a:rPr lang="en-US" sz="3200" dirty="0" smtClean="0">
                <a:solidFill>
                  <a:srgbClr val="252525"/>
                </a:solidFill>
                <a:cs typeface="Times New Roman" panose="02020603050405020304" pitchFamily="18" charset="0"/>
              </a:rPr>
              <a:t>Write </a:t>
            </a:r>
            <a:r>
              <a:rPr lang="en-US" sz="3200" dirty="0">
                <a:solidFill>
                  <a:srgbClr val="252525"/>
                </a:solidFill>
                <a:cs typeface="Times New Roman" panose="02020603050405020304" pitchFamily="18" charset="0"/>
              </a:rPr>
              <a:t>every new thought, fact or topic on a separate line, numbering as you </a:t>
            </a:r>
            <a:r>
              <a:rPr lang="en-US" sz="3200" dirty="0" smtClean="0">
                <a:solidFill>
                  <a:srgbClr val="252525"/>
                </a:solidFill>
                <a:cs typeface="Times New Roman" panose="02020603050405020304" pitchFamily="18" charset="0"/>
              </a:rPr>
              <a:t>progress.</a:t>
            </a:r>
          </a:p>
          <a:p>
            <a:pPr algn="just" eaLnBrk="0" fontAlgn="base" hangingPunct="0">
              <a:spcBef>
                <a:spcPct val="0"/>
              </a:spcBef>
              <a:spcAft>
                <a:spcPct val="0"/>
              </a:spcAft>
              <a:buClrTx/>
              <a:buSzTx/>
            </a:pPr>
            <a:r>
              <a:rPr lang="en-US" sz="3200" dirty="0" smtClean="0">
                <a:solidFill>
                  <a:srgbClr val="252525"/>
                </a:solidFill>
                <a:cs typeface="Times New Roman" panose="02020603050405020304" pitchFamily="18" charset="0"/>
              </a:rPr>
              <a:t>Slightly </a:t>
            </a:r>
            <a:r>
              <a:rPr lang="en-US" sz="3200" dirty="0">
                <a:solidFill>
                  <a:srgbClr val="252525"/>
                </a:solidFill>
                <a:cs typeface="Times New Roman" panose="02020603050405020304" pitchFamily="18" charset="0"/>
              </a:rPr>
              <a:t>more organized than the paragraph. Gets more or all of the information. </a:t>
            </a:r>
            <a:endParaRPr lang="en-US" sz="3200" b="1" dirty="0">
              <a:solidFill>
                <a:srgbClr val="363636"/>
              </a:solidFill>
            </a:endParaRPr>
          </a:p>
          <a:p>
            <a:pPr algn="just" eaLnBrk="0" fontAlgn="base" hangingPunct="0">
              <a:spcBef>
                <a:spcPct val="0"/>
              </a:spcBef>
              <a:spcAft>
                <a:spcPct val="0"/>
              </a:spcAft>
              <a:buClrTx/>
              <a:buSzTx/>
            </a:pPr>
            <a:r>
              <a:rPr lang="en-US" sz="3200" dirty="0" smtClean="0">
                <a:solidFill>
                  <a:srgbClr val="252525"/>
                </a:solidFill>
                <a:cs typeface="Times New Roman" panose="02020603050405020304" pitchFamily="18" charset="0"/>
              </a:rPr>
              <a:t>However, can't </a:t>
            </a:r>
            <a:r>
              <a:rPr lang="en-US" sz="3200" dirty="0">
                <a:solidFill>
                  <a:srgbClr val="252525"/>
                </a:solidFill>
                <a:cs typeface="Times New Roman" panose="02020603050405020304" pitchFamily="18" charset="0"/>
              </a:rPr>
              <a:t>determine major/minor points from the numbered sequence. Difficult to edit without having to rewrite by clustering points which are related. Difficult to review unless editing cleans up relationship</a:t>
            </a:r>
            <a:r>
              <a:rPr lang="en-US" sz="3200" dirty="0" smtClean="0">
                <a:solidFill>
                  <a:srgbClr val="252525"/>
                </a:solidFill>
                <a:cs typeface="Times New Roman" panose="02020603050405020304" pitchFamily="18" charset="0"/>
              </a:rPr>
              <a:t>.</a:t>
            </a:r>
            <a:endParaRPr lang="en-US" sz="3200" b="1" dirty="0">
              <a:solidFill>
                <a:srgbClr val="363636"/>
              </a:solidFill>
            </a:endParaRPr>
          </a:p>
        </p:txBody>
      </p:sp>
      <p:sp>
        <p:nvSpPr>
          <p:cNvPr id="4" name="Rectangle 1"/>
          <p:cNvSpPr>
            <a:spLocks noChangeArrowheads="1"/>
          </p:cNvSpPr>
          <p:nvPr/>
        </p:nvSpPr>
        <p:spPr bwMode="auto">
          <a:xfrm>
            <a:off x="1" y="81134"/>
            <a:ext cx="0" cy="294932"/>
          </a:xfrm>
          <a:prstGeom prst="rect">
            <a:avLst/>
          </a:prstGeom>
          <a:solidFill>
            <a:srgbClr val="FFFE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1" i="0" u="none" strike="noStrike" cap="none" normalizeH="0" baseline="0" dirty="0" smtClean="0">
              <a:ln>
                <a:noFill/>
              </a:ln>
              <a:solidFill>
                <a:srgbClr val="2E562C"/>
              </a:solidFill>
              <a:effectLst/>
              <a:latin typeface="Calibri" panose="020F0502020204030204" pitchFamily="34" charset="0"/>
            </a:endParaRPr>
          </a:p>
        </p:txBody>
      </p:sp>
    </p:spTree>
    <p:extLst>
      <p:ext uri="{BB962C8B-B14F-4D97-AF65-F5344CB8AC3E}">
        <p14:creationId xmlns:p14="http://schemas.microsoft.com/office/powerpoint/2010/main" val="34079797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704</TotalTime>
  <Words>2769</Words>
  <Application>Microsoft Macintosh PowerPoint</Application>
  <PresentationFormat>On-screen Show (4:3)</PresentationFormat>
  <Paragraphs>140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Summarising</vt:lpstr>
      <vt:lpstr>PowerPoint Presentation</vt:lpstr>
      <vt:lpstr>Outlining method</vt:lpstr>
      <vt:lpstr>PowerPoint Presentation</vt:lpstr>
      <vt:lpstr>PowerPoint Presentation</vt:lpstr>
      <vt:lpstr>Charting method</vt:lpstr>
      <vt:lpstr>PowerPoint Presentation</vt:lpstr>
      <vt:lpstr>PowerPoint Presentation</vt:lpstr>
      <vt:lpstr>Sentence method</vt:lpstr>
      <vt:lpstr>PowerPoint Presentation</vt:lpstr>
      <vt:lpstr>Mapping method</vt:lpstr>
      <vt:lpstr>PowerPoint Presentation</vt:lpstr>
      <vt:lpstr>PowerPoint Presentation</vt:lpstr>
      <vt:lpstr>PowerPoint Presentation</vt:lpstr>
      <vt:lpstr>Step 3: Write a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Google doesn’t want what’s best for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sudharshana N.P</cp:lastModifiedBy>
  <cp:revision>129</cp:revision>
  <dcterms:created xsi:type="dcterms:W3CDTF">2014-08-11T06:18:13Z</dcterms:created>
  <dcterms:modified xsi:type="dcterms:W3CDTF">2017-08-25T05:52:15Z</dcterms:modified>
</cp:coreProperties>
</file>