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71" r:id="rId14"/>
    <p:sldId id="272"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36" d="100"/>
          <a:sy n="36" d="100"/>
        </p:scale>
        <p:origin x="-18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E93A32-4578-254A-AC30-6E1B75D5EF63}" type="datetimeFigureOut">
              <a:rPr lang="en-US" smtClean="0"/>
              <a:t>29/08/17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251328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93A32-4578-254A-AC30-6E1B75D5EF63}" type="datetimeFigureOut">
              <a:rPr lang="en-US" smtClean="0"/>
              <a:t>29/08/17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132602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93A32-4578-254A-AC30-6E1B75D5EF63}" type="datetimeFigureOut">
              <a:rPr lang="en-US" smtClean="0"/>
              <a:t>29/08/17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407000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93A32-4578-254A-AC30-6E1B75D5EF63}" type="datetimeFigureOut">
              <a:rPr lang="en-US" smtClean="0"/>
              <a:t>29/08/17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149997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E93A32-4578-254A-AC30-6E1B75D5EF63}" type="datetimeFigureOut">
              <a:rPr lang="en-US" smtClean="0"/>
              <a:t>29/08/17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307091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E93A32-4578-254A-AC30-6E1B75D5EF63}" type="datetimeFigureOut">
              <a:rPr lang="en-US" smtClean="0"/>
              <a:t>29/08/17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179749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E93A32-4578-254A-AC30-6E1B75D5EF63}" type="datetimeFigureOut">
              <a:rPr lang="en-US" smtClean="0"/>
              <a:t>29/08/17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38982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E93A32-4578-254A-AC30-6E1B75D5EF63}" type="datetimeFigureOut">
              <a:rPr lang="en-US" smtClean="0"/>
              <a:t>29/08/17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127410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93A32-4578-254A-AC30-6E1B75D5EF63}" type="datetimeFigureOut">
              <a:rPr lang="en-US" smtClean="0"/>
              <a:t>29/08/17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323954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E93A32-4578-254A-AC30-6E1B75D5EF63}" type="datetimeFigureOut">
              <a:rPr lang="en-US" smtClean="0"/>
              <a:t>29/08/17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2922167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E93A32-4578-254A-AC30-6E1B75D5EF63}" type="datetimeFigureOut">
              <a:rPr lang="en-US" smtClean="0"/>
              <a:t>29/08/17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81FDA-CFD0-0444-9787-8EAB5BD90502}" type="slidenum">
              <a:rPr lang="en-US" smtClean="0"/>
              <a:t>‹#›</a:t>
            </a:fld>
            <a:endParaRPr lang="en-US"/>
          </a:p>
        </p:txBody>
      </p:sp>
    </p:spTree>
    <p:extLst>
      <p:ext uri="{BB962C8B-B14F-4D97-AF65-F5344CB8AC3E}">
        <p14:creationId xmlns:p14="http://schemas.microsoft.com/office/powerpoint/2010/main" val="23953430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93A32-4578-254A-AC30-6E1B75D5EF63}" type="datetimeFigureOut">
              <a:rPr lang="en-US" smtClean="0"/>
              <a:t>29/08/17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81FDA-CFD0-0444-9787-8EAB5BD90502}" type="slidenum">
              <a:rPr lang="en-US" smtClean="0"/>
              <a:t>‹#›</a:t>
            </a:fld>
            <a:endParaRPr lang="en-US"/>
          </a:p>
        </p:txBody>
      </p:sp>
    </p:spTree>
    <p:extLst>
      <p:ext uri="{BB962C8B-B14F-4D97-AF65-F5344CB8AC3E}">
        <p14:creationId xmlns:p14="http://schemas.microsoft.com/office/powerpoint/2010/main" val="12261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ENG%20450/Lectures/critical%20reading%20practice.doc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Paraphrasing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754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052738"/>
            <a:ext cx="8208912" cy="4401205"/>
          </a:xfrm>
          <a:prstGeom prst="rect">
            <a:avLst/>
          </a:prstGeom>
        </p:spPr>
        <p:txBody>
          <a:bodyPr wrap="square">
            <a:spAutoFit/>
          </a:bodyPr>
          <a:lstStyle/>
          <a:p>
            <a:pPr algn="just"/>
            <a:r>
              <a:rPr lang="en-IN" sz="2800" dirty="0" smtClean="0"/>
              <a:t>Rewrite the </a:t>
            </a:r>
            <a:r>
              <a:rPr lang="en-IN" sz="2800" dirty="0"/>
              <a:t>author’s main point(s) in your words</a:t>
            </a:r>
            <a:r>
              <a:rPr lang="en-IN" sz="2800" dirty="0" smtClean="0"/>
              <a:t>.</a:t>
            </a:r>
          </a:p>
          <a:p>
            <a:pPr algn="just"/>
            <a:endParaRPr lang="en-IN" sz="2800" dirty="0"/>
          </a:p>
          <a:p>
            <a:pPr marR="1060" lvl="1" algn="just"/>
            <a:r>
              <a:rPr lang="en-IN" sz="2800" dirty="0"/>
              <a:t>Marriage was an inﬂuential factor in the women’s lives. This was more so than other factors. Yet, at the same time, marriage options, including choice of partner, were typically not a topic of discussion for most women. Few women actually discussed the subject. Indeed, the process of marriage and choice of partner were more a matter of course, something inevitable, compared to individual choice.</a:t>
            </a:r>
          </a:p>
        </p:txBody>
      </p:sp>
    </p:spTree>
    <p:extLst>
      <p:ext uri="{BB962C8B-B14F-4D97-AF65-F5344CB8AC3E}">
        <p14:creationId xmlns:p14="http://schemas.microsoft.com/office/powerpoint/2010/main" val="39443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9" y="922433"/>
            <a:ext cx="8352928" cy="4524315"/>
          </a:xfrm>
          <a:prstGeom prst="rect">
            <a:avLst/>
          </a:prstGeom>
        </p:spPr>
        <p:txBody>
          <a:bodyPr wrap="square">
            <a:spAutoFit/>
          </a:bodyPr>
          <a:lstStyle/>
          <a:p>
            <a:r>
              <a:rPr lang="en-IN" sz="3200" dirty="0" smtClean="0"/>
              <a:t>Reworked paraphrase:</a:t>
            </a:r>
          </a:p>
          <a:p>
            <a:endParaRPr lang="en-IN" sz="3200" dirty="0" smtClean="0"/>
          </a:p>
          <a:p>
            <a:r>
              <a:rPr lang="en-IN" sz="3200" dirty="0" smtClean="0"/>
              <a:t>Park’s </a:t>
            </a:r>
            <a:r>
              <a:rPr lang="en-IN" sz="3200" dirty="0"/>
              <a:t>(1991) interviews with women showed that although marriage impacted women’s lives signiﬁcantly, it was not typically a decision that was analysed. Few women discussed the topic of marriage, including choice of partner. Rather, marriage was seen as more a matter of course than individual choice.</a:t>
            </a:r>
            <a:endParaRPr lang="en-US" sz="3200" dirty="0"/>
          </a:p>
        </p:txBody>
      </p:sp>
    </p:spTree>
    <p:extLst>
      <p:ext uri="{BB962C8B-B14F-4D97-AF65-F5344CB8AC3E}">
        <p14:creationId xmlns:p14="http://schemas.microsoft.com/office/powerpoint/2010/main" val="56438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Language support for paraphrasing</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smtClean="0"/>
              <a:t>Use appropriate reporting verb</a:t>
            </a:r>
          </a:p>
          <a:p>
            <a:r>
              <a:rPr lang="en-IN" dirty="0"/>
              <a:t>articulate, comment, mention, maintain, note, point out, say, state, suggest, indicate, refer,…</a:t>
            </a:r>
          </a:p>
          <a:p>
            <a:r>
              <a:rPr lang="en-IN" dirty="0"/>
              <a:t>hypothesise, predict, theorise, conceptualise, understand, demonstrate, show, convey, portray, support,</a:t>
            </a:r>
          </a:p>
          <a:p>
            <a:r>
              <a:rPr lang="en-IN" dirty="0"/>
              <a:t>substantiate, corroborate, verify, </a:t>
            </a:r>
            <a:r>
              <a:rPr lang="en-IN" dirty="0" smtClean="0"/>
              <a:t>confirm</a:t>
            </a:r>
            <a:r>
              <a:rPr lang="en-IN" dirty="0"/>
              <a:t>…..</a:t>
            </a:r>
          </a:p>
          <a:p>
            <a:r>
              <a:rPr lang="en-IN" dirty="0"/>
              <a:t>investigate, research, experiment, conduct, administer, observe</a:t>
            </a:r>
            <a:r>
              <a:rPr lang="en-IN" dirty="0" smtClean="0"/>
              <a:t>,……..</a:t>
            </a:r>
            <a:endParaRPr lang="en-IN" dirty="0"/>
          </a:p>
          <a:p>
            <a:r>
              <a:rPr lang="en-IN" dirty="0"/>
              <a:t>acknowledge, assert, claim, …</a:t>
            </a:r>
          </a:p>
        </p:txBody>
      </p:sp>
    </p:spTree>
    <p:extLst>
      <p:ext uri="{BB962C8B-B14F-4D97-AF65-F5344CB8AC3E}">
        <p14:creationId xmlns:p14="http://schemas.microsoft.com/office/powerpoint/2010/main" val="17429072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4087" y="333379"/>
            <a:ext cx="7900303" cy="5635625"/>
          </a:xfrm>
        </p:spPr>
        <p:txBody>
          <a:bodyPr>
            <a:noAutofit/>
          </a:bodyPr>
          <a:lstStyle/>
          <a:p>
            <a:pPr marL="0" indent="0">
              <a:buNone/>
            </a:pPr>
            <a:r>
              <a:rPr lang="en-IN" sz="2800" b="1" dirty="0" smtClean="0"/>
              <a:t>Change the sentence </a:t>
            </a:r>
            <a:r>
              <a:rPr lang="en-IN" sz="2800" b="1" dirty="0"/>
              <a:t>s</a:t>
            </a:r>
            <a:r>
              <a:rPr lang="en-IN" sz="2800" b="1" dirty="0" smtClean="0"/>
              <a:t>tructure and form</a:t>
            </a:r>
          </a:p>
          <a:p>
            <a:r>
              <a:rPr lang="en-IN" sz="2800" dirty="0"/>
              <a:t>Restate the information by referring to the author. e</a:t>
            </a:r>
            <a:r>
              <a:rPr lang="en-IN" sz="2800" dirty="0" smtClean="0"/>
              <a:t>.g.: </a:t>
            </a:r>
            <a:r>
              <a:rPr lang="en-IN" sz="2800" dirty="0"/>
              <a:t>McDonald (1992) highlights; According to </a:t>
            </a:r>
            <a:r>
              <a:rPr lang="en-IN" sz="2800" dirty="0" smtClean="0"/>
              <a:t>McDonald (</a:t>
            </a:r>
            <a:r>
              <a:rPr lang="en-IN" sz="2800" dirty="0"/>
              <a:t>1992); As highlighted by McDonald (1992).</a:t>
            </a:r>
          </a:p>
          <a:p>
            <a:r>
              <a:rPr lang="en-IN" sz="2800" dirty="0" smtClean="0"/>
              <a:t>Embed </a:t>
            </a:r>
            <a:r>
              <a:rPr lang="en-IN" sz="2800" dirty="0"/>
              <a:t>the author at the beginning of the sentence, the middle, or at the end. EG: </a:t>
            </a:r>
            <a:r>
              <a:rPr lang="en-IN" sz="2800" i="1" dirty="0"/>
              <a:t>As </a:t>
            </a:r>
            <a:r>
              <a:rPr lang="en-IN" sz="2800" i="1" dirty="0" smtClean="0"/>
              <a:t>identified </a:t>
            </a:r>
            <a:r>
              <a:rPr lang="en-IN" sz="2800" i="1" dirty="0"/>
              <a:t>by </a:t>
            </a:r>
            <a:r>
              <a:rPr lang="en-IN" sz="2800" i="1" dirty="0" smtClean="0"/>
              <a:t>Smith (</a:t>
            </a:r>
            <a:r>
              <a:rPr lang="en-IN" sz="2800" i="1" dirty="0"/>
              <a:t>1990), social dynamics involve…; Social dynamics, as </a:t>
            </a:r>
            <a:r>
              <a:rPr lang="en-IN" sz="2800" i="1" dirty="0" smtClean="0"/>
              <a:t>identified </a:t>
            </a:r>
            <a:r>
              <a:rPr lang="en-IN" sz="2800" i="1" dirty="0"/>
              <a:t>by Smith (1990), involve…; Social </a:t>
            </a:r>
            <a:r>
              <a:rPr lang="en-IN" sz="2800" i="1" dirty="0" smtClean="0"/>
              <a:t>dynamics involve</a:t>
            </a:r>
            <a:r>
              <a:rPr lang="en-IN" sz="2800" i="1" dirty="0"/>
              <a:t>…, as </a:t>
            </a:r>
            <a:r>
              <a:rPr lang="en-IN" sz="2800" i="1" dirty="0" smtClean="0"/>
              <a:t>identified </a:t>
            </a:r>
            <a:r>
              <a:rPr lang="en-IN" sz="2800" i="1" dirty="0"/>
              <a:t>by Smith (1990)</a:t>
            </a:r>
            <a:r>
              <a:rPr lang="en-IN" sz="2800" i="1" dirty="0" smtClean="0"/>
              <a:t>.</a:t>
            </a:r>
            <a:endParaRPr lang="en-IN" sz="2800" i="1" dirty="0"/>
          </a:p>
        </p:txBody>
      </p:sp>
    </p:spTree>
    <p:extLst>
      <p:ext uri="{BB962C8B-B14F-4D97-AF65-F5344CB8AC3E}">
        <p14:creationId xmlns:p14="http://schemas.microsoft.com/office/powerpoint/2010/main" val="3951913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2800" dirty="0"/>
              <a:t>Try to repackage the idea using the sentence starters:</a:t>
            </a:r>
          </a:p>
          <a:p>
            <a:pPr lvl="1"/>
            <a:r>
              <a:rPr lang="en-IN" sz="2800" dirty="0"/>
              <a:t>This concept is about…</a:t>
            </a:r>
          </a:p>
          <a:p>
            <a:pPr lvl="1"/>
            <a:r>
              <a:rPr lang="en-IN" sz="2800" dirty="0"/>
              <a:t>This idea is organised around…</a:t>
            </a:r>
          </a:p>
          <a:p>
            <a:pPr lvl="1"/>
            <a:r>
              <a:rPr lang="en-IN" sz="2800" dirty="0"/>
              <a:t>This issue focuses on / involves…</a:t>
            </a:r>
          </a:p>
          <a:p>
            <a:endParaRPr lang="en-US" dirty="0"/>
          </a:p>
        </p:txBody>
      </p:sp>
    </p:spTree>
    <p:extLst>
      <p:ext uri="{BB962C8B-B14F-4D97-AF65-F5344CB8AC3E}">
        <p14:creationId xmlns:p14="http://schemas.microsoft.com/office/powerpoint/2010/main" val="256224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Summarise</a:t>
            </a:r>
            <a:r>
              <a:rPr lang="en-US" dirty="0" smtClean="0"/>
              <a:t> the </a:t>
            </a:r>
            <a:r>
              <a:rPr lang="en-US" dirty="0" smtClean="0">
                <a:hlinkClick r:id="rId2" action="ppaction://hlinkfile"/>
              </a:rPr>
              <a:t>text</a:t>
            </a:r>
            <a:endParaRPr lang="en-US" dirty="0"/>
          </a:p>
        </p:txBody>
      </p:sp>
    </p:spTree>
    <p:extLst>
      <p:ext uri="{BB962C8B-B14F-4D97-AF65-F5344CB8AC3E}">
        <p14:creationId xmlns:p14="http://schemas.microsoft.com/office/powerpoint/2010/main" val="328149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Paraphrasing</a:t>
            </a:r>
            <a:endParaRPr lang="en-IN" dirty="0"/>
          </a:p>
        </p:txBody>
      </p:sp>
      <p:sp>
        <p:nvSpPr>
          <p:cNvPr id="3" name="Content Placeholder 2"/>
          <p:cNvSpPr>
            <a:spLocks noGrp="1"/>
          </p:cNvSpPr>
          <p:nvPr>
            <p:ph idx="1"/>
          </p:nvPr>
        </p:nvSpPr>
        <p:spPr/>
        <p:txBody>
          <a:bodyPr>
            <a:normAutofit lnSpcReduction="10000"/>
          </a:bodyPr>
          <a:lstStyle/>
          <a:p>
            <a:pPr algn="just"/>
            <a:r>
              <a:rPr lang="en-IN" dirty="0"/>
              <a:t>When you paraphrase, you rewrite information from an outside source in your </a:t>
            </a:r>
            <a:r>
              <a:rPr lang="en-IN" dirty="0" smtClean="0"/>
              <a:t>own words </a:t>
            </a:r>
            <a:r>
              <a:rPr lang="en-IN" dirty="0"/>
              <a:t>without changing the meaning. </a:t>
            </a:r>
            <a:endParaRPr lang="en-IN" dirty="0" smtClean="0"/>
          </a:p>
          <a:p>
            <a:pPr algn="just"/>
            <a:r>
              <a:rPr lang="en-IN" dirty="0" smtClean="0"/>
              <a:t>Because </a:t>
            </a:r>
            <a:r>
              <a:rPr lang="en-IN" dirty="0"/>
              <a:t>you include in your rewriting all </a:t>
            </a:r>
            <a:r>
              <a:rPr lang="en-IN" dirty="0" smtClean="0"/>
              <a:t>or nearly </a:t>
            </a:r>
            <a:r>
              <a:rPr lang="en-IN" dirty="0"/>
              <a:t>all of the content of the original passage, a paraphrase is almost as long </a:t>
            </a:r>
            <a:r>
              <a:rPr lang="en-IN" dirty="0" smtClean="0"/>
              <a:t>as the original</a:t>
            </a:r>
            <a:r>
              <a:rPr lang="en-IN" dirty="0"/>
              <a:t>. </a:t>
            </a:r>
            <a:endParaRPr lang="en-IN" dirty="0" smtClean="0"/>
          </a:p>
          <a:p>
            <a:pPr algn="just"/>
            <a:r>
              <a:rPr lang="en-IN" dirty="0" smtClean="0"/>
              <a:t>A </a:t>
            </a:r>
            <a:r>
              <a:rPr lang="en-IN" dirty="0"/>
              <a:t>summary, by contrast, is much shorter than the original</a:t>
            </a:r>
            <a:r>
              <a:rPr lang="en-IN" dirty="0" smtClean="0"/>
              <a:t>.</a:t>
            </a:r>
            <a:endParaRPr lang="en-IN" dirty="0"/>
          </a:p>
        </p:txBody>
      </p:sp>
    </p:spTree>
    <p:extLst>
      <p:ext uri="{BB962C8B-B14F-4D97-AF65-F5344CB8AC3E}">
        <p14:creationId xmlns:p14="http://schemas.microsoft.com/office/powerpoint/2010/main" val="9227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1692278" y="115888"/>
            <a:ext cx="7451725" cy="3295650"/>
          </a:xfrm>
          <a:solidFill>
            <a:schemeClr val="accent1">
              <a:lumMod val="20000"/>
              <a:lumOff val="80000"/>
            </a:schemeClr>
          </a:solidFill>
        </p:spPr>
        <p:txBody>
          <a:bodyPr>
            <a:normAutofit fontScale="92500" lnSpcReduction="20000"/>
          </a:bodyPr>
          <a:lstStyle/>
          <a:p>
            <a:pPr marL="0" indent="0" algn="just">
              <a:buNone/>
            </a:pPr>
            <a:r>
              <a:rPr lang="en-IN" sz="2800" dirty="0" smtClean="0"/>
              <a:t>Children </a:t>
            </a:r>
            <a:r>
              <a:rPr lang="en-IN" sz="2800" dirty="0"/>
              <a:t>spend a very large proportion of their daily lives in school. They go there to learn, not only in </a:t>
            </a:r>
            <a:r>
              <a:rPr lang="en-IN" sz="2800" dirty="0" smtClean="0"/>
              <a:t>a narrow </a:t>
            </a:r>
            <a:r>
              <a:rPr lang="en-IN" sz="2800" dirty="0"/>
              <a:t>academic sense, but in the widest possible interpretation of the word – about themselves, </a:t>
            </a:r>
            <a:r>
              <a:rPr lang="en-IN" sz="2800" dirty="0" smtClean="0"/>
              <a:t>about being </a:t>
            </a:r>
            <a:r>
              <a:rPr lang="en-IN" sz="2800" dirty="0"/>
              <a:t>a person within a group of others, about the community in which they live, and about the </a:t>
            </a:r>
            <a:r>
              <a:rPr lang="en-IN" sz="2800" dirty="0" smtClean="0"/>
              <a:t>world around </a:t>
            </a:r>
            <a:r>
              <a:rPr lang="en-IN" sz="2800" dirty="0"/>
              <a:t>them. Schools provide the setting in which such learning takes place</a:t>
            </a:r>
            <a:r>
              <a:rPr lang="en-IN" sz="2800" dirty="0" smtClean="0"/>
              <a:t>.</a:t>
            </a:r>
            <a:endParaRPr lang="en-IN" sz="2800" dirty="0"/>
          </a:p>
          <a:p>
            <a:pPr marL="0" indent="0" algn="r">
              <a:buNone/>
            </a:pPr>
            <a:r>
              <a:rPr lang="en-IN" sz="1900" dirty="0" smtClean="0"/>
              <a:t>(Leyden</a:t>
            </a:r>
            <a:r>
              <a:rPr lang="en-IN" sz="1900" dirty="0"/>
              <a:t>, S. (1985). </a:t>
            </a:r>
            <a:r>
              <a:rPr lang="en-IN" sz="1900" i="1" dirty="0"/>
              <a:t>Helping the child of exceptional ability. </a:t>
            </a:r>
            <a:r>
              <a:rPr lang="en-IN" sz="1900" dirty="0"/>
              <a:t>London: Croom Helm, </a:t>
            </a:r>
            <a:r>
              <a:rPr lang="en-IN" sz="1900" dirty="0" smtClean="0"/>
              <a:t>p. 38).</a:t>
            </a:r>
            <a:endParaRPr lang="en-IN" sz="1900" dirty="0"/>
          </a:p>
        </p:txBody>
      </p:sp>
      <p:sp>
        <p:nvSpPr>
          <p:cNvPr id="7" name="Content Placeholder 6"/>
          <p:cNvSpPr>
            <a:spLocks noGrp="1"/>
          </p:cNvSpPr>
          <p:nvPr>
            <p:ph sz="half" idx="4294967295"/>
          </p:nvPr>
        </p:nvSpPr>
        <p:spPr>
          <a:xfrm>
            <a:off x="1692278" y="3501008"/>
            <a:ext cx="7451725" cy="3240360"/>
          </a:xfrm>
          <a:solidFill>
            <a:schemeClr val="accent3">
              <a:lumMod val="20000"/>
              <a:lumOff val="80000"/>
            </a:schemeClr>
          </a:solidFill>
        </p:spPr>
        <p:txBody>
          <a:bodyPr>
            <a:normAutofit fontScale="92500" lnSpcReduction="20000"/>
          </a:bodyPr>
          <a:lstStyle/>
          <a:p>
            <a:pPr marL="0" indent="0" algn="just">
              <a:buNone/>
            </a:pPr>
            <a:r>
              <a:rPr lang="en-IN" sz="2800" dirty="0"/>
              <a:t>As Leyden (1985) points out, schools are places where </a:t>
            </a:r>
            <a:r>
              <a:rPr lang="en-IN" sz="2800" dirty="0" smtClean="0"/>
              <a:t>children spend </a:t>
            </a:r>
            <a:r>
              <a:rPr lang="en-IN" sz="2800" dirty="0"/>
              <a:t>a </a:t>
            </a:r>
            <a:r>
              <a:rPr lang="en-IN" sz="2800" dirty="0" smtClean="0"/>
              <a:t>significant </a:t>
            </a:r>
            <a:r>
              <a:rPr lang="en-IN" sz="2800" dirty="0"/>
              <a:t>amount of time</a:t>
            </a:r>
            <a:r>
              <a:rPr lang="en-IN" sz="2800" dirty="0" smtClean="0"/>
              <a:t>. Beyond </a:t>
            </a:r>
            <a:r>
              <a:rPr lang="en-IN" sz="2800" dirty="0"/>
              <a:t>merely going to school to learn academic information, Leyden argues that learning occurs </a:t>
            </a:r>
            <a:r>
              <a:rPr lang="en-IN" sz="2800" dirty="0" smtClean="0"/>
              <a:t>within a </a:t>
            </a:r>
            <a:r>
              <a:rPr lang="en-IN" sz="2800" dirty="0"/>
              <a:t>far wider context as children also learn about who they are, by being in groups, their local community</a:t>
            </a:r>
            <a:r>
              <a:rPr lang="en-IN" sz="2800" dirty="0" smtClean="0"/>
              <a:t>, as </a:t>
            </a:r>
            <a:r>
              <a:rPr lang="en-IN" sz="2800" dirty="0"/>
              <a:t>well as the wider world which surrounds them. Hence, schools offer the settings to facilitate </a:t>
            </a:r>
            <a:r>
              <a:rPr lang="en-IN" sz="2800" dirty="0" smtClean="0"/>
              <a:t>children’s learning </a:t>
            </a:r>
            <a:r>
              <a:rPr lang="en-IN" sz="2800" dirty="0"/>
              <a:t>about a great many things.</a:t>
            </a:r>
          </a:p>
          <a:p>
            <a:pPr algn="just"/>
            <a:endParaRPr lang="en-IN" sz="2400" dirty="0"/>
          </a:p>
        </p:txBody>
      </p:sp>
      <p:sp>
        <p:nvSpPr>
          <p:cNvPr id="2" name="TextBox 1"/>
          <p:cNvSpPr txBox="1"/>
          <p:nvPr/>
        </p:nvSpPr>
        <p:spPr>
          <a:xfrm>
            <a:off x="107506" y="1300464"/>
            <a:ext cx="1237796" cy="461665"/>
          </a:xfrm>
          <a:prstGeom prst="rect">
            <a:avLst/>
          </a:prstGeom>
          <a:noFill/>
        </p:spPr>
        <p:txBody>
          <a:bodyPr wrap="square" rtlCol="0">
            <a:spAutoFit/>
          </a:bodyPr>
          <a:lstStyle/>
          <a:p>
            <a:r>
              <a:rPr lang="en-US" sz="2400" dirty="0" smtClean="0"/>
              <a:t>Original</a:t>
            </a:r>
            <a:endParaRPr lang="en-US" sz="2400" dirty="0"/>
          </a:p>
        </p:txBody>
      </p:sp>
      <p:sp>
        <p:nvSpPr>
          <p:cNvPr id="5" name="TextBox 4"/>
          <p:cNvSpPr txBox="1"/>
          <p:nvPr/>
        </p:nvSpPr>
        <p:spPr>
          <a:xfrm>
            <a:off x="35499" y="4681058"/>
            <a:ext cx="1756943" cy="461665"/>
          </a:xfrm>
          <a:prstGeom prst="rect">
            <a:avLst/>
          </a:prstGeom>
          <a:noFill/>
        </p:spPr>
        <p:txBody>
          <a:bodyPr wrap="square" rtlCol="0">
            <a:spAutoFit/>
          </a:bodyPr>
          <a:lstStyle/>
          <a:p>
            <a:r>
              <a:rPr lang="en-US" sz="2400" dirty="0" smtClean="0"/>
              <a:t>Paraphrase</a:t>
            </a:r>
            <a:endParaRPr lang="en-US" sz="2400" dirty="0"/>
          </a:p>
        </p:txBody>
      </p:sp>
    </p:spTree>
    <p:extLst>
      <p:ext uri="{BB962C8B-B14F-4D97-AF65-F5344CB8AC3E}">
        <p14:creationId xmlns:p14="http://schemas.microsoft.com/office/powerpoint/2010/main" val="23626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IN" dirty="0" smtClean="0"/>
              <a:t>Before you begin to paraphrase, it is really important to build-up your own idea of the information or try to develop a picture in your mind, and then use this as a model to help frame or guide your paraphrase of the author’s idea.</a:t>
            </a:r>
          </a:p>
          <a:p>
            <a:pPr algn="just"/>
            <a:r>
              <a:rPr lang="en-IN" dirty="0" smtClean="0"/>
              <a:t>Paraphrasing </a:t>
            </a:r>
            <a:r>
              <a:rPr lang="en-IN" dirty="0"/>
              <a:t>means to restate information using different words. Unlike summarising though, </a:t>
            </a:r>
            <a:r>
              <a:rPr lang="en-IN" dirty="0" smtClean="0"/>
              <a:t>paraphrasing focuses </a:t>
            </a:r>
            <a:r>
              <a:rPr lang="en-IN" dirty="0"/>
              <a:t>less on shortening and condensing the information. </a:t>
            </a:r>
            <a:endParaRPr lang="en-IN" dirty="0" smtClean="0"/>
          </a:p>
          <a:p>
            <a:pPr algn="just"/>
            <a:r>
              <a:rPr lang="en-IN" dirty="0" smtClean="0"/>
              <a:t>Paraphrasing </a:t>
            </a:r>
            <a:r>
              <a:rPr lang="en-IN" dirty="0"/>
              <a:t>aims to rewrite the information </a:t>
            </a:r>
            <a:r>
              <a:rPr lang="en-IN" dirty="0" smtClean="0"/>
              <a:t>by drawing </a:t>
            </a:r>
            <a:r>
              <a:rPr lang="en-IN" dirty="0"/>
              <a:t>on different words and phrases.</a:t>
            </a:r>
          </a:p>
        </p:txBody>
      </p:sp>
    </p:spTree>
    <p:extLst>
      <p:ext uri="{BB962C8B-B14F-4D97-AF65-F5344CB8AC3E}">
        <p14:creationId xmlns:p14="http://schemas.microsoft.com/office/powerpoint/2010/main" val="195395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429" y="2413340"/>
            <a:ext cx="8112029" cy="3539431"/>
          </a:xfrm>
          <a:prstGeom prst="rect">
            <a:avLst/>
          </a:prstGeom>
        </p:spPr>
        <p:txBody>
          <a:bodyPr wrap="square">
            <a:spAutoFit/>
          </a:bodyPr>
          <a:lstStyle/>
          <a:p>
            <a:r>
              <a:rPr lang="en-US" sz="2800" dirty="0" smtClean="0"/>
              <a:t>Read </a:t>
            </a:r>
            <a:r>
              <a:rPr lang="en-US" sz="2800" dirty="0"/>
              <a:t>the original passage several times until you understand it fully</a:t>
            </a:r>
            <a:r>
              <a:rPr lang="en-US" sz="2800" dirty="0" smtClean="0"/>
              <a:t>. Look </a:t>
            </a:r>
            <a:r>
              <a:rPr lang="en-US" sz="2800" dirty="0"/>
              <a:t>up unfamiliar words, and find synonyms for them. It may </a:t>
            </a:r>
            <a:r>
              <a:rPr lang="en-US" sz="2800" dirty="0" smtClean="0"/>
              <a:t>not be </a:t>
            </a:r>
            <a:r>
              <a:rPr lang="en-US" sz="2800" dirty="0"/>
              <a:t>possible to find synonyms for every word, especially technical</a:t>
            </a:r>
          </a:p>
          <a:p>
            <a:r>
              <a:rPr lang="en-US" sz="2800" dirty="0"/>
              <a:t>vocabulary. In this case, use the original word</a:t>
            </a:r>
            <a:r>
              <a:rPr lang="en-US" sz="2800" dirty="0" smtClean="0"/>
              <a:t>.</a:t>
            </a:r>
          </a:p>
          <a:p>
            <a:endParaRPr lang="en-US" sz="2800" dirty="0"/>
          </a:p>
          <a:p>
            <a:r>
              <a:rPr lang="en-US" sz="2800" dirty="0"/>
              <a:t>It helps to take notes. Write down only a few words for each </a:t>
            </a:r>
            <a:r>
              <a:rPr lang="en-US" sz="2800" dirty="0" smtClean="0"/>
              <a:t>idea not complete sentences.</a:t>
            </a:r>
            <a:endParaRPr lang="en-US" sz="2800" dirty="0"/>
          </a:p>
        </p:txBody>
      </p:sp>
    </p:spTree>
    <p:extLst>
      <p:ext uri="{BB962C8B-B14F-4D97-AF65-F5344CB8AC3E}">
        <p14:creationId xmlns:p14="http://schemas.microsoft.com/office/powerpoint/2010/main" val="330913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Let’s look at a text</a:t>
            </a:r>
            <a:endParaRPr lang="en-US" b="1" dirty="0"/>
          </a:p>
        </p:txBody>
      </p:sp>
      <p:sp>
        <p:nvSpPr>
          <p:cNvPr id="3" name="Content Placeholder 2"/>
          <p:cNvSpPr>
            <a:spLocks noGrp="1"/>
          </p:cNvSpPr>
          <p:nvPr>
            <p:ph idx="1"/>
          </p:nvPr>
        </p:nvSpPr>
        <p:spPr>
          <a:xfrm>
            <a:off x="685411" y="1388812"/>
            <a:ext cx="7539516" cy="5037388"/>
          </a:xfrm>
        </p:spPr>
        <p:txBody>
          <a:bodyPr>
            <a:noAutofit/>
          </a:bodyPr>
          <a:lstStyle/>
          <a:p>
            <a:pPr marL="0" marR="1060" indent="0" algn="just">
              <a:buNone/>
            </a:pPr>
            <a:r>
              <a:rPr lang="en-IN" dirty="0" smtClean="0">
                <a:latin typeface="+mj-lt"/>
              </a:rPr>
              <a:t>Marriage </a:t>
            </a:r>
            <a:r>
              <a:rPr lang="en-IN" dirty="0">
                <a:latin typeface="+mj-lt"/>
              </a:rPr>
              <a:t>was a greater inﬂuence on the course of many of the women’s lives than choice of job or career, or even family background. Yet few women talked about choosing to get married (although choice may be a misnomer) in the same way they talked about career choices. Relationships are generally believed to belong to the realm of emotion, and ‘we fell in love’ or ‘then I got married’ sufﬁces. </a:t>
            </a:r>
          </a:p>
          <a:p>
            <a:endParaRPr lang="en-IN" dirty="0">
              <a:latin typeface="+mj-lt"/>
            </a:endParaRPr>
          </a:p>
        </p:txBody>
      </p:sp>
    </p:spTree>
    <p:extLst>
      <p:ext uri="{BB962C8B-B14F-4D97-AF65-F5344CB8AC3E}">
        <p14:creationId xmlns:p14="http://schemas.microsoft.com/office/powerpoint/2010/main" val="397604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1060" indent="0" algn="just">
              <a:buNone/>
            </a:pPr>
            <a:r>
              <a:rPr lang="en-IN" dirty="0"/>
              <a:t>The decision to marry is not usually something to be analysed or explained, nor is the choice of a particular man. Indeed, both getting married and marrying a particular man often appeared to be inevitabilities rather than choices. Women did talk about how they met their future husbands, however.</a:t>
            </a:r>
          </a:p>
          <a:p>
            <a:pPr marL="0" marR="1060" indent="0" algn="r">
              <a:buNone/>
            </a:pPr>
            <a:r>
              <a:rPr lang="en-IN" sz="2400" dirty="0"/>
              <a:t>Park, J. (Ed.). (1991). </a:t>
            </a:r>
            <a:r>
              <a:rPr lang="en-IN" sz="2400" i="1" dirty="0"/>
              <a:t>Ladies a plate. </a:t>
            </a:r>
            <a:r>
              <a:rPr lang="en-IN" sz="2400" dirty="0"/>
              <a:t>Auckland, New Zealand: Auckland University Press, page 113</a:t>
            </a:r>
            <a:r>
              <a:rPr lang="en-IN" sz="2400" dirty="0" smtClean="0"/>
              <a:t>.</a:t>
            </a:r>
            <a:endParaRPr lang="en-IN" sz="2400" dirty="0"/>
          </a:p>
          <a:p>
            <a:endParaRPr lang="en-US" dirty="0"/>
          </a:p>
        </p:txBody>
      </p:sp>
    </p:spTree>
    <p:extLst>
      <p:ext uri="{BB962C8B-B14F-4D97-AF65-F5344CB8AC3E}">
        <p14:creationId xmlns:p14="http://schemas.microsoft.com/office/powerpoint/2010/main" val="77234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480677" y="996290"/>
            <a:ext cx="8233111" cy="4315028"/>
          </a:xfrm>
          <a:prstGeom prst="rect">
            <a:avLst/>
          </a:prstGeom>
        </p:spPr>
        <p:txBody>
          <a:bodyPr wrap="square">
            <a:spAutoFit/>
          </a:bodyPr>
          <a:lstStyle/>
          <a:p>
            <a:pPr marR="1060" algn="just"/>
            <a:r>
              <a:rPr lang="en-IN" sz="2800" dirty="0" smtClean="0">
                <a:latin typeface="+mj-lt"/>
              </a:rPr>
              <a:t>List </a:t>
            </a:r>
            <a:r>
              <a:rPr lang="en-IN" sz="2800" dirty="0">
                <a:latin typeface="+mj-lt"/>
              </a:rPr>
              <a:t>some key ideas, concepts, and phrases. Where possible, note down alternative phrases or synonyms for each of these.</a:t>
            </a:r>
          </a:p>
          <a:p>
            <a:pPr lvl="1" algn="just">
              <a:buFont typeface="Wingdings" charset="2"/>
              <a:buChar char="Ø"/>
            </a:pPr>
            <a:r>
              <a:rPr lang="en-IN" sz="2800" u="sng" dirty="0">
                <a:latin typeface="+mj-lt"/>
              </a:rPr>
              <a:t>marriage, getting married </a:t>
            </a:r>
            <a:r>
              <a:rPr lang="en-IN" sz="2800" dirty="0">
                <a:latin typeface="+mj-lt"/>
              </a:rPr>
              <a:t>– selecting a life partner</a:t>
            </a:r>
          </a:p>
          <a:p>
            <a:pPr marR="27170" lvl="1" algn="just">
              <a:buFont typeface="Wingdings" charset="2"/>
              <a:buChar char="Ø"/>
            </a:pPr>
            <a:r>
              <a:rPr lang="en-IN" sz="2800" u="sng" dirty="0">
                <a:latin typeface="+mj-lt"/>
              </a:rPr>
              <a:t>marriage was a great inﬂuence </a:t>
            </a:r>
            <a:r>
              <a:rPr lang="en-IN" sz="2800" dirty="0">
                <a:latin typeface="+mj-lt"/>
              </a:rPr>
              <a:t>– signiﬁcant impact, inﬂuential factor </a:t>
            </a:r>
            <a:endParaRPr lang="en-IN" sz="2800" dirty="0" smtClean="0">
              <a:latin typeface="+mj-lt"/>
            </a:endParaRPr>
          </a:p>
          <a:p>
            <a:pPr marR="27170" lvl="1" algn="just">
              <a:buFont typeface="Wingdings" charset="2"/>
              <a:buChar char="Ø"/>
            </a:pPr>
            <a:r>
              <a:rPr lang="en-IN" sz="2800" u="sng" dirty="0" smtClean="0">
                <a:latin typeface="+mj-lt"/>
              </a:rPr>
              <a:t>decision </a:t>
            </a:r>
            <a:r>
              <a:rPr lang="en-IN" sz="2800" u="sng" dirty="0">
                <a:latin typeface="+mj-lt"/>
              </a:rPr>
              <a:t>to marry </a:t>
            </a:r>
            <a:r>
              <a:rPr lang="en-IN" sz="2800" dirty="0">
                <a:latin typeface="+mj-lt"/>
              </a:rPr>
              <a:t>– choice, marriage options, choice of partner</a:t>
            </a:r>
          </a:p>
          <a:p>
            <a:pPr marL="0" indent="0" algn="just">
              <a:buNone/>
            </a:pPr>
            <a:endParaRPr lang="en-IN" sz="2800" dirty="0">
              <a:latin typeface="+mj-lt"/>
            </a:endParaRPr>
          </a:p>
        </p:txBody>
      </p:sp>
    </p:spTree>
    <p:extLst>
      <p:ext uri="{BB962C8B-B14F-4D97-AF65-F5344CB8AC3E}">
        <p14:creationId xmlns:p14="http://schemas.microsoft.com/office/powerpoint/2010/main" val="243202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474112"/>
            <a:ext cx="8424936" cy="3539431"/>
          </a:xfrm>
          <a:prstGeom prst="rect">
            <a:avLst/>
          </a:prstGeom>
        </p:spPr>
        <p:txBody>
          <a:bodyPr wrap="square">
            <a:spAutoFit/>
          </a:bodyPr>
          <a:lstStyle/>
          <a:p>
            <a:pPr marL="914400" marR="1060" lvl="1" indent="-457200" algn="just">
              <a:buFont typeface="Wingdings" charset="2"/>
              <a:buChar char="Ø"/>
            </a:pPr>
            <a:r>
              <a:rPr lang="en-IN" sz="2800" u="sng" dirty="0"/>
              <a:t>not usually something to be analysed or explained </a:t>
            </a:r>
            <a:r>
              <a:rPr lang="en-IN" sz="2800" dirty="0"/>
              <a:t>– typically not talked about, not a topic of discussion </a:t>
            </a:r>
          </a:p>
          <a:p>
            <a:pPr marL="914400" marR="1060" lvl="1" indent="-457200" algn="just">
              <a:buFont typeface="Wingdings" charset="2"/>
              <a:buChar char="Ø"/>
            </a:pPr>
            <a:r>
              <a:rPr lang="en-IN" sz="2800" u="sng" dirty="0"/>
              <a:t>getting married and marrying a particular man often appeared to be inevitabilities rather than choices </a:t>
            </a:r>
            <a:r>
              <a:rPr lang="en-IN" sz="2800" dirty="0"/>
              <a:t>– the process of marriage and choice of partner were more a matter of course, something inevitable, compared to individual choice.</a:t>
            </a:r>
          </a:p>
        </p:txBody>
      </p:sp>
    </p:spTree>
    <p:extLst>
      <p:ext uri="{BB962C8B-B14F-4D97-AF65-F5344CB8AC3E}">
        <p14:creationId xmlns:p14="http://schemas.microsoft.com/office/powerpoint/2010/main" val="2414759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1048</Words>
  <Application>Microsoft Macintosh PowerPoint</Application>
  <PresentationFormat>On-screen Show (4:3)</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Paraphrasing</vt:lpstr>
      <vt:lpstr>Paraphrasing</vt:lpstr>
      <vt:lpstr>PowerPoint Presentation</vt:lpstr>
      <vt:lpstr>PowerPoint Presentation</vt:lpstr>
      <vt:lpstr>PowerPoint Presentation</vt:lpstr>
      <vt:lpstr>Let’s look at a text</vt:lpstr>
      <vt:lpstr>PowerPoint Presentation</vt:lpstr>
      <vt:lpstr>PowerPoint Presentation</vt:lpstr>
      <vt:lpstr>PowerPoint Presentation</vt:lpstr>
      <vt:lpstr>PowerPoint Presentation</vt:lpstr>
      <vt:lpstr>PowerPoint Presentation</vt:lpstr>
      <vt:lpstr>Language support for paraphrasing</vt:lpstr>
      <vt:lpstr>PowerPoint Presentation</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Paraphrasing</dc:title>
  <dc:creator>sudharshana N.P</dc:creator>
  <cp:lastModifiedBy>sudharshana N.P</cp:lastModifiedBy>
  <cp:revision>5</cp:revision>
  <dcterms:created xsi:type="dcterms:W3CDTF">2017-08-29T04:56:00Z</dcterms:created>
  <dcterms:modified xsi:type="dcterms:W3CDTF">2017-08-29T06:30:15Z</dcterms:modified>
</cp:coreProperties>
</file>