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351" r:id="rId5"/>
    <p:sldId id="261" r:id="rId6"/>
    <p:sldId id="352" r:id="rId7"/>
    <p:sldId id="262" r:id="rId8"/>
    <p:sldId id="353" r:id="rId9"/>
    <p:sldId id="354" r:id="rId10"/>
    <p:sldId id="263" r:id="rId11"/>
    <p:sldId id="355" r:id="rId12"/>
    <p:sldId id="264" r:id="rId13"/>
    <p:sldId id="265" r:id="rId14"/>
    <p:sldId id="266" r:id="rId15"/>
    <p:sldId id="356" r:id="rId16"/>
    <p:sldId id="366" r:id="rId17"/>
    <p:sldId id="367" r:id="rId18"/>
    <p:sldId id="368" r:id="rId19"/>
    <p:sldId id="369" r:id="rId20"/>
    <p:sldId id="370" r:id="rId21"/>
    <p:sldId id="371" r:id="rId22"/>
    <p:sldId id="372" r:id="rId23"/>
    <p:sldId id="373" r:id="rId24"/>
    <p:sldId id="374" r:id="rId25"/>
    <p:sldId id="375" r:id="rId26"/>
    <p:sldId id="269" r:id="rId27"/>
    <p:sldId id="359" r:id="rId28"/>
    <p:sldId id="357" r:id="rId29"/>
    <p:sldId id="360" r:id="rId30"/>
    <p:sldId id="361" r:id="rId31"/>
    <p:sldId id="331" r:id="rId32"/>
    <p:sldId id="333" r:id="rId33"/>
    <p:sldId id="334" r:id="rId34"/>
    <p:sldId id="358" r:id="rId35"/>
    <p:sldId id="335" r:id="rId36"/>
    <p:sldId id="336" r:id="rId37"/>
    <p:sldId id="337" r:id="rId38"/>
    <p:sldId id="339" r:id="rId39"/>
    <p:sldId id="340" r:id="rId40"/>
    <p:sldId id="341" r:id="rId41"/>
    <p:sldId id="342" r:id="rId42"/>
    <p:sldId id="343" r:id="rId43"/>
    <p:sldId id="344" r:id="rId44"/>
    <p:sldId id="345" r:id="rId45"/>
    <p:sldId id="376" r:id="rId46"/>
    <p:sldId id="377" r:id="rId47"/>
    <p:sldId id="378"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6" d="100"/>
          <a:sy n="36" d="100"/>
        </p:scale>
        <p:origin x="-18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789296-C984-EF4A-8317-EF665AA40460}" type="datetimeFigureOut">
              <a:rPr lang="en-US" smtClean="0"/>
              <a:t>05/09/17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244994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9296-C984-EF4A-8317-EF665AA40460}" type="datetimeFigureOut">
              <a:rPr lang="en-US" smtClean="0"/>
              <a:t>05/09/17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29227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9296-C984-EF4A-8317-EF665AA40460}" type="datetimeFigureOut">
              <a:rPr lang="en-US" smtClean="0"/>
              <a:t>05/09/17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103138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89296-C984-EF4A-8317-EF665AA40460}" type="datetimeFigureOut">
              <a:rPr lang="en-US" smtClean="0"/>
              <a:t>05/09/17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420862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89296-C984-EF4A-8317-EF665AA40460}" type="datetimeFigureOut">
              <a:rPr lang="en-US" smtClean="0"/>
              <a:t>05/09/17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384174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789296-C984-EF4A-8317-EF665AA40460}" type="datetimeFigureOut">
              <a:rPr lang="en-US" smtClean="0"/>
              <a:t>05/09/17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372798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789296-C984-EF4A-8317-EF665AA40460}" type="datetimeFigureOut">
              <a:rPr lang="en-US" smtClean="0"/>
              <a:t>05/09/17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17853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89296-C984-EF4A-8317-EF665AA40460}" type="datetimeFigureOut">
              <a:rPr lang="en-US" smtClean="0"/>
              <a:t>05/09/17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139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89296-C984-EF4A-8317-EF665AA40460}" type="datetimeFigureOut">
              <a:rPr lang="en-US" smtClean="0"/>
              <a:t>05/09/17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319931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89296-C984-EF4A-8317-EF665AA40460}" type="datetimeFigureOut">
              <a:rPr lang="en-US" smtClean="0"/>
              <a:t>05/09/17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2982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89296-C984-EF4A-8317-EF665AA40460}" type="datetimeFigureOut">
              <a:rPr lang="en-US" smtClean="0"/>
              <a:t>05/09/17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EF9B6-907D-924C-A67C-58BFAB084F4C}" type="slidenum">
              <a:rPr lang="en-US" smtClean="0"/>
              <a:t>‹#›</a:t>
            </a:fld>
            <a:endParaRPr lang="en-US"/>
          </a:p>
        </p:txBody>
      </p:sp>
    </p:spTree>
    <p:extLst>
      <p:ext uri="{BB962C8B-B14F-4D97-AF65-F5344CB8AC3E}">
        <p14:creationId xmlns:p14="http://schemas.microsoft.com/office/powerpoint/2010/main" val="1229146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9296-C984-EF4A-8317-EF665AA40460}" type="datetimeFigureOut">
              <a:rPr lang="en-US" smtClean="0"/>
              <a:t>05/09/17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EF9B6-907D-924C-A67C-58BFAB084F4C}" type="slidenum">
              <a:rPr lang="en-US" smtClean="0"/>
              <a:t>‹#›</a:t>
            </a:fld>
            <a:endParaRPr lang="en-US"/>
          </a:p>
        </p:txBody>
      </p:sp>
    </p:spTree>
    <p:extLst>
      <p:ext uri="{BB962C8B-B14F-4D97-AF65-F5344CB8AC3E}">
        <p14:creationId xmlns:p14="http://schemas.microsoft.com/office/powerpoint/2010/main" val="299240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Writing: Writing a Paragraph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364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a:bodyPr>
          <a:lstStyle/>
          <a:p>
            <a:pPr algn="just"/>
            <a:r>
              <a:rPr lang="en-IN" b="1" dirty="0" smtClean="0"/>
              <a:t>Lexical cohesion </a:t>
            </a:r>
            <a:r>
              <a:rPr lang="en-IN" dirty="0" smtClean="0"/>
              <a:t>deals with the meaning in text. “This is the cohesive effect achieved by the selection of vocabulary” (Halliday &amp; </a:t>
            </a:r>
            <a:r>
              <a:rPr lang="en-IN" dirty="0" err="1" smtClean="0"/>
              <a:t>Hasan</a:t>
            </a:r>
            <a:r>
              <a:rPr lang="en-IN" dirty="0" smtClean="0"/>
              <a:t>).</a:t>
            </a:r>
          </a:p>
          <a:p>
            <a:pPr algn="just"/>
            <a:r>
              <a:rPr lang="en-IN" dirty="0" smtClean="0"/>
              <a:t>Two different ways – reiteration and collocation</a:t>
            </a:r>
          </a:p>
          <a:p>
            <a:pPr marL="0" indent="0" algn="just">
              <a:buNone/>
            </a:pPr>
            <a:endParaRPr lang="en-IN" dirty="0" smtClean="0"/>
          </a:p>
        </p:txBody>
      </p:sp>
    </p:spTree>
    <p:extLst>
      <p:ext uri="{BB962C8B-B14F-4D97-AF65-F5344CB8AC3E}">
        <p14:creationId xmlns:p14="http://schemas.microsoft.com/office/powerpoint/2010/main" val="13030353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b="1" dirty="0"/>
              <a:t>Reiteration</a:t>
            </a:r>
            <a:r>
              <a:rPr lang="en-IN" dirty="0"/>
              <a:t>: “the repetition of a lexical item, or the occurrence of a synonym of some kind, in the context of reference”.</a:t>
            </a:r>
          </a:p>
          <a:p>
            <a:pPr marL="0" indent="0" algn="just">
              <a:buNone/>
            </a:pPr>
            <a:r>
              <a:rPr lang="en-IN" dirty="0"/>
              <a:t>e.g. Alice caught </a:t>
            </a:r>
            <a:r>
              <a:rPr lang="en-IN" i="1" dirty="0"/>
              <a:t>the baby </a:t>
            </a:r>
            <a:r>
              <a:rPr lang="en-IN" dirty="0"/>
              <a:t>with some difficulty, as it was </a:t>
            </a:r>
            <a:r>
              <a:rPr lang="en-IN" i="1" dirty="0"/>
              <a:t>a queershaped little creature </a:t>
            </a:r>
            <a:r>
              <a:rPr lang="en-IN" dirty="0"/>
              <a:t>and held out its arms and legs in all directions, 'just like </a:t>
            </a:r>
            <a:r>
              <a:rPr lang="en-IN" i="1" dirty="0"/>
              <a:t>a star-fish</a:t>
            </a:r>
            <a:r>
              <a:rPr lang="en-IN" dirty="0"/>
              <a:t>', thought Alice. </a:t>
            </a:r>
            <a:r>
              <a:rPr lang="en-IN" i="1" dirty="0"/>
              <a:t>The poor little thing </a:t>
            </a:r>
            <a:r>
              <a:rPr lang="en-IN" dirty="0"/>
              <a:t>was snorting like a steam-engine when she caught it.</a:t>
            </a:r>
          </a:p>
          <a:p>
            <a:endParaRPr lang="en-US" dirty="0"/>
          </a:p>
        </p:txBody>
      </p:sp>
    </p:spTree>
    <p:extLst>
      <p:ext uri="{BB962C8B-B14F-4D97-AF65-F5344CB8AC3E}">
        <p14:creationId xmlns:p14="http://schemas.microsoft.com/office/powerpoint/2010/main" val="19500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fontScale="92500" lnSpcReduction="20000"/>
          </a:bodyPr>
          <a:lstStyle/>
          <a:p>
            <a:pPr algn="just"/>
            <a:r>
              <a:rPr lang="en-IN" b="1" dirty="0"/>
              <a:t>Collocation</a:t>
            </a:r>
            <a:r>
              <a:rPr lang="en-IN" dirty="0"/>
              <a:t> is the use of “a word that is in some way associated with another word </a:t>
            </a:r>
            <a:r>
              <a:rPr lang="en-IN" dirty="0" smtClean="0"/>
              <a:t>in the </a:t>
            </a:r>
            <a:r>
              <a:rPr lang="en-IN" dirty="0"/>
              <a:t>preceding text, because it is a direct repetition of it, or is in some sense synonymous </a:t>
            </a:r>
            <a:r>
              <a:rPr lang="en-IN" dirty="0" smtClean="0"/>
              <a:t>with it</a:t>
            </a:r>
            <a:r>
              <a:rPr lang="en-IN" dirty="0"/>
              <a:t>, or tends to occur in the same lexical environment</a:t>
            </a:r>
            <a:r>
              <a:rPr lang="en-IN" dirty="0" smtClean="0"/>
              <a:t>”.</a:t>
            </a:r>
          </a:p>
          <a:p>
            <a:pPr marL="0" indent="0" algn="ctr">
              <a:buNone/>
            </a:pPr>
            <a:r>
              <a:rPr lang="en-IN" dirty="0" smtClean="0"/>
              <a:t>e.g.   A </a:t>
            </a:r>
            <a:r>
              <a:rPr lang="en-IN" dirty="0"/>
              <a:t>little fat man of Bombay</a:t>
            </a:r>
            <a:br>
              <a:rPr lang="en-IN" dirty="0"/>
            </a:br>
            <a:r>
              <a:rPr lang="en-IN" dirty="0"/>
              <a:t>        Was smoking one very hot day.</a:t>
            </a:r>
            <a:br>
              <a:rPr lang="en-IN" dirty="0"/>
            </a:br>
            <a:r>
              <a:rPr lang="en-IN" dirty="0"/>
              <a:t>            But a bird called a snipe</a:t>
            </a:r>
            <a:br>
              <a:rPr lang="en-IN" dirty="0"/>
            </a:br>
            <a:r>
              <a:rPr lang="en-IN" dirty="0"/>
              <a:t>            Flew away with his pipe,</a:t>
            </a:r>
            <a:br>
              <a:rPr lang="en-IN" dirty="0"/>
            </a:br>
            <a:r>
              <a:rPr lang="en-IN" dirty="0"/>
              <a:t>        Which vexed the fat man of Bombay.</a:t>
            </a:r>
          </a:p>
          <a:p>
            <a:pPr algn="just"/>
            <a:r>
              <a:rPr lang="en-IN" dirty="0"/>
              <a:t>Halliday notes here that there is ‘a </a:t>
            </a:r>
            <a:r>
              <a:rPr lang="en-IN" dirty="0" smtClean="0"/>
              <a:t>strong </a:t>
            </a:r>
            <a:r>
              <a:rPr lang="en-IN" dirty="0" err="1" smtClean="0"/>
              <a:t>collocational</a:t>
            </a:r>
            <a:r>
              <a:rPr lang="en-IN" dirty="0" smtClean="0"/>
              <a:t> </a:t>
            </a:r>
            <a:r>
              <a:rPr lang="en-IN" dirty="0"/>
              <a:t>bond between smoke and pipe’ in the above poem.</a:t>
            </a:r>
          </a:p>
          <a:p>
            <a:pPr algn="just"/>
            <a:endParaRPr lang="en-IN" dirty="0"/>
          </a:p>
        </p:txBody>
      </p:sp>
    </p:spTree>
    <p:extLst>
      <p:ext uri="{BB962C8B-B14F-4D97-AF65-F5344CB8AC3E}">
        <p14:creationId xmlns:p14="http://schemas.microsoft.com/office/powerpoint/2010/main" val="38526850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68760"/>
            <a:ext cx="8327390" cy="5205192"/>
          </a:xfrm>
        </p:spPr>
        <p:txBody>
          <a:bodyPr>
            <a:noAutofit/>
          </a:bodyPr>
          <a:lstStyle/>
          <a:p>
            <a:pPr algn="just">
              <a:lnSpc>
                <a:spcPct val="80000"/>
              </a:lnSpc>
              <a:buClr>
                <a:schemeClr val="accent1">
                  <a:lumMod val="75000"/>
                </a:schemeClr>
              </a:buClr>
            </a:pPr>
            <a:r>
              <a:rPr lang="hr-HR" dirty="0"/>
              <a:t>Formal cohesion does not guarantee </a:t>
            </a:r>
            <a:r>
              <a:rPr lang="en-IN" dirty="0" err="1" smtClean="0"/>
              <a:t>i</a:t>
            </a:r>
            <a:r>
              <a:rPr lang="hr-HR" dirty="0" smtClean="0"/>
              <a:t>dentification </a:t>
            </a:r>
            <a:r>
              <a:rPr lang="hr-HR" dirty="0"/>
              <a:t>of a string as as a text </a:t>
            </a:r>
            <a:r>
              <a:rPr lang="hr-HR" dirty="0" smtClean="0"/>
              <a:t>.</a:t>
            </a:r>
            <a:endParaRPr lang="en-IN" dirty="0" smtClean="0"/>
          </a:p>
          <a:p>
            <a:pPr algn="just">
              <a:lnSpc>
                <a:spcPct val="80000"/>
              </a:lnSpc>
              <a:buClr>
                <a:schemeClr val="accent1">
                  <a:lumMod val="75000"/>
                </a:schemeClr>
              </a:buClr>
            </a:pPr>
            <a:r>
              <a:rPr lang="en-US" dirty="0" smtClean="0"/>
              <a:t>It </a:t>
            </a:r>
            <a:r>
              <a:rPr lang="en-US" dirty="0"/>
              <a:t>is easy to make up a text full of cohesive devices which does not make any sense</a:t>
            </a:r>
            <a:r>
              <a:rPr lang="hr-HR" dirty="0"/>
              <a:t>:</a:t>
            </a:r>
            <a:endParaRPr lang="hr-HR" u="sng" dirty="0"/>
          </a:p>
          <a:p>
            <a:pPr algn="just">
              <a:lnSpc>
                <a:spcPct val="80000"/>
              </a:lnSpc>
              <a:buClr>
                <a:schemeClr val="folHlink"/>
              </a:buClr>
              <a:buNone/>
            </a:pPr>
            <a:r>
              <a:rPr lang="en-US" dirty="0" smtClean="0"/>
              <a:t>e.g. My </a:t>
            </a:r>
            <a:r>
              <a:rPr lang="en-US" dirty="0"/>
              <a:t>mom is 58 years old. 58 is an </a:t>
            </a:r>
            <a:r>
              <a:rPr lang="en-US" dirty="0" smtClean="0"/>
              <a:t>even number</a:t>
            </a:r>
            <a:r>
              <a:rPr lang="en-US" dirty="0"/>
              <a:t>. Number four is unlucky in</a:t>
            </a:r>
            <a:r>
              <a:rPr lang="hr-HR" dirty="0"/>
              <a:t> </a:t>
            </a:r>
            <a:r>
              <a:rPr lang="en-US" dirty="0"/>
              <a:t>Chinese</a:t>
            </a:r>
            <a:r>
              <a:rPr lang="en-US" dirty="0" smtClean="0"/>
              <a:t>…</a:t>
            </a:r>
          </a:p>
          <a:p>
            <a:pPr algn="just">
              <a:buClr>
                <a:schemeClr val="accent1">
                  <a:lumMod val="75000"/>
                </a:schemeClr>
              </a:buClr>
            </a:pPr>
            <a:r>
              <a:rPr lang="en-US" dirty="0"/>
              <a:t>Texts that do not have any </a:t>
            </a:r>
            <a:r>
              <a:rPr lang="en-US" dirty="0" smtClean="0"/>
              <a:t>explicit cohesive </a:t>
            </a:r>
            <a:r>
              <a:rPr lang="en-US" dirty="0"/>
              <a:t>devices but make perfect sense are also quite common:</a:t>
            </a:r>
          </a:p>
          <a:p>
            <a:pPr algn="just">
              <a:buClr>
                <a:schemeClr val="folHlink"/>
              </a:buClr>
              <a:buNone/>
            </a:pPr>
            <a:r>
              <a:rPr lang="en-US" dirty="0" smtClean="0"/>
              <a:t>e.g. A</a:t>
            </a:r>
            <a:r>
              <a:rPr lang="en-US" dirty="0"/>
              <a:t>: It does not look like 140 students.</a:t>
            </a:r>
          </a:p>
          <a:p>
            <a:pPr algn="just">
              <a:buClr>
                <a:schemeClr val="folHlink"/>
              </a:buClr>
              <a:buNone/>
            </a:pPr>
            <a:r>
              <a:rPr lang="en-US" dirty="0" smtClean="0"/>
              <a:t>       B</a:t>
            </a:r>
            <a:r>
              <a:rPr lang="en-US" dirty="0"/>
              <a:t>: It’s Friday.</a:t>
            </a:r>
            <a:endParaRPr lang="hr-HR" dirty="0"/>
          </a:p>
          <a:p>
            <a:pPr algn="just">
              <a:lnSpc>
                <a:spcPct val="80000"/>
              </a:lnSpc>
              <a:buClr>
                <a:schemeClr val="folHlink"/>
              </a:buClr>
              <a:buNone/>
            </a:pPr>
            <a:endParaRPr lang="hr-HR" dirty="0"/>
          </a:p>
          <a:p>
            <a:pPr algn="just"/>
            <a:endParaRPr lang="en-IN" dirty="0"/>
          </a:p>
        </p:txBody>
      </p:sp>
      <p:sp>
        <p:nvSpPr>
          <p:cNvPr id="4" name="Title 1"/>
          <p:cNvSpPr>
            <a:spLocks noGrp="1"/>
          </p:cNvSpPr>
          <p:nvPr>
            <p:ph type="title"/>
          </p:nvPr>
        </p:nvSpPr>
        <p:spPr>
          <a:xfrm>
            <a:off x="457200" y="274638"/>
            <a:ext cx="7467600" cy="1143000"/>
          </a:xfrm>
        </p:spPr>
        <p:txBody>
          <a:bodyPr>
            <a:normAutofit fontScale="90000"/>
          </a:bodyPr>
          <a:lstStyle/>
          <a:p>
            <a:pPr lvl="0" algn="l"/>
            <a:r>
              <a:rPr lang="en-US" dirty="0" smtClean="0"/>
              <a:t>Is cohesion enough to make a text?</a:t>
            </a:r>
            <a:r>
              <a:rPr lang="en-IN" dirty="0" smtClean="0"/>
              <a:t/>
            </a:r>
            <a:br>
              <a:rPr lang="en-IN" dirty="0" smtClean="0"/>
            </a:br>
            <a:endParaRPr lang="en-IN" dirty="0"/>
          </a:p>
        </p:txBody>
      </p:sp>
    </p:spTree>
    <p:extLst>
      <p:ext uri="{BB962C8B-B14F-4D97-AF65-F5344CB8AC3E}">
        <p14:creationId xmlns:p14="http://schemas.microsoft.com/office/powerpoint/2010/main" val="4472623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noAutofit/>
          </a:bodyPr>
          <a:lstStyle/>
          <a:p>
            <a:pPr algn="just">
              <a:lnSpc>
                <a:spcPct val="90000"/>
              </a:lnSpc>
              <a:buClr>
                <a:schemeClr val="accent1">
                  <a:lumMod val="75000"/>
                </a:schemeClr>
              </a:buClr>
            </a:pPr>
            <a:r>
              <a:rPr lang="en-US" dirty="0"/>
              <a:t>There must be some other factors besides cohesion devices that make connected texts </a:t>
            </a:r>
            <a:r>
              <a:rPr lang="en-US" dirty="0" smtClean="0"/>
              <a:t>meaningful. That factor is </a:t>
            </a:r>
            <a:r>
              <a:rPr lang="en-US" b="1" u="sng" dirty="0"/>
              <a:t>coherence.</a:t>
            </a:r>
          </a:p>
          <a:p>
            <a:pPr algn="just"/>
            <a:r>
              <a:rPr lang="en-IN" b="1" dirty="0" smtClean="0"/>
              <a:t>Coherence</a:t>
            </a:r>
            <a:r>
              <a:rPr lang="en-IN" b="1" dirty="0"/>
              <a:t> </a:t>
            </a:r>
            <a:r>
              <a:rPr lang="en-IN" dirty="0"/>
              <a:t>means the connection of ideas at the idea </a:t>
            </a:r>
            <a:r>
              <a:rPr lang="en-IN" dirty="0" smtClean="0"/>
              <a:t>level. </a:t>
            </a:r>
            <a:endParaRPr lang="en-IN" dirty="0"/>
          </a:p>
          <a:p>
            <a:pPr algn="just">
              <a:lnSpc>
                <a:spcPct val="90000"/>
              </a:lnSpc>
              <a:buClr>
                <a:schemeClr val="folHlink"/>
              </a:buClr>
              <a:buFont typeface="Wingdings" panose="05000000000000000000" pitchFamily="2" charset="2"/>
              <a:buChar char="Ø"/>
            </a:pPr>
            <a:endParaRPr lang="en-IN" dirty="0"/>
          </a:p>
        </p:txBody>
      </p:sp>
    </p:spTree>
    <p:extLst>
      <p:ext uri="{BB962C8B-B14F-4D97-AF65-F5344CB8AC3E}">
        <p14:creationId xmlns:p14="http://schemas.microsoft.com/office/powerpoint/2010/main" val="18473460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Basically, coherence refers to the “rhetorical” aspects of the writing, which include developing and supporting the argument (e.g. thesis statement development), synthesizing and integrating readings, organizing and clarifying ideas.</a:t>
            </a:r>
          </a:p>
          <a:p>
            <a:endParaRPr lang="en-US" dirty="0"/>
          </a:p>
        </p:txBody>
      </p:sp>
    </p:spTree>
    <p:extLst>
      <p:ext uri="{BB962C8B-B14F-4D97-AF65-F5344CB8AC3E}">
        <p14:creationId xmlns:p14="http://schemas.microsoft.com/office/powerpoint/2010/main" val="400837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710952"/>
          </a:xfrm>
        </p:spPr>
        <p:txBody>
          <a:bodyPr>
            <a:normAutofit fontScale="90000"/>
          </a:bodyPr>
          <a:lstStyle/>
          <a:p>
            <a:pPr algn="l"/>
            <a:r>
              <a:rPr lang="en-US" dirty="0" smtClean="0"/>
              <a:t>Creating a coherent paragraph</a:t>
            </a:r>
            <a:endParaRPr lang="en-IN" dirty="0"/>
          </a:p>
        </p:txBody>
      </p:sp>
      <p:sp>
        <p:nvSpPr>
          <p:cNvPr id="4" name="Content Placeholder 3"/>
          <p:cNvSpPr>
            <a:spLocks noGrp="1"/>
          </p:cNvSpPr>
          <p:nvPr>
            <p:ph sz="quarter" idx="1"/>
          </p:nvPr>
        </p:nvSpPr>
        <p:spPr/>
        <p:txBody>
          <a:bodyPr>
            <a:normAutofit lnSpcReduction="10000"/>
          </a:bodyPr>
          <a:lstStyle/>
          <a:p>
            <a:pPr algn="just"/>
            <a:r>
              <a:rPr lang="en-IN" b="1" dirty="0" smtClean="0"/>
              <a:t>Theme</a:t>
            </a:r>
            <a:r>
              <a:rPr lang="en-IN" dirty="0" smtClean="0"/>
              <a:t>: First find out the theme. If we find out what the sentences talk about, then we can arrange them coherently.</a:t>
            </a:r>
          </a:p>
          <a:p>
            <a:pPr algn="just"/>
            <a:r>
              <a:rPr lang="en-IN" b="1" dirty="0" smtClean="0"/>
              <a:t>Initiating sentence</a:t>
            </a:r>
            <a:r>
              <a:rPr lang="en-IN" dirty="0" smtClean="0"/>
              <a:t>: It is the first sentence. Likely to be the Topic sentence (but not always).</a:t>
            </a:r>
          </a:p>
          <a:p>
            <a:pPr algn="just"/>
            <a:r>
              <a:rPr lang="en-IN" b="1" dirty="0" smtClean="0"/>
              <a:t>Links</a:t>
            </a:r>
            <a:r>
              <a:rPr lang="en-IN" dirty="0" smtClean="0"/>
              <a:t>: Links </a:t>
            </a:r>
            <a:r>
              <a:rPr lang="en-IN" dirty="0"/>
              <a:t>are found </a:t>
            </a:r>
            <a:r>
              <a:rPr lang="en-IN" dirty="0" smtClean="0"/>
              <a:t>in various </a:t>
            </a:r>
            <a:r>
              <a:rPr lang="en-IN" dirty="0"/>
              <a:t>forms e.g. key words, grammatical links, contextual links, and </a:t>
            </a:r>
            <a:r>
              <a:rPr lang="en-IN" dirty="0" smtClean="0"/>
              <a:t>concepts.</a:t>
            </a:r>
            <a:endParaRPr lang="en-IN" dirty="0"/>
          </a:p>
        </p:txBody>
      </p:sp>
    </p:spTree>
    <p:extLst>
      <p:ext uri="{BB962C8B-B14F-4D97-AF65-F5344CB8AC3E}">
        <p14:creationId xmlns:p14="http://schemas.microsoft.com/office/powerpoint/2010/main" val="32995375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 y="199571"/>
            <a:ext cx="8998856" cy="5683691"/>
          </a:xfrm>
        </p:spPr>
        <p:txBody>
          <a:bodyPr>
            <a:noAutofit/>
          </a:bodyPr>
          <a:lstStyle/>
          <a:p>
            <a:pPr algn="just">
              <a:buNone/>
            </a:pPr>
            <a:r>
              <a:rPr lang="en-IN" sz="3000" dirty="0" smtClean="0"/>
              <a:t>(</a:t>
            </a:r>
            <a:r>
              <a:rPr lang="en-IN" sz="3000" dirty="0"/>
              <a:t>1) A lift carries visitors to the top of the tower from where views of the city can be </a:t>
            </a:r>
            <a:r>
              <a:rPr lang="en-IN" sz="3000" dirty="0" smtClean="0"/>
              <a:t>seen. </a:t>
            </a:r>
            <a:endParaRPr lang="en-IN" sz="3000" dirty="0"/>
          </a:p>
          <a:p>
            <a:pPr algn="just">
              <a:buNone/>
            </a:pPr>
            <a:r>
              <a:rPr lang="en-IN" sz="3000" dirty="0"/>
              <a:t>(2) It was built in 1889 as part of an exhibition held in the </a:t>
            </a:r>
            <a:r>
              <a:rPr lang="en-IN" sz="3000" dirty="0" smtClean="0"/>
              <a:t>city. </a:t>
            </a:r>
            <a:endParaRPr lang="en-IN" sz="3000" dirty="0"/>
          </a:p>
          <a:p>
            <a:pPr algn="just">
              <a:buNone/>
            </a:pPr>
            <a:r>
              <a:rPr lang="en-IN" sz="3000" dirty="0"/>
              <a:t>(3) It is named after </a:t>
            </a:r>
            <a:r>
              <a:rPr lang="en-IN" sz="3000" dirty="0" err="1"/>
              <a:t>Gustave</a:t>
            </a:r>
            <a:r>
              <a:rPr lang="en-IN" sz="3000" dirty="0"/>
              <a:t> Eiffel, the man who designed </a:t>
            </a:r>
            <a:r>
              <a:rPr lang="en-IN" sz="3000" dirty="0" smtClean="0"/>
              <a:t>it. </a:t>
            </a:r>
            <a:endParaRPr lang="en-IN" sz="3000" dirty="0"/>
          </a:p>
          <a:p>
            <a:pPr algn="just">
              <a:buNone/>
            </a:pPr>
            <a:r>
              <a:rPr lang="en-IN" sz="3000" dirty="0"/>
              <a:t>(4) It is over four hundred meters tall and made entirely of iron and </a:t>
            </a:r>
            <a:r>
              <a:rPr lang="en-IN" sz="3000" dirty="0" smtClean="0"/>
              <a:t>steel. </a:t>
            </a:r>
            <a:endParaRPr lang="en-IN" sz="3000" dirty="0"/>
          </a:p>
          <a:p>
            <a:pPr algn="just">
              <a:buNone/>
            </a:pPr>
            <a:r>
              <a:rPr lang="en-IN" sz="3000" dirty="0"/>
              <a:t>(5) One of the most famous sights in Paris, the capital of France, is the Eiffel tower. </a:t>
            </a:r>
          </a:p>
          <a:p>
            <a:pPr algn="just">
              <a:buNone/>
            </a:pPr>
            <a:r>
              <a:rPr lang="en-IN" sz="3000" dirty="0"/>
              <a:t>(6) The tower was intended to be a temporary structure for the exhibition but it was so popular </a:t>
            </a:r>
            <a:r>
              <a:rPr lang="en-IN" sz="3000" dirty="0" smtClean="0"/>
              <a:t>that </a:t>
            </a:r>
            <a:r>
              <a:rPr lang="en-IN" sz="3000" dirty="0"/>
              <a:t>it has remained. </a:t>
            </a:r>
          </a:p>
          <a:p>
            <a:pPr algn="just">
              <a:buNone/>
            </a:pPr>
            <a:r>
              <a:rPr lang="en-IN" sz="3000" dirty="0" smtClean="0"/>
              <a:t>	</a:t>
            </a:r>
            <a:endParaRPr lang="en-IN" sz="3000" dirty="0"/>
          </a:p>
          <a:p>
            <a:pPr algn="just">
              <a:buNone/>
            </a:pPr>
            <a:endParaRPr lang="en-IN" sz="3000" dirty="0"/>
          </a:p>
        </p:txBody>
      </p:sp>
    </p:spTree>
    <p:extLst>
      <p:ext uri="{BB962C8B-B14F-4D97-AF65-F5344CB8AC3E}">
        <p14:creationId xmlns:p14="http://schemas.microsoft.com/office/powerpoint/2010/main" val="3852683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normAutofit lnSpcReduction="10000"/>
          </a:bodyPr>
          <a:lstStyle/>
          <a:p>
            <a:pPr algn="just"/>
            <a:r>
              <a:rPr lang="en-IN" dirty="0" smtClean="0"/>
              <a:t>Theme: A quick look at the sentences indicates that the theme is ‘Eiffel Tower’. </a:t>
            </a:r>
          </a:p>
          <a:p>
            <a:pPr algn="just"/>
            <a:r>
              <a:rPr lang="en-IN" dirty="0" smtClean="0"/>
              <a:t>Initiating sentence: Sentences 2-4 begin with the pronoun ‘it’; so, they cannot be in the beginning. Sentences 1 and 6 refer to ‘the tower’, means the tower has already been introduced elsewhere. So, Sentence 5 has to be the ‘Initiating sentence’.</a:t>
            </a:r>
          </a:p>
          <a:p>
            <a:pPr algn="just"/>
            <a:r>
              <a:rPr lang="en-IN" dirty="0" smtClean="0"/>
              <a:t>Links: After 5, the next sentence should be 3 since it mentions how the tower got its name. </a:t>
            </a:r>
          </a:p>
          <a:p>
            <a:pPr algn="just"/>
            <a:endParaRPr lang="en-IN" dirty="0" smtClean="0"/>
          </a:p>
          <a:p>
            <a:pPr algn="just"/>
            <a:endParaRPr lang="en-IN" dirty="0" smtClean="0"/>
          </a:p>
          <a:p>
            <a:pPr algn="just"/>
            <a:endParaRPr lang="en-IN" dirty="0" smtClean="0"/>
          </a:p>
        </p:txBody>
      </p:sp>
    </p:spTree>
    <p:extLst>
      <p:ext uri="{BB962C8B-B14F-4D97-AF65-F5344CB8AC3E}">
        <p14:creationId xmlns:p14="http://schemas.microsoft.com/office/powerpoint/2010/main" val="3447536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80728"/>
            <a:ext cx="7467600" cy="5493224"/>
          </a:xfrm>
        </p:spPr>
        <p:txBody>
          <a:bodyPr>
            <a:normAutofit/>
          </a:bodyPr>
          <a:lstStyle/>
          <a:p>
            <a:pPr algn="just"/>
            <a:r>
              <a:rPr lang="en-IN" dirty="0" smtClean="0"/>
              <a:t>Next should be sentence 2 as it talks about an event in the past. The ‘exhibition’ connects sentence 2 and sentence 6. </a:t>
            </a:r>
          </a:p>
          <a:p>
            <a:pPr algn="just"/>
            <a:r>
              <a:rPr lang="en-IN" dirty="0" smtClean="0"/>
              <a:t>Now we have two sentences (1 and 4) left. </a:t>
            </a:r>
          </a:p>
          <a:p>
            <a:pPr algn="just"/>
            <a:r>
              <a:rPr lang="en-IN" dirty="0" smtClean="0"/>
              <a:t>The sentence 1 has to come after sentence 4. </a:t>
            </a:r>
          </a:p>
          <a:p>
            <a:pPr algn="just"/>
            <a:endParaRPr lang="en-IN" dirty="0"/>
          </a:p>
        </p:txBody>
      </p:sp>
    </p:spTree>
    <p:extLst>
      <p:ext uri="{BB962C8B-B14F-4D97-AF65-F5344CB8AC3E}">
        <p14:creationId xmlns:p14="http://schemas.microsoft.com/office/powerpoint/2010/main" val="23599173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makes a paragraph</a:t>
            </a:r>
            <a:endParaRPr lang="en-IN" dirty="0"/>
          </a:p>
        </p:txBody>
      </p:sp>
      <p:sp>
        <p:nvSpPr>
          <p:cNvPr id="3" name="Content Placeholder 2"/>
          <p:cNvSpPr>
            <a:spLocks noGrp="1"/>
          </p:cNvSpPr>
          <p:nvPr>
            <p:ph sz="quarter" idx="1"/>
          </p:nvPr>
        </p:nvSpPr>
        <p:spPr/>
        <p:txBody>
          <a:bodyPr>
            <a:normAutofit fontScale="92500" lnSpcReduction="10000"/>
          </a:bodyPr>
          <a:lstStyle/>
          <a:p>
            <a:pPr algn="just">
              <a:lnSpc>
                <a:spcPct val="90000"/>
              </a:lnSpc>
            </a:pPr>
            <a:r>
              <a:rPr lang="en-GB" altLang="zh-HK" u="sng" dirty="0"/>
              <a:t>Example A</a:t>
            </a:r>
          </a:p>
          <a:p>
            <a:pPr algn="just">
              <a:lnSpc>
                <a:spcPct val="90000"/>
              </a:lnSpc>
              <a:buFont typeface="Wingdings" panose="05000000000000000000" pitchFamily="2" charset="2"/>
              <a:buNone/>
            </a:pPr>
            <a:r>
              <a:rPr lang="en-GB" altLang="zh-HK" dirty="0" smtClean="0"/>
              <a:t>   One </a:t>
            </a:r>
            <a:r>
              <a:rPr lang="en-GB" altLang="zh-HK" dirty="0"/>
              <a:t>day her mother said to her, "Come, Little Red </a:t>
            </a:r>
            <a:r>
              <a:rPr lang="hr-HR" altLang="zh-HK" dirty="0"/>
              <a:t>Riding Hood</a:t>
            </a:r>
            <a:r>
              <a:rPr lang="en-GB" altLang="zh-HK" dirty="0"/>
              <a:t>, take this piece of cake and bottle of wine and bring them to your grandmother. She's sick and weak, and this will strengthen her. Get an early start </a:t>
            </a:r>
            <a:r>
              <a:rPr lang="en-US" altLang="zh-HK" dirty="0" smtClean="0"/>
              <a:t>[…]</a:t>
            </a:r>
          </a:p>
          <a:p>
            <a:pPr algn="just">
              <a:lnSpc>
                <a:spcPct val="90000"/>
              </a:lnSpc>
              <a:buFont typeface="Wingdings" panose="05000000000000000000" pitchFamily="2" charset="2"/>
              <a:buNone/>
            </a:pPr>
            <a:endParaRPr lang="en-US" altLang="zh-HK" dirty="0"/>
          </a:p>
          <a:p>
            <a:pPr algn="just">
              <a:lnSpc>
                <a:spcPct val="90000"/>
              </a:lnSpc>
            </a:pPr>
            <a:r>
              <a:rPr lang="en-US" altLang="zh-HK" u="sng" dirty="0"/>
              <a:t>Example B</a:t>
            </a:r>
          </a:p>
          <a:p>
            <a:pPr algn="just">
              <a:lnSpc>
                <a:spcPct val="90000"/>
              </a:lnSpc>
              <a:buFont typeface="Wingdings" panose="05000000000000000000" pitchFamily="2" charset="2"/>
              <a:buNone/>
            </a:pPr>
            <a:r>
              <a:rPr lang="en-GB" altLang="zh-HK" dirty="0" smtClean="0"/>
              <a:t>    And </a:t>
            </a:r>
            <a:r>
              <a:rPr lang="en-GB" altLang="zh-HK" dirty="0"/>
              <a:t>this will strengthen her. Take this piece of cake. One day her mother said to her. She's sick.</a:t>
            </a:r>
            <a:endParaRPr lang="hr-HR" altLang="zh-HK" dirty="0"/>
          </a:p>
          <a:p>
            <a:pPr algn="just"/>
            <a:endParaRPr lang="en-IN" dirty="0"/>
          </a:p>
        </p:txBody>
      </p:sp>
    </p:spTree>
    <p:extLst>
      <p:ext uri="{BB962C8B-B14F-4D97-AF65-F5344CB8AC3E}">
        <p14:creationId xmlns:p14="http://schemas.microsoft.com/office/powerpoint/2010/main" val="28936006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3286" y="127000"/>
            <a:ext cx="8853714" cy="6346952"/>
          </a:xfrm>
        </p:spPr>
        <p:txBody>
          <a:bodyPr>
            <a:noAutofit/>
          </a:bodyPr>
          <a:lstStyle/>
          <a:p>
            <a:pPr algn="just">
              <a:buNone/>
            </a:pPr>
            <a:r>
              <a:rPr lang="en-IN" sz="3000" dirty="0"/>
              <a:t>(5) One of the most famous sights in Paris, the capital of France, is the Eiffel tower. </a:t>
            </a:r>
          </a:p>
          <a:p>
            <a:pPr algn="just">
              <a:buNone/>
            </a:pPr>
            <a:r>
              <a:rPr lang="en-IN" sz="3000" dirty="0"/>
              <a:t>(3) It is named after </a:t>
            </a:r>
            <a:r>
              <a:rPr lang="en-IN" sz="3000" dirty="0" err="1"/>
              <a:t>Gustave</a:t>
            </a:r>
            <a:r>
              <a:rPr lang="en-IN" sz="3000" dirty="0"/>
              <a:t> Eiffel, the man who designed </a:t>
            </a:r>
            <a:r>
              <a:rPr lang="en-IN" sz="3000" dirty="0" smtClean="0"/>
              <a:t>it. </a:t>
            </a:r>
            <a:endParaRPr lang="en-IN" sz="3000" dirty="0"/>
          </a:p>
          <a:p>
            <a:pPr algn="just">
              <a:buNone/>
            </a:pPr>
            <a:r>
              <a:rPr lang="en-IN" sz="3000" dirty="0"/>
              <a:t>(2) It was built in 1889 as part of an exhibition held in the </a:t>
            </a:r>
            <a:r>
              <a:rPr lang="en-IN" sz="3000" dirty="0" smtClean="0"/>
              <a:t>city. </a:t>
            </a:r>
            <a:endParaRPr lang="en-IN" sz="3000" dirty="0"/>
          </a:p>
          <a:p>
            <a:pPr algn="just">
              <a:buNone/>
            </a:pPr>
            <a:r>
              <a:rPr lang="en-IN" sz="3000" dirty="0" smtClean="0"/>
              <a:t>(6) The tower was intended to be a temporary structure for the exhibition but it was so popular that it has remained. </a:t>
            </a:r>
          </a:p>
          <a:p>
            <a:pPr algn="just">
              <a:buNone/>
            </a:pPr>
            <a:r>
              <a:rPr lang="en-IN" sz="3000" dirty="0" smtClean="0"/>
              <a:t>(</a:t>
            </a:r>
            <a:r>
              <a:rPr lang="en-IN" sz="3000" dirty="0"/>
              <a:t>4) It is over four hundred meters tall and made entirely of iron and </a:t>
            </a:r>
            <a:r>
              <a:rPr lang="en-IN" sz="3000" dirty="0" smtClean="0"/>
              <a:t>steel. </a:t>
            </a:r>
            <a:endParaRPr lang="en-IN" sz="3000" dirty="0"/>
          </a:p>
          <a:p>
            <a:pPr algn="just">
              <a:buNone/>
            </a:pPr>
            <a:r>
              <a:rPr lang="en-IN" sz="3000" dirty="0"/>
              <a:t>(1) A lift carries visitors to the top of the tower from where views of the city can be </a:t>
            </a:r>
            <a:r>
              <a:rPr lang="en-IN" sz="3000" dirty="0" smtClean="0"/>
              <a:t>seen. </a:t>
            </a:r>
            <a:endParaRPr lang="en-IN" sz="3000" dirty="0"/>
          </a:p>
          <a:p>
            <a:pPr algn="just"/>
            <a:endParaRPr lang="en-IN" sz="3000" dirty="0"/>
          </a:p>
        </p:txBody>
      </p:sp>
    </p:spTree>
    <p:extLst>
      <p:ext uri="{BB962C8B-B14F-4D97-AF65-F5344CB8AC3E}">
        <p14:creationId xmlns:p14="http://schemas.microsoft.com/office/powerpoint/2010/main" val="20227240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7467600" cy="63408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mtClean="0"/>
              <a:t>Let’s try a few more exercises.</a:t>
            </a:r>
            <a:endParaRPr lang="en-IN" dirty="0"/>
          </a:p>
        </p:txBody>
      </p:sp>
    </p:spTree>
    <p:extLst>
      <p:ext uri="{BB962C8B-B14F-4D97-AF65-F5344CB8AC3E}">
        <p14:creationId xmlns:p14="http://schemas.microsoft.com/office/powerpoint/2010/main" val="34842193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643192" cy="5997280"/>
          </a:xfrm>
        </p:spPr>
        <p:txBody>
          <a:bodyPr>
            <a:normAutofit fontScale="85000" lnSpcReduction="10000"/>
          </a:bodyPr>
          <a:lstStyle/>
          <a:p>
            <a:pPr marL="442913" indent="-442913" algn="just">
              <a:buNone/>
            </a:pPr>
            <a:r>
              <a:rPr lang="en-IN" dirty="0" smtClean="0"/>
              <a:t>(1) But, I think a better definition of happiness is the capacity for enjoyment.</a:t>
            </a:r>
            <a:endParaRPr lang="en-IN" dirty="0"/>
          </a:p>
          <a:p>
            <a:pPr marL="442913" indent="-442913" algn="just">
              <a:buNone/>
            </a:pPr>
            <a:r>
              <a:rPr lang="en-IN" dirty="0" smtClean="0"/>
              <a:t>(2) Turning to adults, ask any adult what he means by happiness and you will find a puzzled face for a moment.</a:t>
            </a:r>
            <a:endParaRPr lang="en-IN" dirty="0"/>
          </a:p>
          <a:p>
            <a:pPr marL="442913" indent="-442913" algn="just">
              <a:buNone/>
            </a:pPr>
            <a:r>
              <a:rPr lang="en-IN" dirty="0" smtClean="0"/>
              <a:t>(3) In the teenage years, the concept of happiness changes to enjoyment and pleasure.</a:t>
            </a:r>
            <a:endParaRPr lang="en-IN" dirty="0"/>
          </a:p>
          <a:p>
            <a:pPr marL="442913" indent="-442913" algn="just">
              <a:buNone/>
            </a:pPr>
            <a:r>
              <a:rPr lang="en-IN" dirty="0" smtClean="0"/>
              <a:t>(4) Because the more we can enjoy what we have, the happier we are.</a:t>
            </a:r>
            <a:endParaRPr lang="en-IN" dirty="0"/>
          </a:p>
          <a:p>
            <a:pPr marL="442913" indent="-442913" algn="just">
              <a:buNone/>
            </a:pPr>
            <a:r>
              <a:rPr lang="en-IN" dirty="0" smtClean="0"/>
              <a:t>(5) The meaning of the word ‘happiness’ changes with growing years; for a child, happiness has a magical quality.</a:t>
            </a:r>
          </a:p>
          <a:p>
            <a:pPr marL="442913" indent="-442913" algn="just">
              <a:buNone/>
            </a:pPr>
            <a:r>
              <a:rPr lang="en-IN" dirty="0" smtClean="0"/>
              <a:t>(6) Leave the puzzled face, refer to a dictionary and it defines ‘happiness’ as ‘lucky’ or ‘fortunate’.</a:t>
            </a:r>
            <a:endParaRPr lang="en-IN" dirty="0"/>
          </a:p>
          <a:p>
            <a:pPr algn="just"/>
            <a:endParaRPr lang="en-IN" dirty="0"/>
          </a:p>
        </p:txBody>
      </p:sp>
    </p:spTree>
    <p:extLst>
      <p:ext uri="{BB962C8B-B14F-4D97-AF65-F5344CB8AC3E}">
        <p14:creationId xmlns:p14="http://schemas.microsoft.com/office/powerpoint/2010/main" val="7623555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44088"/>
            <a:ext cx="7643192" cy="5997280"/>
          </a:xfrm>
        </p:spPr>
        <p:txBody>
          <a:bodyPr>
            <a:normAutofit fontScale="85000" lnSpcReduction="10000"/>
          </a:bodyPr>
          <a:lstStyle/>
          <a:p>
            <a:pPr marL="442913" indent="-442913" algn="just">
              <a:buNone/>
            </a:pPr>
            <a:r>
              <a:rPr lang="en-IN" dirty="0" smtClean="0"/>
              <a:t>(5) The meaning of the word ‘happiness’ changes with growing years; for a child, happiness has a magical quality.</a:t>
            </a:r>
          </a:p>
          <a:p>
            <a:pPr marL="442913" indent="-442913" algn="just">
              <a:buNone/>
            </a:pPr>
            <a:r>
              <a:rPr lang="en-IN" dirty="0" smtClean="0"/>
              <a:t>(3) In the teenage years, the concept of happiness changes to enjoyment and pleasure. </a:t>
            </a:r>
          </a:p>
          <a:p>
            <a:pPr marL="442913" indent="-442913" algn="just">
              <a:buNone/>
            </a:pPr>
            <a:r>
              <a:rPr lang="en-IN" dirty="0" smtClean="0"/>
              <a:t>(2) Turning to adults, ask any adult what he means by happiness and you will find a puzzled face for a moment.</a:t>
            </a:r>
          </a:p>
          <a:p>
            <a:pPr marL="442913" indent="-442913" algn="just">
              <a:buNone/>
            </a:pPr>
            <a:r>
              <a:rPr lang="en-IN" dirty="0" smtClean="0"/>
              <a:t>(6) Leave the puzzled face, refer to a dictionary and it defines ‘happiness’ as ‘lucky’ or ‘fortunate’.</a:t>
            </a:r>
          </a:p>
          <a:p>
            <a:pPr marL="442913" indent="-442913" algn="just">
              <a:buNone/>
            </a:pPr>
            <a:r>
              <a:rPr lang="en-IN" dirty="0" smtClean="0"/>
              <a:t>(1) But, I think a better definition of happiness is the capacity for enjoyment.</a:t>
            </a:r>
          </a:p>
          <a:p>
            <a:pPr marL="442913" indent="-442913" algn="just">
              <a:buNone/>
            </a:pPr>
            <a:r>
              <a:rPr lang="en-IN" dirty="0" smtClean="0"/>
              <a:t>(4) Because, the more we can enjoy what we have, the happier we are.</a:t>
            </a:r>
            <a:endParaRPr lang="en-IN" dirty="0"/>
          </a:p>
          <a:p>
            <a:pPr algn="just"/>
            <a:endParaRPr lang="en-IN" dirty="0"/>
          </a:p>
        </p:txBody>
      </p:sp>
      <p:sp>
        <p:nvSpPr>
          <p:cNvPr id="4" name="TextBox 3"/>
          <p:cNvSpPr txBox="1"/>
          <p:nvPr/>
        </p:nvSpPr>
        <p:spPr>
          <a:xfrm>
            <a:off x="611560" y="46365"/>
            <a:ext cx="4809330" cy="646331"/>
          </a:xfrm>
          <a:prstGeom prst="rect">
            <a:avLst/>
          </a:prstGeom>
          <a:noFill/>
        </p:spPr>
        <p:txBody>
          <a:bodyPr wrap="none" rtlCol="0">
            <a:spAutoFit/>
          </a:bodyPr>
          <a:lstStyle/>
          <a:p>
            <a:r>
              <a:rPr lang="en-US" sz="3600" dirty="0" smtClean="0"/>
              <a:t>The correct order is…</a:t>
            </a:r>
            <a:endParaRPr lang="en-US" sz="3600" dirty="0"/>
          </a:p>
        </p:txBody>
      </p:sp>
    </p:spTree>
    <p:extLst>
      <p:ext uri="{BB962C8B-B14F-4D97-AF65-F5344CB8AC3E}">
        <p14:creationId xmlns:p14="http://schemas.microsoft.com/office/powerpoint/2010/main" val="5433998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0697" y="260648"/>
            <a:ext cx="8675766" cy="6408712"/>
          </a:xfrm>
        </p:spPr>
        <p:txBody>
          <a:bodyPr>
            <a:normAutofit fontScale="77500" lnSpcReduction="20000"/>
          </a:bodyPr>
          <a:lstStyle/>
          <a:p>
            <a:pPr marL="442913" indent="-442913" algn="just">
              <a:buNone/>
            </a:pPr>
            <a:r>
              <a:rPr lang="en-IN" dirty="0" smtClean="0"/>
              <a:t>(1) </a:t>
            </a:r>
            <a:r>
              <a:rPr lang="en-IN" dirty="0"/>
              <a:t>The following represents a condensed statement of what we think. </a:t>
            </a:r>
            <a:r>
              <a:rPr lang="en-IN" dirty="0" smtClean="0"/>
              <a:t>We </a:t>
            </a:r>
            <a:r>
              <a:rPr lang="en-IN" dirty="0"/>
              <a:t>now know about the </a:t>
            </a:r>
            <a:r>
              <a:rPr lang="en-IN" dirty="0" smtClean="0"/>
              <a:t>relationship between </a:t>
            </a:r>
            <a:r>
              <a:rPr lang="en-IN" dirty="0"/>
              <a:t>education and employment.</a:t>
            </a:r>
          </a:p>
          <a:p>
            <a:pPr marL="442913" indent="-442913" algn="just">
              <a:buNone/>
            </a:pPr>
            <a:r>
              <a:rPr lang="en-IN" dirty="0" smtClean="0"/>
              <a:t>(2) Although </a:t>
            </a:r>
            <a:r>
              <a:rPr lang="en-IN" dirty="0"/>
              <a:t>the linkage between education and employment are </a:t>
            </a:r>
            <a:r>
              <a:rPr lang="en-IN" dirty="0" smtClean="0"/>
              <a:t>complex arid, in the past, often analysed with </a:t>
            </a:r>
            <a:r>
              <a:rPr lang="en-IN" dirty="0"/>
              <a:t>simplistic notions of </a:t>
            </a:r>
            <a:r>
              <a:rPr lang="en-IN" dirty="0" smtClean="0"/>
              <a:t>causality, recent </a:t>
            </a:r>
            <a:r>
              <a:rPr lang="en-IN" dirty="0"/>
              <a:t>research results have yielded new insights about the nature </a:t>
            </a:r>
            <a:r>
              <a:rPr lang="en-IN" dirty="0" smtClean="0"/>
              <a:t>of these </a:t>
            </a:r>
            <a:r>
              <a:rPr lang="en-IN" dirty="0"/>
              <a:t>linkages.</a:t>
            </a:r>
          </a:p>
          <a:p>
            <a:pPr marL="442913" indent="-442913" algn="just">
              <a:buNone/>
            </a:pPr>
            <a:r>
              <a:rPr lang="en-IN" dirty="0" smtClean="0"/>
              <a:t>(3) In </a:t>
            </a:r>
            <a:r>
              <a:rPr lang="en-IN" dirty="0"/>
              <a:t>the interest of brevity, the argument is put forward as a series of major propositions and </a:t>
            </a:r>
            <a:r>
              <a:rPr lang="en-IN" dirty="0" smtClean="0"/>
              <a:t>derivative strategies </a:t>
            </a:r>
            <a:r>
              <a:rPr lang="en-IN" dirty="0"/>
              <a:t>relating to the </a:t>
            </a:r>
            <a:r>
              <a:rPr lang="en-IN" dirty="0" smtClean="0"/>
              <a:t>education </a:t>
            </a:r>
            <a:r>
              <a:rPr lang="en-IN" dirty="0"/>
              <a:t>employment nexus.</a:t>
            </a:r>
          </a:p>
          <a:p>
            <a:pPr marL="442913" indent="-442913" algn="just">
              <a:buNone/>
            </a:pPr>
            <a:r>
              <a:rPr lang="en-IN" dirty="0" smtClean="0"/>
              <a:t>(4) </a:t>
            </a:r>
            <a:r>
              <a:rPr lang="en-IN" dirty="0"/>
              <a:t>Intensive research efforts are currently being supported throughout the developing world both by </a:t>
            </a:r>
            <a:r>
              <a:rPr lang="en-IN" dirty="0" smtClean="0"/>
              <a:t>national governments </a:t>
            </a:r>
            <a:r>
              <a:rPr lang="en-IN" dirty="0"/>
              <a:t>and </a:t>
            </a:r>
            <a:r>
              <a:rPr lang="en-IN" dirty="0" smtClean="0"/>
              <a:t>international </a:t>
            </a:r>
            <a:r>
              <a:rPr lang="en-IN" dirty="0"/>
              <a:t>donor agencies in the hope of </a:t>
            </a:r>
            <a:r>
              <a:rPr lang="en-IN" dirty="0" smtClean="0"/>
              <a:t>improving </a:t>
            </a:r>
            <a:r>
              <a:rPr lang="en-IN" dirty="0"/>
              <a:t>understanding of the nature </a:t>
            </a:r>
            <a:r>
              <a:rPr lang="en-IN" dirty="0" smtClean="0"/>
              <a:t>and causes </a:t>
            </a:r>
            <a:r>
              <a:rPr lang="en-IN" dirty="0"/>
              <a:t>of rising unemployment.</a:t>
            </a:r>
          </a:p>
          <a:p>
            <a:pPr marL="442913" indent="-442913" algn="just">
              <a:buNone/>
            </a:pPr>
            <a:r>
              <a:rPr lang="en-IN" dirty="0" smtClean="0"/>
              <a:t>(5) </a:t>
            </a:r>
            <a:r>
              <a:rPr lang="en-IN" dirty="0"/>
              <a:t>The massive problems of widespread and chronic unemployment and </a:t>
            </a:r>
            <a:r>
              <a:rPr lang="en-IN" dirty="0" smtClean="0"/>
              <a:t>underemployment </a:t>
            </a:r>
            <a:r>
              <a:rPr lang="en-IN" dirty="0"/>
              <a:t>in less </a:t>
            </a:r>
            <a:r>
              <a:rPr lang="en-IN" dirty="0" smtClean="0"/>
              <a:t>developed nations </a:t>
            </a:r>
            <a:r>
              <a:rPr lang="en-IN" dirty="0"/>
              <a:t>will remain among the most serious challenges to development policy during the next </a:t>
            </a:r>
            <a:r>
              <a:rPr lang="en-IN" dirty="0" smtClean="0"/>
              <a:t>several decades.</a:t>
            </a:r>
          </a:p>
          <a:p>
            <a:pPr algn="just">
              <a:buNone/>
            </a:pPr>
            <a:endParaRPr lang="en-IN" dirty="0" smtClean="0"/>
          </a:p>
          <a:p>
            <a:pPr algn="just">
              <a:buNone/>
            </a:pPr>
            <a:endParaRPr lang="en-IN" dirty="0"/>
          </a:p>
        </p:txBody>
      </p:sp>
    </p:spTree>
    <p:extLst>
      <p:ext uri="{BB962C8B-B14F-4D97-AF65-F5344CB8AC3E}">
        <p14:creationId xmlns:p14="http://schemas.microsoft.com/office/powerpoint/2010/main" val="3202752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0697" y="150666"/>
            <a:ext cx="8675766" cy="651869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42913" indent="-442913" algn="just">
              <a:buNone/>
            </a:pPr>
            <a:r>
              <a:rPr lang="en-IN" dirty="0"/>
              <a:t>4) Intensive research efforts are currently being supported throughout the developing world both by national governments and international donor agencies in the hope of improving understanding of the nature and causes of rising unemployment</a:t>
            </a:r>
            <a:r>
              <a:rPr lang="en-IN" dirty="0" smtClean="0"/>
              <a:t>.</a:t>
            </a:r>
          </a:p>
          <a:p>
            <a:pPr marL="442913" indent="-442913" algn="just">
              <a:buNone/>
            </a:pPr>
            <a:r>
              <a:rPr lang="en-IN" dirty="0"/>
              <a:t>(2) Although the linkage between education and employment are complex arid, in the past, often analysed with simplistic notions of causality, recent research results have yielded new insights about the nature of these linkages</a:t>
            </a:r>
            <a:r>
              <a:rPr lang="en-IN" dirty="0" smtClean="0"/>
              <a:t>.</a:t>
            </a:r>
          </a:p>
          <a:p>
            <a:pPr marL="442913" indent="-442913" algn="just">
              <a:buNone/>
            </a:pPr>
            <a:r>
              <a:rPr lang="en-IN" dirty="0"/>
              <a:t>3) In the interest of brevity, the argument is put forward as a series of major propositions and derivative strategies relating to the education employment nexus</a:t>
            </a:r>
            <a:r>
              <a:rPr lang="en-IN" dirty="0" smtClean="0"/>
              <a:t>.</a:t>
            </a:r>
          </a:p>
          <a:p>
            <a:pPr marL="442913" indent="-442913" algn="just">
              <a:buNone/>
            </a:pPr>
            <a:r>
              <a:rPr lang="en-IN" dirty="0" smtClean="0"/>
              <a:t>1) The following represents a condensed statement of what we think. We now know about the relationship between education and employment.</a:t>
            </a:r>
          </a:p>
          <a:p>
            <a:pPr marL="442913" indent="-442913" algn="just">
              <a:buFont typeface="Arial"/>
              <a:buNone/>
            </a:pPr>
            <a:r>
              <a:rPr lang="en-IN" dirty="0" smtClean="0"/>
              <a:t>5) The massive problems of widespread and chronic unemployment and underemployment in less developed nations will remain among the most serious challenges to development policy during the next several decades.</a:t>
            </a:r>
          </a:p>
          <a:p>
            <a:pPr algn="just">
              <a:buFont typeface="Arial"/>
              <a:buNone/>
            </a:pPr>
            <a:endParaRPr lang="en-IN" dirty="0" smtClean="0"/>
          </a:p>
          <a:p>
            <a:pPr algn="just">
              <a:buFont typeface="Arial"/>
              <a:buNone/>
            </a:pPr>
            <a:endParaRPr lang="en-IN" dirty="0"/>
          </a:p>
        </p:txBody>
      </p:sp>
    </p:spTree>
    <p:extLst>
      <p:ext uri="{BB962C8B-B14F-4D97-AF65-F5344CB8AC3E}">
        <p14:creationId xmlns:p14="http://schemas.microsoft.com/office/powerpoint/2010/main" val="4522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57616" cy="792162"/>
          </a:xfrm>
        </p:spPr>
        <p:txBody>
          <a:bodyPr>
            <a:normAutofit fontScale="90000"/>
          </a:bodyPr>
          <a:lstStyle/>
          <a:p>
            <a:r>
              <a:rPr lang="en-US" b="1" dirty="0"/>
              <a:t>Unity and Coherence in Paragraphs</a:t>
            </a:r>
            <a:r>
              <a:rPr lang="en-US" dirty="0"/>
              <a:t/>
            </a:r>
            <a:br>
              <a:rPr lang="en-US" dirty="0"/>
            </a:br>
            <a:endParaRPr lang="en-US" dirty="0"/>
          </a:p>
        </p:txBody>
      </p:sp>
      <p:sp>
        <p:nvSpPr>
          <p:cNvPr id="3" name="Content Placeholder 2"/>
          <p:cNvSpPr>
            <a:spLocks noGrp="1"/>
          </p:cNvSpPr>
          <p:nvPr>
            <p:ph sz="quarter" idx="1"/>
          </p:nvPr>
        </p:nvSpPr>
        <p:spPr>
          <a:xfrm>
            <a:off x="304800" y="1143000"/>
            <a:ext cx="8153400" cy="5330952"/>
          </a:xfrm>
        </p:spPr>
        <p:txBody>
          <a:bodyPr>
            <a:noAutofit/>
          </a:bodyPr>
          <a:lstStyle/>
          <a:p>
            <a:r>
              <a:rPr lang="en-US" dirty="0"/>
              <a:t>Effective paragraphs of exposition observe the principle of unity.</a:t>
            </a:r>
          </a:p>
          <a:p>
            <a:r>
              <a:rPr lang="en-US" dirty="0" smtClean="0"/>
              <a:t>It </a:t>
            </a:r>
            <a:r>
              <a:rPr lang="en-US" dirty="0"/>
              <a:t>deals with one idea, or with one phase of a larger idea. </a:t>
            </a:r>
          </a:p>
          <a:p>
            <a:r>
              <a:rPr lang="en-US" dirty="0"/>
              <a:t>Its unity is destroyed by digressions from the main thought, by the addition of irrelevant details, or by afterthoughts that should have been disposed </a:t>
            </a:r>
            <a:r>
              <a:rPr lang="en-US" dirty="0" smtClean="0"/>
              <a:t>off. </a:t>
            </a:r>
            <a:endParaRPr lang="en-US" dirty="0"/>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26</a:t>
            </a:fld>
            <a:endParaRPr lang="en-US"/>
          </a:p>
        </p:txBody>
      </p:sp>
    </p:spTree>
    <p:extLst>
      <p:ext uri="{BB962C8B-B14F-4D97-AF65-F5344CB8AC3E}">
        <p14:creationId xmlns:p14="http://schemas.microsoft.com/office/powerpoint/2010/main" val="31415812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If the detail which destroys the unity of your paragraph is a minor digression, you may cross it out.</a:t>
            </a:r>
          </a:p>
          <a:p>
            <a:r>
              <a:rPr lang="en-US" dirty="0"/>
              <a:t> If your paragraph is a muddle of two or more major ideas, you may select the one idea which you intend to develop and rewrite the entire paragraph.</a:t>
            </a:r>
          </a:p>
          <a:p>
            <a:endParaRPr lang="en-US" dirty="0"/>
          </a:p>
        </p:txBody>
      </p:sp>
    </p:spTree>
    <p:extLst>
      <p:ext uri="{BB962C8B-B14F-4D97-AF65-F5344CB8AC3E}">
        <p14:creationId xmlns:p14="http://schemas.microsoft.com/office/powerpoint/2010/main" val="173015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5182"/>
            <a:ext cx="8362670" cy="5824430"/>
          </a:xfrm>
        </p:spPr>
        <p:txBody>
          <a:bodyPr>
            <a:noAutofit/>
          </a:bodyPr>
          <a:lstStyle/>
          <a:p>
            <a:pPr marL="0" indent="0" algn="just">
              <a:buNone/>
            </a:pPr>
            <a:r>
              <a:rPr lang="en-US" sz="3000" dirty="0" smtClean="0"/>
              <a:t>Instead of breaking into a jog too quickly and risking injury, take a relaxed and deliberate approach. Before taking a step, spend at </a:t>
            </a:r>
            <a:r>
              <a:rPr lang="en-US" sz="3000" dirty="0"/>
              <a:t> </a:t>
            </a:r>
            <a:r>
              <a:rPr lang="en-US" sz="3000" dirty="0" smtClean="0"/>
              <a:t>least </a:t>
            </a:r>
            <a:r>
              <a:rPr lang="en-US" sz="3000" dirty="0"/>
              <a:t>ten minutes stretching and warming up, using any exercises you find comfortable. </a:t>
            </a:r>
            <a:r>
              <a:rPr lang="en-US" sz="3000" dirty="0" smtClean="0"/>
              <a:t>When </a:t>
            </a:r>
            <a:r>
              <a:rPr lang="en-US" sz="3000" dirty="0"/>
              <a:t>you’ve completed your warm-up, set a brisk pace walking. </a:t>
            </a:r>
            <a:r>
              <a:rPr lang="en-US" sz="3000" dirty="0" smtClean="0"/>
              <a:t>Exaggerate </a:t>
            </a:r>
            <a:r>
              <a:rPr lang="en-US" sz="3000" dirty="0"/>
              <a:t>the distance between steps, and swinging your arms briskly and loosely. </a:t>
            </a:r>
            <a:r>
              <a:rPr lang="en-US" sz="3000" dirty="0" smtClean="0"/>
              <a:t>After </a:t>
            </a:r>
            <a:r>
              <a:rPr lang="en-US" sz="3000" dirty="0"/>
              <a:t>you have walked for a hundred yards, you should feel ready to jog. Immediately break into a very slow trot. Do not bolt out like a sprinter! Remember to keep your shoulders straight and your head up. One final word, do not forget to enjoy the scenery around – after all, it is one of the joys of jogging!    </a:t>
            </a:r>
            <a:endParaRPr lang="en-IN" sz="3000" dirty="0"/>
          </a:p>
          <a:p>
            <a:pPr algn="just"/>
            <a:endParaRPr lang="en-IN" sz="3000" dirty="0"/>
          </a:p>
        </p:txBody>
      </p:sp>
    </p:spTree>
    <p:extLst>
      <p:ext uri="{BB962C8B-B14F-4D97-AF65-F5344CB8AC3E}">
        <p14:creationId xmlns:p14="http://schemas.microsoft.com/office/powerpoint/2010/main" val="2389759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99571"/>
            <a:ext cx="8305800" cy="6274381"/>
          </a:xfrm>
        </p:spPr>
        <p:txBody>
          <a:bodyPr>
            <a:noAutofit/>
          </a:bodyPr>
          <a:lstStyle/>
          <a:p>
            <a:r>
              <a:rPr lang="en-US" dirty="0"/>
              <a:t>The following is an example of paragraph that violates unity:</a:t>
            </a:r>
          </a:p>
          <a:p>
            <a:pPr marL="0" indent="0" algn="just">
              <a:buNone/>
            </a:pPr>
            <a:r>
              <a:rPr lang="en-US" dirty="0" smtClean="0"/>
              <a:t>Well-built </a:t>
            </a:r>
            <a:r>
              <a:rPr lang="en-US" dirty="0"/>
              <a:t>and comfortable houses can be built for a </a:t>
            </a:r>
            <a:r>
              <a:rPr lang="en-US" dirty="0" smtClean="0"/>
              <a:t>small </a:t>
            </a:r>
            <a:r>
              <a:rPr lang="en-US" dirty="0"/>
              <a:t>amount of </a:t>
            </a:r>
            <a:r>
              <a:rPr lang="en-US" dirty="0" smtClean="0"/>
              <a:t>money</a:t>
            </a:r>
            <a:r>
              <a:rPr lang="en-US" dirty="0"/>
              <a:t>. Any family with small means </a:t>
            </a:r>
            <a:r>
              <a:rPr lang="en-US" dirty="0" smtClean="0"/>
              <a:t>	may </a:t>
            </a:r>
            <a:r>
              <a:rPr lang="en-US" dirty="0"/>
              <a:t>build a well-equipped home a short distance from </a:t>
            </a:r>
            <a:r>
              <a:rPr lang="en-US" dirty="0" smtClean="0"/>
              <a:t>the </a:t>
            </a:r>
            <a:r>
              <a:rPr lang="en-US" dirty="0"/>
              <a:t>city limits for less than they could live on in </a:t>
            </a:r>
            <a:r>
              <a:rPr lang="en-US" dirty="0" smtClean="0"/>
              <a:t>a rundown apartment. Materials </a:t>
            </a:r>
            <a:r>
              <a:rPr lang="en-US" dirty="0"/>
              <a:t>for building are also </a:t>
            </a:r>
            <a:r>
              <a:rPr lang="en-US" dirty="0" smtClean="0"/>
              <a:t>important</a:t>
            </a:r>
            <a:r>
              <a:rPr lang="en-US" dirty="0"/>
              <a:t>. Houses are more and more being built </a:t>
            </a:r>
            <a:r>
              <a:rPr lang="en-US" dirty="0" smtClean="0"/>
              <a:t>with steel </a:t>
            </a:r>
            <a:r>
              <a:rPr lang="en-US" dirty="0"/>
              <a:t>frames. The windows are usually steel sashes. </a:t>
            </a:r>
            <a:r>
              <a:rPr lang="en-US" dirty="0" smtClean="0"/>
              <a:t>The </a:t>
            </a:r>
            <a:r>
              <a:rPr lang="en-US" dirty="0"/>
              <a:t>outside may be almost any type—brick, stone</a:t>
            </a:r>
            <a:r>
              <a:rPr lang="en-US" dirty="0" smtClean="0"/>
              <a:t>, wood</a:t>
            </a:r>
            <a:r>
              <a:rPr lang="en-US" dirty="0"/>
              <a:t>, or stucco</a:t>
            </a:r>
            <a:r>
              <a:rPr lang="en-US" dirty="0" smtClean="0"/>
              <a:t>. </a:t>
            </a:r>
            <a:r>
              <a:rPr lang="en-US" dirty="0"/>
              <a:t> </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29</a:t>
            </a:fld>
            <a:endParaRPr lang="en-US"/>
          </a:p>
        </p:txBody>
      </p:sp>
    </p:spTree>
    <p:extLst>
      <p:ext uri="{BB962C8B-B14F-4D97-AF65-F5344CB8AC3E}">
        <p14:creationId xmlns:p14="http://schemas.microsoft.com/office/powerpoint/2010/main" val="36434541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23086"/>
            <a:ext cx="7571184" cy="5150865"/>
          </a:xfrm>
        </p:spPr>
        <p:txBody>
          <a:bodyPr>
            <a:noAutofit/>
          </a:bodyPr>
          <a:lstStyle/>
          <a:p>
            <a:pPr algn="just">
              <a:lnSpc>
                <a:spcPct val="90000"/>
              </a:lnSpc>
            </a:pPr>
            <a:r>
              <a:rPr lang="en-GB" altLang="zh-HK" dirty="0"/>
              <a:t>Both examples A and B - a number of simple sentences;</a:t>
            </a:r>
          </a:p>
          <a:p>
            <a:pPr algn="just">
              <a:lnSpc>
                <a:spcPct val="90000"/>
              </a:lnSpc>
            </a:pPr>
            <a:r>
              <a:rPr lang="en-GB" altLang="zh-HK" dirty="0"/>
              <a:t>BUT we </a:t>
            </a:r>
            <a:r>
              <a:rPr lang="en-GB" altLang="zh-HK" dirty="0" smtClean="0"/>
              <a:t>see only </a:t>
            </a:r>
            <a:r>
              <a:rPr lang="en-GB" altLang="zh-HK" dirty="0"/>
              <a:t>example A as a </a:t>
            </a:r>
            <a:r>
              <a:rPr lang="en-GB" altLang="zh-HK" dirty="0" smtClean="0"/>
              <a:t>paragraph.</a:t>
            </a:r>
            <a:endParaRPr lang="en-GB" altLang="zh-HK" dirty="0"/>
          </a:p>
          <a:p>
            <a:pPr algn="just">
              <a:lnSpc>
                <a:spcPct val="90000"/>
              </a:lnSpc>
            </a:pPr>
            <a:r>
              <a:rPr lang="en-GB" altLang="zh-HK" dirty="0"/>
              <a:t>Example B </a:t>
            </a:r>
            <a:r>
              <a:rPr lang="en-GB" altLang="zh-HK" dirty="0" smtClean="0"/>
              <a:t>just compilation of randomly picked lines </a:t>
            </a:r>
            <a:r>
              <a:rPr lang="en-GB" altLang="zh-HK" dirty="0"/>
              <a:t>from </a:t>
            </a:r>
            <a:r>
              <a:rPr lang="en-GB" altLang="zh-HK" dirty="0">
                <a:latin typeface="Arial" panose="020B0604020202020204" pitchFamily="34" charset="0"/>
              </a:rPr>
              <a:t>“</a:t>
            </a:r>
            <a:r>
              <a:rPr lang="en-GB" altLang="zh-HK" dirty="0"/>
              <a:t>Little Red Riding Hood</a:t>
            </a:r>
            <a:r>
              <a:rPr lang="en-GB" altLang="zh-HK" dirty="0">
                <a:latin typeface="Arial" panose="020B0604020202020204" pitchFamily="34" charset="0"/>
              </a:rPr>
              <a:t>”</a:t>
            </a:r>
            <a:r>
              <a:rPr lang="en-GB" altLang="zh-HK" dirty="0"/>
              <a:t>. </a:t>
            </a:r>
            <a:endParaRPr lang="hr-HR" altLang="zh-HK" dirty="0"/>
          </a:p>
          <a:p>
            <a:pPr algn="just">
              <a:lnSpc>
                <a:spcPct val="90000"/>
              </a:lnSpc>
            </a:pPr>
            <a:r>
              <a:rPr lang="en-US" dirty="0" smtClean="0"/>
              <a:t>Example </a:t>
            </a:r>
            <a:r>
              <a:rPr lang="en-US" dirty="0"/>
              <a:t>A can be described in terms of </a:t>
            </a:r>
            <a:r>
              <a:rPr lang="en-US" i="1" dirty="0"/>
              <a:t>cohesion</a:t>
            </a:r>
            <a:r>
              <a:rPr lang="en-US" dirty="0"/>
              <a:t>.</a:t>
            </a:r>
            <a:endParaRPr lang="en-GB" altLang="zh-HK" u="sng" dirty="0">
              <a:solidFill>
                <a:srgbClr val="000000"/>
              </a:solidFill>
              <a:cs typeface="Arial Unicode MS" panose="020B0604020202020204" pitchFamily="34" charset="-128"/>
            </a:endParaRPr>
          </a:p>
          <a:p>
            <a:pPr algn="just"/>
            <a:endParaRPr lang="en-IN" dirty="0"/>
          </a:p>
        </p:txBody>
      </p:sp>
    </p:spTree>
    <p:extLst>
      <p:ext uri="{BB962C8B-B14F-4D97-AF65-F5344CB8AC3E}">
        <p14:creationId xmlns:p14="http://schemas.microsoft.com/office/powerpoint/2010/main" val="31315749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paragraph breaks in half after the second sentence, since the writer seems to have forgotten his original idea, that families of small means can build inexpensive houses.</a:t>
            </a:r>
          </a:p>
          <a:p>
            <a:endParaRPr lang="en-US" dirty="0"/>
          </a:p>
        </p:txBody>
      </p:sp>
    </p:spTree>
    <p:extLst>
      <p:ext uri="{BB962C8B-B14F-4D97-AF65-F5344CB8AC3E}">
        <p14:creationId xmlns:p14="http://schemas.microsoft.com/office/powerpoint/2010/main" val="757553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Topic sentence, details and conclusion</a:t>
            </a:r>
          </a:p>
          <a:p>
            <a:r>
              <a:rPr lang="en-US" dirty="0" smtClean="0"/>
              <a:t>The </a:t>
            </a:r>
            <a:r>
              <a:rPr lang="en-US" dirty="0"/>
              <a:t>topic sentence states the main idea of the paragraph</a:t>
            </a:r>
            <a:r>
              <a:rPr lang="en-US" dirty="0" smtClean="0"/>
              <a:t>.</a:t>
            </a:r>
          </a:p>
          <a:p>
            <a:r>
              <a:rPr lang="en-US" dirty="0" smtClean="0"/>
              <a:t>It </a:t>
            </a:r>
            <a:r>
              <a:rPr lang="en-US" dirty="0"/>
              <a:t>not only names the </a:t>
            </a:r>
            <a:r>
              <a:rPr lang="en-US" dirty="0" smtClean="0"/>
              <a:t>topic of </a:t>
            </a:r>
            <a:r>
              <a:rPr lang="en-US" dirty="0"/>
              <a:t>the paragraph, but it also limits the topic to one specific area that can be </a:t>
            </a:r>
            <a:r>
              <a:rPr lang="en-US" dirty="0" smtClean="0"/>
              <a:t>discussed completely </a:t>
            </a:r>
            <a:r>
              <a:rPr lang="en-US" dirty="0"/>
              <a:t>in the space of a single paragraph. </a:t>
            </a:r>
          </a:p>
        </p:txBody>
      </p:sp>
    </p:spTree>
    <p:extLst>
      <p:ext uri="{BB962C8B-B14F-4D97-AF65-F5344CB8AC3E}">
        <p14:creationId xmlns:p14="http://schemas.microsoft.com/office/powerpoint/2010/main" val="361997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Supporting sentences develop the topic sentence. That is, they explain or </a:t>
            </a:r>
            <a:r>
              <a:rPr lang="en-US" dirty="0" smtClean="0"/>
              <a:t>prove the </a:t>
            </a:r>
            <a:r>
              <a:rPr lang="en-US" dirty="0"/>
              <a:t>topic sentence by giving more information about it. </a:t>
            </a:r>
          </a:p>
        </p:txBody>
      </p:sp>
    </p:spTree>
    <p:extLst>
      <p:ext uri="{BB962C8B-B14F-4D97-AF65-F5344CB8AC3E}">
        <p14:creationId xmlns:p14="http://schemas.microsoft.com/office/powerpoint/2010/main" val="1995024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concluding sentence signals the end of the paragraph and leaves the </a:t>
            </a:r>
            <a:r>
              <a:rPr lang="en-US" dirty="0" smtClean="0"/>
              <a:t>reader with </a:t>
            </a:r>
            <a:r>
              <a:rPr lang="en-US" dirty="0"/>
              <a:t>important points to </a:t>
            </a:r>
            <a:r>
              <a:rPr lang="en-US" dirty="0" smtClean="0"/>
              <a:t>remember.</a:t>
            </a:r>
            <a:endParaRPr lang="en-US" dirty="0"/>
          </a:p>
          <a:p>
            <a:r>
              <a:rPr lang="en-US" dirty="0" smtClean="0"/>
              <a:t>Concluding </a:t>
            </a:r>
            <a:r>
              <a:rPr lang="en-US" dirty="0"/>
              <a:t>sentences are customary for stand-alone paragraphs. However, </a:t>
            </a:r>
            <a:r>
              <a:rPr lang="en-US" dirty="0" smtClean="0"/>
              <a:t>paragraphs that </a:t>
            </a:r>
            <a:r>
              <a:rPr lang="en-US" dirty="0"/>
              <a:t>are parts of a longer piece of writing usually do not need </a:t>
            </a:r>
            <a:r>
              <a:rPr lang="en-US" dirty="0" smtClean="0"/>
              <a:t>concluding sentences</a:t>
            </a:r>
            <a:r>
              <a:rPr lang="en-US" dirty="0"/>
              <a:t>.</a:t>
            </a:r>
          </a:p>
        </p:txBody>
      </p:sp>
    </p:spTree>
    <p:extLst>
      <p:ext uri="{BB962C8B-B14F-4D97-AF65-F5344CB8AC3E}">
        <p14:creationId xmlns:p14="http://schemas.microsoft.com/office/powerpoint/2010/main" val="2054507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5972188" cy="5626121"/>
          </a:xfrm>
        </p:spPr>
        <p:txBody>
          <a:bodyPr>
            <a:noAutofit/>
          </a:bodyPr>
          <a:lstStyle/>
          <a:p>
            <a:pPr marL="0" indent="0" algn="just">
              <a:buNone/>
            </a:pPr>
            <a:r>
              <a:rPr lang="en-US" sz="2400" dirty="0" smtClean="0"/>
              <a:t>Instead of breaking into a jog too quickly and risking injury, take a relaxed and deliberate approach. </a:t>
            </a:r>
          </a:p>
          <a:p>
            <a:pPr marL="0" indent="0" algn="just">
              <a:buNone/>
            </a:pPr>
            <a:r>
              <a:rPr lang="en-US" sz="2400" i="1" dirty="0" smtClean="0"/>
              <a:t>Before</a:t>
            </a:r>
            <a:r>
              <a:rPr lang="en-US" sz="2400" dirty="0" smtClean="0"/>
              <a:t> taking a step, spend at </a:t>
            </a:r>
            <a:r>
              <a:rPr lang="en-US" sz="2400" dirty="0"/>
              <a:t> </a:t>
            </a:r>
            <a:r>
              <a:rPr lang="en-US" sz="2400" dirty="0" smtClean="0"/>
              <a:t>least </a:t>
            </a:r>
            <a:r>
              <a:rPr lang="en-US" sz="2400" dirty="0"/>
              <a:t>ten minutes stretching and warming up, using any exercises you find comfortable. </a:t>
            </a:r>
            <a:r>
              <a:rPr lang="en-US" sz="2400" i="1" dirty="0" smtClean="0"/>
              <a:t>When</a:t>
            </a:r>
            <a:r>
              <a:rPr lang="en-US" sz="2400" dirty="0" smtClean="0"/>
              <a:t> </a:t>
            </a:r>
            <a:r>
              <a:rPr lang="en-US" sz="2400" dirty="0"/>
              <a:t>you’ve completed your warm-up, set a brisk pace walking. </a:t>
            </a:r>
            <a:r>
              <a:rPr lang="en-US" sz="2400" dirty="0" smtClean="0"/>
              <a:t>Exaggerate </a:t>
            </a:r>
            <a:r>
              <a:rPr lang="en-US" sz="2400" dirty="0"/>
              <a:t>the distance between steps, and swinging your arms briskly and loosely. </a:t>
            </a:r>
            <a:r>
              <a:rPr lang="en-US" sz="2400" i="1" dirty="0" smtClean="0"/>
              <a:t>After</a:t>
            </a:r>
            <a:r>
              <a:rPr lang="en-US" sz="2400" dirty="0" smtClean="0"/>
              <a:t> </a:t>
            </a:r>
            <a:r>
              <a:rPr lang="en-US" sz="2400" dirty="0"/>
              <a:t>you have walked for a hundred yards, you should feel ready to jog. Immediately break into a very slow trot. Do not bolt out like a sprinter! Remember to keep your shoulders straight and your head up. </a:t>
            </a:r>
            <a:endParaRPr lang="en-US" sz="2400" dirty="0" smtClean="0"/>
          </a:p>
          <a:p>
            <a:pPr marL="0" indent="0" algn="just">
              <a:buNone/>
            </a:pPr>
            <a:r>
              <a:rPr lang="en-US" sz="2400" i="1" dirty="0" smtClean="0"/>
              <a:t>One </a:t>
            </a:r>
            <a:r>
              <a:rPr lang="en-US" sz="2400" i="1" dirty="0"/>
              <a:t>final word</a:t>
            </a:r>
            <a:r>
              <a:rPr lang="en-US" sz="2400" dirty="0"/>
              <a:t>, do not forget to enjoy the scenery around – after all, it is one of the joys of jogging!    </a:t>
            </a:r>
            <a:endParaRPr lang="en-IN" sz="2400" dirty="0"/>
          </a:p>
          <a:p>
            <a:pPr algn="just"/>
            <a:endParaRPr lang="en-IN" sz="2400" dirty="0"/>
          </a:p>
        </p:txBody>
      </p:sp>
      <p:sp>
        <p:nvSpPr>
          <p:cNvPr id="6" name="Rounded Rectangle 5"/>
          <p:cNvSpPr/>
          <p:nvPr/>
        </p:nvSpPr>
        <p:spPr>
          <a:xfrm>
            <a:off x="6572264" y="64291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Topic sentence</a:t>
            </a:r>
            <a:endParaRPr lang="en-IN" b="1" dirty="0">
              <a:solidFill>
                <a:schemeClr val="accent6">
                  <a:lumMod val="75000"/>
                </a:schemeClr>
              </a:solidFill>
            </a:endParaRPr>
          </a:p>
        </p:txBody>
      </p:sp>
      <p:sp>
        <p:nvSpPr>
          <p:cNvPr id="7" name="Rounded Rectangle 6"/>
          <p:cNvSpPr/>
          <p:nvPr/>
        </p:nvSpPr>
        <p:spPr>
          <a:xfrm>
            <a:off x="6500826" y="242886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Details</a:t>
            </a:r>
            <a:endParaRPr lang="en-IN" b="1" dirty="0">
              <a:solidFill>
                <a:schemeClr val="accent6">
                  <a:lumMod val="75000"/>
                </a:schemeClr>
              </a:solidFill>
            </a:endParaRPr>
          </a:p>
        </p:txBody>
      </p:sp>
      <p:sp>
        <p:nvSpPr>
          <p:cNvPr id="8" name="Rounded Rectangle 7"/>
          <p:cNvSpPr/>
          <p:nvPr/>
        </p:nvSpPr>
        <p:spPr>
          <a:xfrm>
            <a:off x="6572264" y="5865045"/>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Conclusion</a:t>
            </a:r>
            <a:endParaRPr lang="en-IN" b="1" dirty="0">
              <a:solidFill>
                <a:schemeClr val="accent6">
                  <a:lumMod val="75000"/>
                </a:schemeClr>
              </a:solidFill>
            </a:endParaRPr>
          </a:p>
        </p:txBody>
      </p:sp>
    </p:spTree>
    <p:extLst>
      <p:ext uri="{BB962C8B-B14F-4D97-AF65-F5344CB8AC3E}">
        <p14:creationId xmlns:p14="http://schemas.microsoft.com/office/powerpoint/2010/main" val="1769652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9899"/>
            <a:ext cx="8229600" cy="6262611"/>
          </a:xfrm>
        </p:spPr>
        <p:txBody>
          <a:bodyPr>
            <a:normAutofit lnSpcReduction="10000"/>
          </a:bodyPr>
          <a:lstStyle/>
          <a:p>
            <a:r>
              <a:rPr lang="en-US" dirty="0"/>
              <a:t>Every good paragraph has a topic sentence, which clearly states the topic and </a:t>
            </a:r>
            <a:r>
              <a:rPr lang="en-US" dirty="0" smtClean="0"/>
              <a:t>the controlling </a:t>
            </a:r>
            <a:r>
              <a:rPr lang="en-US" dirty="0"/>
              <a:t>idea of the paragraph.</a:t>
            </a:r>
          </a:p>
          <a:p>
            <a:r>
              <a:rPr lang="en-US" dirty="0"/>
              <a:t>A topic sentence is the most important sentence in a paragraph. It </a:t>
            </a:r>
            <a:r>
              <a:rPr lang="en-US" dirty="0" smtClean="0"/>
              <a:t>briefly indicates what </a:t>
            </a:r>
            <a:r>
              <a:rPr lang="en-US" dirty="0"/>
              <a:t>the paragraph is going to discuss. </a:t>
            </a:r>
            <a:endParaRPr lang="en-US" dirty="0" smtClean="0"/>
          </a:p>
          <a:p>
            <a:r>
              <a:rPr lang="en-US" dirty="0" smtClean="0"/>
              <a:t>For </a:t>
            </a:r>
            <a:r>
              <a:rPr lang="en-US" dirty="0"/>
              <a:t>this reason, the topic sentence is a </a:t>
            </a:r>
            <a:r>
              <a:rPr lang="en-US" dirty="0" smtClean="0"/>
              <a:t>helpful guide </a:t>
            </a:r>
            <a:r>
              <a:rPr lang="en-US" dirty="0"/>
              <a:t>to both the writer and the reader. The writer can see what information to </a:t>
            </a:r>
            <a:r>
              <a:rPr lang="en-US" dirty="0" smtClean="0"/>
              <a:t>include (</a:t>
            </a:r>
            <a:r>
              <a:rPr lang="en-US" dirty="0"/>
              <a:t>and what information to exclude). The reader can see what the paragraph is going </a:t>
            </a:r>
            <a:r>
              <a:rPr lang="en-US" dirty="0" smtClean="0"/>
              <a:t>to be </a:t>
            </a:r>
            <a:r>
              <a:rPr lang="en-US" dirty="0"/>
              <a:t>about and is therefore better prepared to understand it. </a:t>
            </a:r>
          </a:p>
        </p:txBody>
      </p:sp>
    </p:spTree>
    <p:extLst>
      <p:ext uri="{BB962C8B-B14F-4D97-AF65-F5344CB8AC3E}">
        <p14:creationId xmlns:p14="http://schemas.microsoft.com/office/powerpoint/2010/main" val="3927438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15234"/>
          </a:xfrm>
        </p:spPr>
        <p:txBody>
          <a:bodyPr>
            <a:normAutofit/>
          </a:bodyPr>
          <a:lstStyle/>
          <a:p>
            <a:r>
              <a:rPr lang="en-US" dirty="0"/>
              <a:t>Here are three important points to remember about a topic sentence.</a:t>
            </a:r>
          </a:p>
          <a:p>
            <a:r>
              <a:rPr lang="en-US" dirty="0" smtClean="0"/>
              <a:t>A </a:t>
            </a:r>
            <a:r>
              <a:rPr lang="en-US" dirty="0"/>
              <a:t>topic sentence is a complete sentence; that is, it contains at least </a:t>
            </a:r>
            <a:r>
              <a:rPr lang="en-US" dirty="0" smtClean="0"/>
              <a:t>one subject </a:t>
            </a:r>
            <a:r>
              <a:rPr lang="en-US" dirty="0"/>
              <a:t>and one verb. The following are not complete sentences </a:t>
            </a:r>
            <a:r>
              <a:rPr lang="en-US" dirty="0" smtClean="0"/>
              <a:t>because they </a:t>
            </a:r>
            <a:r>
              <a:rPr lang="en-US" dirty="0"/>
              <a:t>do not have verbs:</a:t>
            </a:r>
          </a:p>
          <a:p>
            <a:r>
              <a:rPr lang="en-US" dirty="0"/>
              <a:t>Driving on freeways.</a:t>
            </a:r>
          </a:p>
          <a:p>
            <a:r>
              <a:rPr lang="en-US" dirty="0"/>
              <a:t>How to register for college classes.</a:t>
            </a:r>
          </a:p>
          <a:p>
            <a:r>
              <a:rPr lang="en-US" dirty="0"/>
              <a:t>The rise of indie films</a:t>
            </a:r>
          </a:p>
        </p:txBody>
      </p:sp>
    </p:spTree>
    <p:extLst>
      <p:ext uri="{BB962C8B-B14F-4D97-AF65-F5344CB8AC3E}">
        <p14:creationId xmlns:p14="http://schemas.microsoft.com/office/powerpoint/2010/main" val="386182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topic sentence contains both a topic and a controlling idea. It names </a:t>
            </a:r>
            <a:r>
              <a:rPr lang="en-US" dirty="0" smtClean="0"/>
              <a:t>the topic </a:t>
            </a:r>
            <a:r>
              <a:rPr lang="en-US" dirty="0"/>
              <a:t>and then limits the topic to a specific area to be discussed in the </a:t>
            </a:r>
            <a:r>
              <a:rPr lang="en-US" dirty="0" smtClean="0"/>
              <a:t>space of </a:t>
            </a:r>
            <a:r>
              <a:rPr lang="en-US" dirty="0"/>
              <a:t>a single paragraph.</a:t>
            </a:r>
          </a:p>
          <a:p>
            <a:r>
              <a:rPr lang="en-US" dirty="0"/>
              <a:t>TOPIC </a:t>
            </a:r>
            <a:r>
              <a:rPr lang="en-US" dirty="0" smtClean="0"/>
              <a:t>                                        CONTROLLING </a:t>
            </a:r>
            <a:r>
              <a:rPr lang="en-US" dirty="0"/>
              <a:t>IDEA</a:t>
            </a:r>
          </a:p>
          <a:p>
            <a:r>
              <a:rPr lang="en-US" dirty="0"/>
              <a:t>Driving on freeways </a:t>
            </a:r>
            <a:r>
              <a:rPr lang="en-US" dirty="0" smtClean="0"/>
              <a:t>                      requires </a:t>
            </a:r>
            <a:r>
              <a:rPr lang="en-US" dirty="0"/>
              <a:t>skill and alertness.</a:t>
            </a:r>
          </a:p>
          <a:p>
            <a:r>
              <a:rPr lang="en-US" dirty="0"/>
              <a:t>Registering for college classes </a:t>
            </a:r>
            <a:r>
              <a:rPr lang="en-US" dirty="0" smtClean="0"/>
              <a:t>can </a:t>
            </a:r>
            <a:r>
              <a:rPr lang="en-US" dirty="0"/>
              <a:t>be a frustrating experience for new students</a:t>
            </a:r>
            <a:r>
              <a:rPr lang="en-US" dirty="0" smtClean="0"/>
              <a:t>.</a:t>
            </a:r>
            <a:endParaRPr lang="en-US" dirty="0"/>
          </a:p>
        </p:txBody>
      </p:sp>
    </p:spTree>
    <p:extLst>
      <p:ext uri="{BB962C8B-B14F-4D97-AF65-F5344CB8AC3E}">
        <p14:creationId xmlns:p14="http://schemas.microsoft.com/office/powerpoint/2010/main" val="271959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Following is a general statement that could serve as a topic sentence.</a:t>
            </a:r>
          </a:p>
          <a:p>
            <a:r>
              <a:rPr lang="en-US" i="1" dirty="0"/>
              <a:t>The Arabic origin of many English words is not always obvious.</a:t>
            </a:r>
          </a:p>
          <a:p>
            <a:r>
              <a:rPr lang="en-US" dirty="0"/>
              <a:t>The following sentence, on the other hand, is too specific. It could serve as a </a:t>
            </a:r>
            <a:r>
              <a:rPr lang="en-US" dirty="0" smtClean="0"/>
              <a:t>supporting sentence </a:t>
            </a:r>
            <a:r>
              <a:rPr lang="en-US" dirty="0"/>
              <a:t>but not as a topic sentence.</a:t>
            </a:r>
          </a:p>
          <a:p>
            <a:r>
              <a:rPr lang="en-US" i="1" dirty="0"/>
              <a:t>The slang expression so long (meaning "good-bye") is </a:t>
            </a:r>
            <a:r>
              <a:rPr lang="en-US" i="1" dirty="0" smtClean="0"/>
              <a:t>probably a </a:t>
            </a:r>
            <a:r>
              <a:rPr lang="en-US" i="1" dirty="0"/>
              <a:t>corruption </a:t>
            </a:r>
            <a:r>
              <a:rPr lang="en-US" i="1" dirty="0" smtClean="0"/>
              <a:t>of the </a:t>
            </a:r>
            <a:r>
              <a:rPr lang="en-US" i="1" dirty="0"/>
              <a:t>Arabic salaam</a:t>
            </a:r>
            <a:r>
              <a:rPr lang="en-US" i="1" dirty="0" smtClean="0"/>
              <a:t>.</a:t>
            </a:r>
            <a:endParaRPr lang="en-US" i="1" dirty="0"/>
          </a:p>
        </p:txBody>
      </p:sp>
    </p:spTree>
    <p:extLst>
      <p:ext uri="{BB962C8B-B14F-4D97-AF65-F5344CB8AC3E}">
        <p14:creationId xmlns:p14="http://schemas.microsoft.com/office/powerpoint/2010/main" val="2666622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topic sentence is usually (but not always) the first sentence in a paragraph.</a:t>
            </a:r>
          </a:p>
          <a:p>
            <a:r>
              <a:rPr lang="en-US" dirty="0"/>
              <a:t>Experienced writers sometimes put topic sentences in other locations, but </a:t>
            </a:r>
            <a:r>
              <a:rPr lang="en-US" dirty="0" smtClean="0"/>
              <a:t>the best </a:t>
            </a:r>
            <a:r>
              <a:rPr lang="en-US" dirty="0"/>
              <a:t>spot is usually right at the beginning. Readers who are used to the </a:t>
            </a:r>
            <a:r>
              <a:rPr lang="en-US" dirty="0" smtClean="0"/>
              <a:t>English way </a:t>
            </a:r>
            <a:r>
              <a:rPr lang="en-US" dirty="0"/>
              <a:t>of writing want to know what they will read about as soon as they </a:t>
            </a:r>
            <a:r>
              <a:rPr lang="en-US" dirty="0" smtClean="0"/>
              <a:t>begin reading</a:t>
            </a:r>
            <a:r>
              <a:rPr lang="en-US" dirty="0"/>
              <a:t>.</a:t>
            </a:r>
          </a:p>
        </p:txBody>
      </p:sp>
    </p:spTree>
    <p:extLst>
      <p:ext uri="{BB962C8B-B14F-4D97-AF65-F5344CB8AC3E}">
        <p14:creationId xmlns:p14="http://schemas.microsoft.com/office/powerpoint/2010/main" val="143689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90000"/>
              </a:lnSpc>
            </a:pPr>
            <a:r>
              <a:rPr lang="en-GB" altLang="zh-HK" dirty="0">
                <a:solidFill>
                  <a:srgbClr val="000000"/>
                </a:solidFill>
                <a:cs typeface="Arial Unicode MS" panose="020B0604020202020204" pitchFamily="34" charset="-128"/>
              </a:rPr>
              <a:t>Cohesion</a:t>
            </a:r>
            <a:r>
              <a:rPr lang="en-GB" altLang="zh-HK" b="1" dirty="0">
                <a:solidFill>
                  <a:srgbClr val="000000"/>
                </a:solidFill>
                <a:cs typeface="Arial Unicode MS" panose="020B0604020202020204" pitchFamily="34" charset="-128"/>
              </a:rPr>
              <a:t> </a:t>
            </a:r>
            <a:r>
              <a:rPr lang="en-GB" altLang="zh-HK" dirty="0">
                <a:solidFill>
                  <a:srgbClr val="000000"/>
                </a:solidFill>
                <a:cs typeface="Arial Unicode MS" panose="020B0604020202020204" pitchFamily="34" charset="-128"/>
              </a:rPr>
              <a:t>is a type of relationship within a text when </a:t>
            </a:r>
            <a:r>
              <a:rPr lang="hr-HR" altLang="zh-HK" dirty="0">
                <a:solidFill>
                  <a:srgbClr val="000000"/>
                </a:solidFill>
                <a:ea typeface="Arial Unicode MS" panose="020B0604020202020204" pitchFamily="34" charset="-128"/>
                <a:cs typeface="Arial Unicode MS" panose="020B0604020202020204" pitchFamily="34" charset="-128"/>
              </a:rPr>
              <a:t>(the interpretation of) </a:t>
            </a:r>
            <a:r>
              <a:rPr lang="en-GB" altLang="zh-HK" dirty="0">
                <a:solidFill>
                  <a:srgbClr val="000000"/>
                </a:solidFill>
              </a:rPr>
              <a:t>one element of discourse depends on another</a:t>
            </a:r>
            <a:r>
              <a:rPr lang="hr-HR" altLang="zh-HK" dirty="0">
                <a:solidFill>
                  <a:srgbClr val="000000"/>
                </a:solidFill>
                <a:latin typeface="Arial" panose="020B0604020202020204" pitchFamily="34" charset="0"/>
                <a:ea typeface="Arial Unicode MS" panose="020B0604020202020204" pitchFamily="34" charset="-128"/>
                <a:cs typeface="Arial Unicode MS" panose="020B0604020202020204" pitchFamily="34" charset="-128"/>
              </a:rPr>
              <a:t>.</a:t>
            </a:r>
          </a:p>
          <a:p>
            <a:pPr algn="just">
              <a:lnSpc>
                <a:spcPct val="90000"/>
              </a:lnSpc>
            </a:pPr>
            <a:r>
              <a:rPr lang="en-IN" altLang="zh-HK" dirty="0" smtClean="0">
                <a:solidFill>
                  <a:srgbClr val="000000"/>
                </a:solidFill>
                <a:ea typeface="Arial Unicode MS" panose="020B0604020202020204" pitchFamily="34" charset="-128"/>
                <a:cs typeface="Arial Unicode MS" panose="020B0604020202020204" pitchFamily="34" charset="-128"/>
              </a:rPr>
              <a:t>In </a:t>
            </a:r>
            <a:r>
              <a:rPr lang="en-IN" altLang="zh-HK" dirty="0">
                <a:solidFill>
                  <a:srgbClr val="000000"/>
                </a:solidFill>
                <a:ea typeface="Arial Unicode MS" panose="020B0604020202020204" pitchFamily="34" charset="-128"/>
                <a:cs typeface="Arial Unicode MS" panose="020B0604020202020204" pitchFamily="34" charset="-128"/>
              </a:rPr>
              <a:t>other words, </a:t>
            </a:r>
            <a:r>
              <a:rPr lang="hr-HR" dirty="0"/>
              <a:t>the ways in which the components of the surface text (the actual words we hear or see) are mutually connected within a sequence </a:t>
            </a:r>
            <a:r>
              <a:rPr lang="en-IN" dirty="0"/>
              <a:t>is ‘cohesion’.</a:t>
            </a:r>
            <a:endParaRPr lang="en-US" dirty="0"/>
          </a:p>
          <a:p>
            <a:endParaRPr lang="en-US" dirty="0"/>
          </a:p>
        </p:txBody>
      </p:sp>
    </p:spTree>
    <p:extLst>
      <p:ext uri="{BB962C8B-B14F-4D97-AF65-F5344CB8AC3E}">
        <p14:creationId xmlns:p14="http://schemas.microsoft.com/office/powerpoint/2010/main" val="196259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Synonyms</a:t>
            </a:r>
          </a:p>
        </p:txBody>
      </p:sp>
      <p:sp>
        <p:nvSpPr>
          <p:cNvPr id="3" name="Content Placeholder 2"/>
          <p:cNvSpPr>
            <a:spLocks noGrp="1"/>
          </p:cNvSpPr>
          <p:nvPr>
            <p:ph idx="1"/>
          </p:nvPr>
        </p:nvSpPr>
        <p:spPr>
          <a:xfrm>
            <a:off x="457200" y="1417638"/>
            <a:ext cx="8229600" cy="4708525"/>
          </a:xfrm>
        </p:spPr>
        <p:txBody>
          <a:bodyPr>
            <a:normAutofit lnSpcReduction="10000"/>
          </a:bodyPr>
          <a:lstStyle/>
          <a:p>
            <a:pPr marL="0" indent="0">
              <a:buNone/>
            </a:pPr>
            <a:r>
              <a:rPr lang="en-US" dirty="0" smtClean="0"/>
              <a:t>Words </a:t>
            </a:r>
            <a:r>
              <a:rPr lang="en-US" dirty="0"/>
              <a:t>that have the same basic </a:t>
            </a:r>
            <a:r>
              <a:rPr lang="en-US" dirty="0" smtClean="0"/>
              <a:t>meaning do </a:t>
            </a:r>
            <a:r>
              <a:rPr lang="en-US" dirty="0"/>
              <a:t>not always </a:t>
            </a:r>
            <a:r>
              <a:rPr lang="en-US" dirty="0" smtClean="0"/>
              <a:t>have the </a:t>
            </a:r>
            <a:r>
              <a:rPr lang="en-US" dirty="0"/>
              <a:t>same emotional meaning. For example, the words stingy and frugal </a:t>
            </a:r>
            <a:r>
              <a:rPr lang="en-US" dirty="0" smtClean="0"/>
              <a:t>both mean </a:t>
            </a:r>
            <a:r>
              <a:rPr lang="en-US" dirty="0"/>
              <a:t>"careful with money." However, calling someone stingy is an insult</a:t>
            </a:r>
            <a:r>
              <a:rPr lang="en-US" dirty="0" smtClean="0"/>
              <a:t>, but </a:t>
            </a:r>
            <a:r>
              <a:rPr lang="en-US" dirty="0"/>
              <a:t>calling someone frugal is a compliment. Similarly, a person wants to </a:t>
            </a:r>
            <a:r>
              <a:rPr lang="en-US" dirty="0" smtClean="0"/>
              <a:t>be slender </a:t>
            </a:r>
            <a:r>
              <a:rPr lang="en-US" dirty="0"/>
              <a:t>but not skinny, aggressive but not pushy. Therefore, you should </a:t>
            </a:r>
            <a:r>
              <a:rPr lang="en-US" dirty="0" smtClean="0"/>
              <a:t>be careful </a:t>
            </a:r>
            <a:r>
              <a:rPr lang="en-US" dirty="0"/>
              <a:t>in choosing words because many so-called synonyms are not </a:t>
            </a:r>
            <a:r>
              <a:rPr lang="en-US" dirty="0" smtClean="0"/>
              <a:t>really synonymous </a:t>
            </a:r>
            <a:r>
              <a:rPr lang="en-US" dirty="0"/>
              <a:t>at all.</a:t>
            </a:r>
          </a:p>
        </p:txBody>
      </p:sp>
    </p:spTree>
    <p:extLst>
      <p:ext uri="{BB962C8B-B14F-4D97-AF65-F5344CB8AC3E}">
        <p14:creationId xmlns:p14="http://schemas.microsoft.com/office/powerpoint/2010/main" val="213503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Sometimes a topic sentence comes at the end. In this case, the </a:t>
            </a:r>
            <a:r>
              <a:rPr lang="en-US" dirty="0" smtClean="0"/>
              <a:t>paragraph often </a:t>
            </a:r>
            <a:r>
              <a:rPr lang="en-US" dirty="0"/>
              <a:t>begins with a series of examples. Other paragraphs may begin with a </a:t>
            </a:r>
            <a:r>
              <a:rPr lang="en-US" dirty="0" smtClean="0"/>
              <a:t>series of </a:t>
            </a:r>
            <a:r>
              <a:rPr lang="en-US" dirty="0"/>
              <a:t>facts, and the topic sentence at the end is the conclusion from these facts.</a:t>
            </a:r>
          </a:p>
        </p:txBody>
      </p:sp>
    </p:spTree>
    <p:extLst>
      <p:ext uri="{BB962C8B-B14F-4D97-AF65-F5344CB8AC3E}">
        <p14:creationId xmlns:p14="http://schemas.microsoft.com/office/powerpoint/2010/main" val="2710344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Medical Miracles to Come</a:t>
            </a:r>
            <a:br>
              <a:rPr lang="en-US" dirty="0"/>
            </a:br>
            <a:endParaRPr lang="en-US" dirty="0"/>
          </a:p>
        </p:txBody>
      </p:sp>
      <p:sp>
        <p:nvSpPr>
          <p:cNvPr id="3" name="Content Placeholder 2"/>
          <p:cNvSpPr>
            <a:spLocks noGrp="1"/>
          </p:cNvSpPr>
          <p:nvPr>
            <p:ph idx="1"/>
          </p:nvPr>
        </p:nvSpPr>
        <p:spPr>
          <a:xfrm>
            <a:off x="457200" y="917340"/>
            <a:ext cx="8486148" cy="5609888"/>
          </a:xfrm>
        </p:spPr>
        <p:txBody>
          <a:bodyPr>
            <a:noAutofit/>
          </a:bodyPr>
          <a:lstStyle/>
          <a:p>
            <a:pPr marL="0" indent="0">
              <a:buNone/>
            </a:pPr>
            <a:r>
              <a:rPr lang="en-US" sz="3000" dirty="0" smtClean="0"/>
              <a:t>By </a:t>
            </a:r>
            <a:r>
              <a:rPr lang="en-US" sz="3000" dirty="0"/>
              <a:t>the year </a:t>
            </a:r>
            <a:r>
              <a:rPr lang="en-US" sz="3000" dirty="0" smtClean="0"/>
              <a:t>2016, </a:t>
            </a:r>
            <a:r>
              <a:rPr lang="en-US" sz="3000" dirty="0"/>
              <a:t>a </a:t>
            </a:r>
            <a:r>
              <a:rPr lang="en-US" sz="3000" dirty="0" smtClean="0"/>
              <a:t>vaccination against </a:t>
            </a:r>
            <a:r>
              <a:rPr lang="en-US" sz="3000" dirty="0"/>
              <a:t>the common cold will have </a:t>
            </a:r>
            <a:r>
              <a:rPr lang="en-US" sz="3000" dirty="0" smtClean="0"/>
              <a:t>been developed</a:t>
            </a:r>
            <a:r>
              <a:rPr lang="en-US" sz="3000" dirty="0"/>
              <a:t>. By the same year, the first human will have been </a:t>
            </a:r>
            <a:r>
              <a:rPr lang="en-US" sz="3000" dirty="0" smtClean="0"/>
              <a:t>successfully cloned.</a:t>
            </a:r>
            <a:r>
              <a:rPr lang="en-US" sz="3000" dirty="0"/>
              <a:t> </a:t>
            </a:r>
            <a:r>
              <a:rPr lang="en-US" sz="3000" dirty="0" smtClean="0"/>
              <a:t>By </a:t>
            </a:r>
            <a:r>
              <a:rPr lang="en-US" sz="3000" dirty="0"/>
              <a:t>the year </a:t>
            </a:r>
            <a:r>
              <a:rPr lang="en-US" sz="3000" dirty="0" smtClean="0"/>
              <a:t>2018, </a:t>
            </a:r>
            <a:r>
              <a:rPr lang="en-US" sz="3000" dirty="0"/>
              <a:t>parents will be able to create designer children</a:t>
            </a:r>
            <a:r>
              <a:rPr lang="en-US" sz="3000" dirty="0" smtClean="0"/>
              <a:t>. Genetic </a:t>
            </a:r>
            <a:r>
              <a:rPr lang="en-US" sz="3000" dirty="0"/>
              <a:t>therapy will be able to manipulate genes for abilities, intelligence, </a:t>
            </a:r>
            <a:r>
              <a:rPr lang="en-US" sz="3000" dirty="0" smtClean="0"/>
              <a:t>and hair</a:t>
            </a:r>
            <a:r>
              <a:rPr lang="en-US" sz="3000" dirty="0"/>
              <a:t>, eye, and skin color. By 2020, most diseases will be able to be </a:t>
            </a:r>
            <a:r>
              <a:rPr lang="en-US" sz="3000" dirty="0" smtClean="0"/>
              <a:t>diagnosed and </a:t>
            </a:r>
            <a:r>
              <a:rPr lang="en-US" sz="3000" dirty="0"/>
              <a:t>treated at home, and by 2030, cancer and heart disease will have </a:t>
            </a:r>
            <a:r>
              <a:rPr lang="en-US" sz="3000" dirty="0" smtClean="0"/>
              <a:t>been wiped </a:t>
            </a:r>
            <a:r>
              <a:rPr lang="en-US" sz="3000" dirty="0"/>
              <a:t>out. These are just a few examples of the medical miracles that </a:t>
            </a:r>
            <a:r>
              <a:rPr lang="en-US" sz="3000" dirty="0" smtClean="0"/>
              <a:t>are expected </a:t>
            </a:r>
            <a:r>
              <a:rPr lang="en-US" sz="3000" dirty="0"/>
              <a:t>in the next few decades.</a:t>
            </a:r>
          </a:p>
        </p:txBody>
      </p:sp>
    </p:spTree>
    <p:extLst>
      <p:ext uri="{BB962C8B-B14F-4D97-AF65-F5344CB8AC3E}">
        <p14:creationId xmlns:p14="http://schemas.microsoft.com/office/powerpoint/2010/main" val="1572301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a topic sentence</a:t>
            </a:r>
            <a:endParaRPr lang="en-US" dirty="0"/>
          </a:p>
        </p:txBody>
      </p:sp>
      <p:sp>
        <p:nvSpPr>
          <p:cNvPr id="3" name="Content Placeholder 2"/>
          <p:cNvSpPr>
            <a:spLocks noGrp="1"/>
          </p:cNvSpPr>
          <p:nvPr>
            <p:ph idx="1"/>
          </p:nvPr>
        </p:nvSpPr>
        <p:spPr>
          <a:xfrm>
            <a:off x="457200" y="1287805"/>
            <a:ext cx="8229600" cy="5398193"/>
          </a:xfrm>
        </p:spPr>
        <p:txBody>
          <a:bodyPr>
            <a:normAutofit fontScale="92500" lnSpcReduction="10000"/>
          </a:bodyPr>
          <a:lstStyle/>
          <a:p>
            <a:pPr marL="0" indent="0" algn="just">
              <a:buNone/>
            </a:pPr>
            <a:r>
              <a:rPr lang="en-US" dirty="0"/>
              <a:t>English speakers relaxing at home, for example, may put on kimonos, which is </a:t>
            </a:r>
            <a:r>
              <a:rPr lang="en-US" dirty="0" smtClean="0"/>
              <a:t>a Japanese </a:t>
            </a:r>
            <a:r>
              <a:rPr lang="en-US" dirty="0"/>
              <a:t>word. English speakers who live in a warm climate may take </a:t>
            </a:r>
            <a:r>
              <a:rPr lang="en-US" dirty="0" smtClean="0"/>
              <a:t>an afternoon </a:t>
            </a:r>
            <a:r>
              <a:rPr lang="en-US" dirty="0"/>
              <a:t>siesta on an outdoor patio without realizing that these are </a:t>
            </a:r>
            <a:r>
              <a:rPr lang="en-US" dirty="0" smtClean="0"/>
              <a:t>Spanish words</a:t>
            </a:r>
            <a:r>
              <a:rPr lang="en-US" dirty="0"/>
              <a:t>. In their gardens, they may enjoy the fragrance of jasmine flowers, a </a:t>
            </a:r>
            <a:r>
              <a:rPr lang="en-US" dirty="0" smtClean="0"/>
              <a:t>word that </a:t>
            </a:r>
            <a:r>
              <a:rPr lang="en-US" dirty="0"/>
              <a:t>came into English from Persian. They may even relax on a chaise </a:t>
            </a:r>
            <a:r>
              <a:rPr lang="en-US" dirty="0" smtClean="0"/>
              <a:t>while snacking </a:t>
            </a:r>
            <a:r>
              <a:rPr lang="en-US" dirty="0"/>
              <a:t>on yogurt, words of French and Turkish origin, respectively. At night</a:t>
            </a:r>
            <a:r>
              <a:rPr lang="en-US" dirty="0" smtClean="0"/>
              <a:t>, they </a:t>
            </a:r>
            <a:r>
              <a:rPr lang="en-US" dirty="0"/>
              <a:t>may shampoo their hair and put on pajamas, words from the Hindi </a:t>
            </a:r>
            <a:r>
              <a:rPr lang="en-US" dirty="0" smtClean="0"/>
              <a:t>language of </a:t>
            </a:r>
            <a:r>
              <a:rPr lang="en-US" dirty="0"/>
              <a:t>India.</a:t>
            </a:r>
          </a:p>
        </p:txBody>
      </p:sp>
    </p:spTree>
    <p:extLst>
      <p:ext uri="{BB962C8B-B14F-4D97-AF65-F5344CB8AC3E}">
        <p14:creationId xmlns:p14="http://schemas.microsoft.com/office/powerpoint/2010/main" val="2298791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054"/>
            <a:ext cx="8229600" cy="5932110"/>
          </a:xfrm>
        </p:spPr>
        <p:txBody>
          <a:bodyPr>
            <a:noAutofit/>
          </a:bodyPr>
          <a:lstStyle/>
          <a:p>
            <a:pPr marL="0" indent="0">
              <a:buNone/>
            </a:pPr>
            <a:r>
              <a:rPr lang="en-US" sz="3000" dirty="0"/>
              <a:t>In European universities, students are not required to attend classes. In fact</a:t>
            </a:r>
            <a:r>
              <a:rPr lang="en-US" sz="3000" dirty="0" smtClean="0"/>
              <a:t>, professors </a:t>
            </a:r>
            <a:r>
              <a:rPr lang="en-US" sz="3000" dirty="0"/>
              <a:t>in Germany generally do not know the names of the students </a:t>
            </a:r>
            <a:r>
              <a:rPr lang="en-US" sz="3000" dirty="0" smtClean="0"/>
              <a:t>enrolled in </a:t>
            </a:r>
            <a:r>
              <a:rPr lang="en-US" sz="3000" dirty="0"/>
              <a:t>their courses. In the United States, however, students are required to </a:t>
            </a:r>
            <a:r>
              <a:rPr lang="en-US" sz="3000" dirty="0" smtClean="0"/>
              <a:t>attend all </a:t>
            </a:r>
            <a:r>
              <a:rPr lang="en-US" sz="3000" dirty="0"/>
              <a:t>classes and may be penalized if they do not. Furthermore, in the </a:t>
            </a:r>
            <a:r>
              <a:rPr lang="en-US" sz="3000" dirty="0" smtClean="0"/>
              <a:t>European system</a:t>
            </a:r>
            <a:r>
              <a:rPr lang="en-US" sz="3000" dirty="0"/>
              <a:t>, students usually take just one </a:t>
            </a:r>
            <a:r>
              <a:rPr lang="en-US" sz="3000" dirty="0" smtClean="0"/>
              <a:t>comprehensive </a:t>
            </a:r>
            <a:r>
              <a:rPr lang="en-US" sz="3000" dirty="0"/>
              <a:t>examination at the end </a:t>
            </a:r>
            <a:r>
              <a:rPr lang="en-US" sz="3000" dirty="0" smtClean="0"/>
              <a:t>of their </a:t>
            </a:r>
            <a:r>
              <a:rPr lang="en-US" sz="3000" dirty="0"/>
              <a:t>entire four or five years of study. In the North American system, on </a:t>
            </a:r>
            <a:r>
              <a:rPr lang="en-US" sz="3000" dirty="0" smtClean="0"/>
              <a:t>the other </a:t>
            </a:r>
            <a:r>
              <a:rPr lang="en-US" sz="3000" dirty="0"/>
              <a:t>hand, students usually have numerous quizzes, tests, and </a:t>
            </a:r>
            <a:r>
              <a:rPr lang="en-US" sz="3000" dirty="0" smtClean="0"/>
              <a:t>homework assignments</a:t>
            </a:r>
            <a:r>
              <a:rPr lang="en-US" sz="3000" dirty="0"/>
              <a:t>, and they almost always have to take a final examination in </a:t>
            </a:r>
            <a:r>
              <a:rPr lang="en-US" sz="3000" dirty="0" smtClean="0"/>
              <a:t>each course </a:t>
            </a:r>
            <a:r>
              <a:rPr lang="en-US" sz="3000" dirty="0"/>
              <a:t>at the end of each semester.</a:t>
            </a:r>
          </a:p>
        </p:txBody>
      </p:sp>
    </p:spTree>
    <p:extLst>
      <p:ext uri="{BB962C8B-B14F-4D97-AF65-F5344CB8AC3E}">
        <p14:creationId xmlns:p14="http://schemas.microsoft.com/office/powerpoint/2010/main" val="3158374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For example, the Eskimos, living in a treeless region of snow and ice, sometimes build temporary homes out of thick blocks of ice. People who live in deserts, on the other hand, use the most available material, mud or clay, which provides good insulation from the heat. In Northern Europe, Russia and other areas of the world where forests are plentiful, people usually construct their homes out of wood. In the islands of the South Pacific, where there is a plentiful supply of bamboo and palm, people use these tough, fibrous plants to build their home.</a:t>
            </a:r>
          </a:p>
        </p:txBody>
      </p:sp>
    </p:spTree>
    <p:extLst>
      <p:ext uri="{BB962C8B-B14F-4D97-AF65-F5344CB8AC3E}">
        <p14:creationId xmlns:p14="http://schemas.microsoft.com/office/powerpoint/2010/main" val="2253132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6212"/>
            <a:ext cx="8229600" cy="5349952"/>
          </a:xfrm>
        </p:spPr>
        <p:txBody>
          <a:bodyPr>
            <a:normAutofit fontScale="92500" lnSpcReduction="10000"/>
          </a:bodyPr>
          <a:lstStyle/>
          <a:p>
            <a:r>
              <a:rPr lang="en-US" dirty="0"/>
              <a:t>Now write two or three topic sentences for each of the following topics. You should choose two or three different controlling ideas for the same </a:t>
            </a:r>
            <a:r>
              <a:rPr lang="en-US" dirty="0" smtClean="0"/>
              <a:t>topic.</a:t>
            </a:r>
          </a:p>
          <a:p>
            <a:r>
              <a:rPr lang="en-US" dirty="0" smtClean="0"/>
              <a:t>Topic</a:t>
            </a:r>
            <a:r>
              <a:rPr lang="en-US" dirty="0"/>
              <a:t>:	Television's effects on children</a:t>
            </a:r>
          </a:p>
          <a:p>
            <a:r>
              <a:rPr lang="en-US" dirty="0"/>
              <a:t>Topic sentences:	</a:t>
            </a:r>
            <a:endParaRPr lang="en-US" dirty="0" smtClean="0"/>
          </a:p>
          <a:p>
            <a:pPr marL="0" indent="0">
              <a:buNone/>
            </a:pPr>
            <a:r>
              <a:rPr lang="en-US" dirty="0" smtClean="0"/>
              <a:t>1</a:t>
            </a:r>
            <a:r>
              <a:rPr lang="en-US" dirty="0"/>
              <a:t>. Television is harmful to children because it teaches them violence as a way of solving problems.</a:t>
            </a:r>
          </a:p>
          <a:p>
            <a:pPr marL="0" indent="0">
              <a:buNone/>
            </a:pPr>
            <a:r>
              <a:rPr lang="en-US" dirty="0"/>
              <a:t>2. Television can improve a child's general knowledge.</a:t>
            </a:r>
          </a:p>
        </p:txBody>
      </p:sp>
    </p:spTree>
    <p:extLst>
      <p:ext uri="{BB962C8B-B14F-4D97-AF65-F5344CB8AC3E}">
        <p14:creationId xmlns:p14="http://schemas.microsoft.com/office/powerpoint/2010/main" val="2613101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Smoking cigarettes</a:t>
            </a:r>
          </a:p>
          <a:p>
            <a:r>
              <a:rPr lang="en-US" dirty="0" smtClean="0"/>
              <a:t>Studying abroad</a:t>
            </a:r>
            <a:endParaRPr lang="en-US" dirty="0"/>
          </a:p>
          <a:p>
            <a:r>
              <a:rPr lang="en-US" dirty="0" smtClean="0"/>
              <a:t>Investing in Space </a:t>
            </a:r>
            <a:r>
              <a:rPr lang="en-US" dirty="0" err="1" smtClean="0"/>
              <a:t>programmes</a:t>
            </a:r>
            <a:endParaRPr lang="en-US" dirty="0"/>
          </a:p>
          <a:p>
            <a:r>
              <a:rPr lang="en-US" dirty="0"/>
              <a:t>Rock music or </a:t>
            </a:r>
            <a:r>
              <a:rPr lang="en-US" dirty="0" smtClean="0"/>
              <a:t>Classical music</a:t>
            </a:r>
            <a:endParaRPr lang="en-US" dirty="0"/>
          </a:p>
          <a:p>
            <a:r>
              <a:rPr lang="en-US" dirty="0" smtClean="0"/>
              <a:t>Education and job</a:t>
            </a:r>
            <a:endParaRPr lang="en-US" dirty="0"/>
          </a:p>
        </p:txBody>
      </p:sp>
    </p:spTree>
    <p:extLst>
      <p:ext uri="{BB962C8B-B14F-4D97-AF65-F5344CB8AC3E}">
        <p14:creationId xmlns:p14="http://schemas.microsoft.com/office/powerpoint/2010/main" val="426245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40828"/>
            <a:ext cx="7467600" cy="5433124"/>
          </a:xfrm>
        </p:spPr>
        <p:txBody>
          <a:bodyPr>
            <a:normAutofit/>
          </a:bodyPr>
          <a:lstStyle/>
          <a:p>
            <a:pPr algn="just">
              <a:lnSpc>
                <a:spcPct val="80000"/>
              </a:lnSpc>
            </a:pPr>
            <a:r>
              <a:rPr lang="en-GB" altLang="zh-HK" dirty="0">
                <a:solidFill>
                  <a:srgbClr val="000000"/>
                </a:solidFill>
                <a:latin typeface="+mj-lt"/>
              </a:rPr>
              <a:t>Two ways to establish cohesion in a text</a:t>
            </a:r>
            <a:r>
              <a:rPr lang="en-GB" altLang="zh-HK" dirty="0" smtClean="0">
                <a:solidFill>
                  <a:srgbClr val="000000"/>
                </a:solidFill>
                <a:latin typeface="+mj-lt"/>
              </a:rPr>
              <a:t>: grammatical and lexical.</a:t>
            </a:r>
            <a:endParaRPr lang="en-GB" altLang="zh-HK" dirty="0">
              <a:solidFill>
                <a:srgbClr val="000000"/>
              </a:solidFill>
              <a:latin typeface="+mj-lt"/>
            </a:endParaRPr>
          </a:p>
          <a:p>
            <a:pPr algn="just" defTabSz="896938" fontAlgn="base"/>
            <a:r>
              <a:rPr lang="en-IN" b="1" dirty="0" smtClean="0"/>
              <a:t>Grammatical Cohesion: </a:t>
            </a:r>
            <a:r>
              <a:rPr lang="en-IN" dirty="0" smtClean="0"/>
              <a:t>is </a:t>
            </a:r>
            <a:r>
              <a:rPr lang="en-IN" dirty="0"/>
              <a:t>constructed by the grammatical </a:t>
            </a:r>
            <a:r>
              <a:rPr lang="en-IN" dirty="0" smtClean="0"/>
              <a:t>structures. Four different ways - Reference</a:t>
            </a:r>
            <a:r>
              <a:rPr lang="en-IN" dirty="0"/>
              <a:t>, </a:t>
            </a:r>
            <a:r>
              <a:rPr lang="en-IN" dirty="0" smtClean="0"/>
              <a:t>Substitution, </a:t>
            </a:r>
            <a:r>
              <a:rPr lang="en-IN" dirty="0"/>
              <a:t>Ellipsis, </a:t>
            </a:r>
            <a:r>
              <a:rPr lang="en-IN" dirty="0" smtClean="0"/>
              <a:t>Conjunction.</a:t>
            </a:r>
          </a:p>
          <a:p>
            <a:pPr marL="0" indent="0" algn="just" defTabSz="896938" fontAlgn="base">
              <a:buNone/>
            </a:pPr>
            <a:endParaRPr lang="en-IN" dirty="0" smtClean="0"/>
          </a:p>
          <a:p>
            <a:pPr marL="0" indent="0" algn="just">
              <a:buNone/>
            </a:pPr>
            <a:endParaRPr lang="en-IN" dirty="0">
              <a:latin typeface="+mj-lt"/>
            </a:endParaRPr>
          </a:p>
        </p:txBody>
      </p:sp>
    </p:spTree>
    <p:extLst>
      <p:ext uri="{BB962C8B-B14F-4D97-AF65-F5344CB8AC3E}">
        <p14:creationId xmlns:p14="http://schemas.microsoft.com/office/powerpoint/2010/main" val="27619603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b="1" dirty="0"/>
              <a:t>Reference</a:t>
            </a:r>
            <a:r>
              <a:rPr lang="en-IN" dirty="0"/>
              <a:t> occurs when one item in the text points to another element for its interpretation.</a:t>
            </a:r>
          </a:p>
          <a:p>
            <a:pPr marL="0" indent="0" algn="just">
              <a:buNone/>
            </a:pPr>
            <a:r>
              <a:rPr lang="en-IN" dirty="0"/>
              <a:t>e.g. The man is living alone. </a:t>
            </a:r>
            <a:r>
              <a:rPr lang="en-IN" i="1" dirty="0"/>
              <a:t>His</a:t>
            </a:r>
            <a:r>
              <a:rPr lang="en-IN" dirty="0"/>
              <a:t> wife left </a:t>
            </a:r>
            <a:r>
              <a:rPr lang="en-IN" i="1" dirty="0"/>
              <a:t>him</a:t>
            </a:r>
            <a:r>
              <a:rPr lang="en-IN" dirty="0"/>
              <a:t> last year. (Anaphora)</a:t>
            </a:r>
          </a:p>
          <a:p>
            <a:pPr marL="0" indent="0" algn="just">
              <a:buNone/>
            </a:pPr>
            <a:r>
              <a:rPr lang="en-IN" i="1" dirty="0"/>
              <a:t>He’s</a:t>
            </a:r>
            <a:r>
              <a:rPr lang="en-IN" dirty="0"/>
              <a:t> a superstar, </a:t>
            </a:r>
            <a:r>
              <a:rPr lang="en-IN" i="1" dirty="0"/>
              <a:t>he’s</a:t>
            </a:r>
            <a:r>
              <a:rPr lang="en-IN" dirty="0"/>
              <a:t> the best in </a:t>
            </a:r>
            <a:r>
              <a:rPr lang="en-IN" i="1" dirty="0"/>
              <a:t>his</a:t>
            </a:r>
            <a:r>
              <a:rPr lang="en-IN" dirty="0"/>
              <a:t> era. Let’s welcome.. </a:t>
            </a:r>
            <a:r>
              <a:rPr lang="en-IN" dirty="0" smtClean="0"/>
              <a:t>Justin! </a:t>
            </a:r>
            <a:r>
              <a:rPr lang="en-IN" dirty="0"/>
              <a:t>(Cataphora)</a:t>
            </a:r>
          </a:p>
          <a:p>
            <a:endParaRPr lang="en-US" dirty="0"/>
          </a:p>
        </p:txBody>
      </p:sp>
    </p:spTree>
    <p:extLst>
      <p:ext uri="{BB962C8B-B14F-4D97-AF65-F5344CB8AC3E}">
        <p14:creationId xmlns:p14="http://schemas.microsoft.com/office/powerpoint/2010/main" val="293571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Autofit/>
          </a:bodyPr>
          <a:lstStyle/>
          <a:p>
            <a:pPr algn="just"/>
            <a:r>
              <a:rPr lang="en-IN" b="1" dirty="0" smtClean="0"/>
              <a:t>Substitution</a:t>
            </a:r>
            <a:r>
              <a:rPr lang="en-IN" dirty="0" smtClean="0"/>
              <a:t>: Replacement of one item by another.</a:t>
            </a:r>
          </a:p>
          <a:p>
            <a:pPr marL="0" indent="0" algn="just">
              <a:buNone/>
            </a:pPr>
            <a:r>
              <a:rPr lang="en-IN" dirty="0" smtClean="0"/>
              <a:t>e.g. When </a:t>
            </a:r>
            <a:r>
              <a:rPr lang="en-IN" dirty="0"/>
              <a:t>I was a kid, I had a kitten but then </a:t>
            </a:r>
            <a:r>
              <a:rPr lang="en-IN" dirty="0" smtClean="0"/>
              <a:t>I lost </a:t>
            </a:r>
            <a:r>
              <a:rPr lang="en-IN" i="1" dirty="0" smtClean="0"/>
              <a:t>it</a:t>
            </a:r>
            <a:r>
              <a:rPr lang="en-IN" dirty="0" smtClean="0"/>
              <a:t>. </a:t>
            </a:r>
            <a:r>
              <a:rPr lang="en-IN" dirty="0"/>
              <a:t>I wish I had </a:t>
            </a:r>
            <a:r>
              <a:rPr lang="en-IN" i="1" dirty="0" smtClean="0"/>
              <a:t>one </a:t>
            </a:r>
            <a:r>
              <a:rPr lang="en-IN" dirty="0" smtClean="0"/>
              <a:t>now.</a:t>
            </a:r>
          </a:p>
          <a:p>
            <a:pPr marL="0" indent="0" algn="just">
              <a:buNone/>
            </a:pPr>
            <a:r>
              <a:rPr lang="en-IN" dirty="0"/>
              <a:t>      You think Joan already knows? - I think everybody </a:t>
            </a:r>
            <a:r>
              <a:rPr lang="en-IN" i="1" dirty="0"/>
              <a:t>does</a:t>
            </a:r>
            <a:r>
              <a:rPr lang="en-IN" dirty="0" smtClean="0"/>
              <a:t>.</a:t>
            </a:r>
            <a:endParaRPr lang="en-IN" dirty="0"/>
          </a:p>
        </p:txBody>
      </p:sp>
    </p:spTree>
    <p:extLst>
      <p:ext uri="{BB962C8B-B14F-4D97-AF65-F5344CB8AC3E}">
        <p14:creationId xmlns:p14="http://schemas.microsoft.com/office/powerpoint/2010/main" val="28481067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b="1" dirty="0"/>
              <a:t>Ellipsis</a:t>
            </a:r>
            <a:r>
              <a:rPr lang="en-IN" dirty="0"/>
              <a:t>: Ellipsis is the process in which one item within a text or discourse is omitted.</a:t>
            </a:r>
          </a:p>
          <a:p>
            <a:pPr marL="0" indent="0" algn="just">
              <a:buNone/>
            </a:pPr>
            <a:r>
              <a:rPr lang="en-IN" dirty="0"/>
              <a:t>e.g. What have you been doing?- (</a:t>
            </a:r>
            <a:r>
              <a:rPr lang="en-IN" i="1" dirty="0"/>
              <a:t>I have been</a:t>
            </a:r>
            <a:r>
              <a:rPr lang="en-IN" dirty="0"/>
              <a:t>) Swimming.</a:t>
            </a:r>
          </a:p>
          <a:p>
            <a:pPr marL="0" indent="0" algn="just">
              <a:buNone/>
            </a:pPr>
            <a:r>
              <a:rPr lang="en-IN" dirty="0"/>
              <a:t>      Who was playing the piano? – John was (</a:t>
            </a:r>
            <a:r>
              <a:rPr lang="en-IN" i="1" dirty="0"/>
              <a:t>playing</a:t>
            </a:r>
            <a:r>
              <a:rPr lang="en-IN" dirty="0"/>
              <a:t>).</a:t>
            </a:r>
          </a:p>
          <a:p>
            <a:endParaRPr lang="en-US" dirty="0"/>
          </a:p>
        </p:txBody>
      </p:sp>
    </p:spTree>
    <p:extLst>
      <p:ext uri="{BB962C8B-B14F-4D97-AF65-F5344CB8AC3E}">
        <p14:creationId xmlns:p14="http://schemas.microsoft.com/office/powerpoint/2010/main" val="408130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b="1" dirty="0"/>
              <a:t>Conjunction</a:t>
            </a:r>
            <a:r>
              <a:rPr lang="en-IN" dirty="0"/>
              <a:t>: Conjunction refers to a specification of the way in which what is to follow is systematically connected to what has gone before. Conjunctions  usually structure a text/discourse in a precise way and bring the presented elements into a logical order . </a:t>
            </a:r>
          </a:p>
          <a:p>
            <a:pPr marL="0" indent="0" algn="just">
              <a:buNone/>
            </a:pPr>
            <a:r>
              <a:rPr lang="en-IN" dirty="0"/>
              <a:t>e.g. He has little money on his pocket. </a:t>
            </a:r>
            <a:r>
              <a:rPr lang="en-IN" i="1" dirty="0"/>
              <a:t>However</a:t>
            </a:r>
            <a:r>
              <a:rPr lang="en-IN" dirty="0"/>
              <a:t>, he insists on buying the movie ticket. He will walk home for sure.</a:t>
            </a:r>
          </a:p>
          <a:p>
            <a:endParaRPr lang="en-US" dirty="0"/>
          </a:p>
        </p:txBody>
      </p:sp>
    </p:spTree>
    <p:extLst>
      <p:ext uri="{BB962C8B-B14F-4D97-AF65-F5344CB8AC3E}">
        <p14:creationId xmlns:p14="http://schemas.microsoft.com/office/powerpoint/2010/main" val="79580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TotalTime>
  <Words>3218</Words>
  <Application>Microsoft Macintosh PowerPoint</Application>
  <PresentationFormat>On-screen Show (4:3)</PresentationFormat>
  <Paragraphs>152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Basics of Writing: Writing a Paragraph</vt:lpstr>
      <vt:lpstr>What makes a paragraph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cohesion enough to make a text? </vt:lpstr>
      <vt:lpstr>PowerPoint Presentation</vt:lpstr>
      <vt:lpstr>PowerPoint Presentation</vt:lpstr>
      <vt:lpstr>Creating a coherent paragraph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Unity and Coherence in Paragraphs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Synonyms</vt:lpstr>
      <vt:lpstr>PowerPoint Presentation</vt:lpstr>
      <vt:lpstr>Medical Miracles to Come </vt:lpstr>
      <vt:lpstr>Supply a topic sentence</vt:lpstr>
      <vt:lpstr>PowerPoint Presentation</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43</cp:revision>
  <dcterms:created xsi:type="dcterms:W3CDTF">2015-08-31T10:25:50Z</dcterms:created>
  <dcterms:modified xsi:type="dcterms:W3CDTF">2017-09-05T02:48:20Z</dcterms:modified>
</cp:coreProperties>
</file>