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80" r:id="rId24"/>
    <p:sldId id="279" r:id="rId25"/>
    <p:sldId id="278" r:id="rId2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95" d="100"/>
          <a:sy n="95" d="100"/>
        </p:scale>
        <p:origin x="-1776" y="-12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printerSettings" Target="printerSettings/printerSettings1.bin"/><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 Id="rId3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E70F41A-DC1F-E843-8FAC-C6422B039969}" type="datetimeFigureOut">
              <a:rPr lang="en-US" smtClean="0"/>
              <a:t>01/09/17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DB0F3C-0846-B54A-A75D-7686884E4042}" type="slidenum">
              <a:rPr lang="en-US" smtClean="0"/>
              <a:t>‹#›</a:t>
            </a:fld>
            <a:endParaRPr lang="en-US"/>
          </a:p>
        </p:txBody>
      </p:sp>
    </p:spTree>
    <p:extLst>
      <p:ext uri="{BB962C8B-B14F-4D97-AF65-F5344CB8AC3E}">
        <p14:creationId xmlns:p14="http://schemas.microsoft.com/office/powerpoint/2010/main" val="15074317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E70F41A-DC1F-E843-8FAC-C6422B039969}" type="datetimeFigureOut">
              <a:rPr lang="en-US" smtClean="0"/>
              <a:t>01/09/17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DB0F3C-0846-B54A-A75D-7686884E4042}" type="slidenum">
              <a:rPr lang="en-US" smtClean="0"/>
              <a:t>‹#›</a:t>
            </a:fld>
            <a:endParaRPr lang="en-US"/>
          </a:p>
        </p:txBody>
      </p:sp>
    </p:spTree>
    <p:extLst>
      <p:ext uri="{BB962C8B-B14F-4D97-AF65-F5344CB8AC3E}">
        <p14:creationId xmlns:p14="http://schemas.microsoft.com/office/powerpoint/2010/main" val="29572780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E70F41A-DC1F-E843-8FAC-C6422B039969}" type="datetimeFigureOut">
              <a:rPr lang="en-US" smtClean="0"/>
              <a:t>01/09/17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DB0F3C-0846-B54A-A75D-7686884E4042}" type="slidenum">
              <a:rPr lang="en-US" smtClean="0"/>
              <a:t>‹#›</a:t>
            </a:fld>
            <a:endParaRPr lang="en-US"/>
          </a:p>
        </p:txBody>
      </p:sp>
    </p:spTree>
    <p:extLst>
      <p:ext uri="{BB962C8B-B14F-4D97-AF65-F5344CB8AC3E}">
        <p14:creationId xmlns:p14="http://schemas.microsoft.com/office/powerpoint/2010/main" val="37296742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E70F41A-DC1F-E843-8FAC-C6422B039969}" type="datetimeFigureOut">
              <a:rPr lang="en-US" smtClean="0"/>
              <a:t>01/09/17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DB0F3C-0846-B54A-A75D-7686884E4042}" type="slidenum">
              <a:rPr lang="en-US" smtClean="0"/>
              <a:t>‹#›</a:t>
            </a:fld>
            <a:endParaRPr lang="en-US"/>
          </a:p>
        </p:txBody>
      </p:sp>
    </p:spTree>
    <p:extLst>
      <p:ext uri="{BB962C8B-B14F-4D97-AF65-F5344CB8AC3E}">
        <p14:creationId xmlns:p14="http://schemas.microsoft.com/office/powerpoint/2010/main" val="7937187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E70F41A-DC1F-E843-8FAC-C6422B039969}" type="datetimeFigureOut">
              <a:rPr lang="en-US" smtClean="0"/>
              <a:t>01/09/17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DB0F3C-0846-B54A-A75D-7686884E4042}" type="slidenum">
              <a:rPr lang="en-US" smtClean="0"/>
              <a:t>‹#›</a:t>
            </a:fld>
            <a:endParaRPr lang="en-US"/>
          </a:p>
        </p:txBody>
      </p:sp>
    </p:spTree>
    <p:extLst>
      <p:ext uri="{BB962C8B-B14F-4D97-AF65-F5344CB8AC3E}">
        <p14:creationId xmlns:p14="http://schemas.microsoft.com/office/powerpoint/2010/main" val="13353048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E70F41A-DC1F-E843-8FAC-C6422B039969}" type="datetimeFigureOut">
              <a:rPr lang="en-US" smtClean="0"/>
              <a:t>01/09/17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DB0F3C-0846-B54A-A75D-7686884E4042}" type="slidenum">
              <a:rPr lang="en-US" smtClean="0"/>
              <a:t>‹#›</a:t>
            </a:fld>
            <a:endParaRPr lang="en-US"/>
          </a:p>
        </p:txBody>
      </p:sp>
    </p:spTree>
    <p:extLst>
      <p:ext uri="{BB962C8B-B14F-4D97-AF65-F5344CB8AC3E}">
        <p14:creationId xmlns:p14="http://schemas.microsoft.com/office/powerpoint/2010/main" val="27858653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E70F41A-DC1F-E843-8FAC-C6422B039969}" type="datetimeFigureOut">
              <a:rPr lang="en-US" smtClean="0"/>
              <a:t>01/09/17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DDB0F3C-0846-B54A-A75D-7686884E4042}" type="slidenum">
              <a:rPr lang="en-US" smtClean="0"/>
              <a:t>‹#›</a:t>
            </a:fld>
            <a:endParaRPr lang="en-US"/>
          </a:p>
        </p:txBody>
      </p:sp>
    </p:spTree>
    <p:extLst>
      <p:ext uri="{BB962C8B-B14F-4D97-AF65-F5344CB8AC3E}">
        <p14:creationId xmlns:p14="http://schemas.microsoft.com/office/powerpoint/2010/main" val="19844502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E70F41A-DC1F-E843-8FAC-C6422B039969}" type="datetimeFigureOut">
              <a:rPr lang="en-US" smtClean="0"/>
              <a:t>01/09/17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DDB0F3C-0846-B54A-A75D-7686884E4042}" type="slidenum">
              <a:rPr lang="en-US" smtClean="0"/>
              <a:t>‹#›</a:t>
            </a:fld>
            <a:endParaRPr lang="en-US"/>
          </a:p>
        </p:txBody>
      </p:sp>
    </p:spTree>
    <p:extLst>
      <p:ext uri="{BB962C8B-B14F-4D97-AF65-F5344CB8AC3E}">
        <p14:creationId xmlns:p14="http://schemas.microsoft.com/office/powerpoint/2010/main" val="29701700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70F41A-DC1F-E843-8FAC-C6422B039969}" type="datetimeFigureOut">
              <a:rPr lang="en-US" smtClean="0"/>
              <a:t>01/09/17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DDB0F3C-0846-B54A-A75D-7686884E4042}" type="slidenum">
              <a:rPr lang="en-US" smtClean="0"/>
              <a:t>‹#›</a:t>
            </a:fld>
            <a:endParaRPr lang="en-US"/>
          </a:p>
        </p:txBody>
      </p:sp>
    </p:spTree>
    <p:extLst>
      <p:ext uri="{BB962C8B-B14F-4D97-AF65-F5344CB8AC3E}">
        <p14:creationId xmlns:p14="http://schemas.microsoft.com/office/powerpoint/2010/main" val="33017249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70F41A-DC1F-E843-8FAC-C6422B039969}" type="datetimeFigureOut">
              <a:rPr lang="en-US" smtClean="0"/>
              <a:t>01/09/17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DB0F3C-0846-B54A-A75D-7686884E4042}" type="slidenum">
              <a:rPr lang="en-US" smtClean="0"/>
              <a:t>‹#›</a:t>
            </a:fld>
            <a:endParaRPr lang="en-US"/>
          </a:p>
        </p:txBody>
      </p:sp>
    </p:spTree>
    <p:extLst>
      <p:ext uri="{BB962C8B-B14F-4D97-AF65-F5344CB8AC3E}">
        <p14:creationId xmlns:p14="http://schemas.microsoft.com/office/powerpoint/2010/main" val="20956400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70F41A-DC1F-E843-8FAC-C6422B039969}" type="datetimeFigureOut">
              <a:rPr lang="en-US" smtClean="0"/>
              <a:t>01/09/17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DB0F3C-0846-B54A-A75D-7686884E4042}" type="slidenum">
              <a:rPr lang="en-US" smtClean="0"/>
              <a:t>‹#›</a:t>
            </a:fld>
            <a:endParaRPr lang="en-US"/>
          </a:p>
        </p:txBody>
      </p:sp>
    </p:spTree>
    <p:extLst>
      <p:ext uri="{BB962C8B-B14F-4D97-AF65-F5344CB8AC3E}">
        <p14:creationId xmlns:p14="http://schemas.microsoft.com/office/powerpoint/2010/main" val="269488085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70F41A-DC1F-E843-8FAC-C6422B039969}" type="datetimeFigureOut">
              <a:rPr lang="en-US" smtClean="0"/>
              <a:t>01/09/17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DB0F3C-0846-B54A-A75D-7686884E4042}" type="slidenum">
              <a:rPr lang="en-US" smtClean="0"/>
              <a:t>‹#›</a:t>
            </a:fld>
            <a:endParaRPr lang="en-US"/>
          </a:p>
        </p:txBody>
      </p:sp>
    </p:spTree>
    <p:extLst>
      <p:ext uri="{BB962C8B-B14F-4D97-AF65-F5344CB8AC3E}">
        <p14:creationId xmlns:p14="http://schemas.microsoft.com/office/powerpoint/2010/main" val="23684520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IN" b="1" dirty="0"/>
              <a:t>Dissent and </a:t>
            </a:r>
            <a:r>
              <a:rPr lang="en-IN" b="1" dirty="0" smtClean="0"/>
              <a:t>Aadhaar</a:t>
            </a:r>
            <a:endParaRPr lang="en-US" dirty="0"/>
          </a:p>
        </p:txBody>
      </p:sp>
      <p:sp>
        <p:nvSpPr>
          <p:cNvPr id="3" name="Subtitle 2"/>
          <p:cNvSpPr>
            <a:spLocks noGrp="1"/>
          </p:cNvSpPr>
          <p:nvPr>
            <p:ph type="subTitle" idx="1"/>
          </p:nvPr>
        </p:nvSpPr>
        <p:spPr/>
        <p:txBody>
          <a:bodyPr/>
          <a:lstStyle/>
          <a:p>
            <a:r>
              <a:rPr lang="en-IN" b="1" dirty="0" smtClean="0"/>
              <a:t>We have been numbed by a series of lies, myths and fictions about the project</a:t>
            </a:r>
            <a:r>
              <a:rPr lang="en-IN" dirty="0" smtClean="0">
                <a:effectLst/>
              </a:rPr>
              <a:t> </a:t>
            </a:r>
            <a:endParaRPr lang="en-US" dirty="0"/>
          </a:p>
        </p:txBody>
      </p:sp>
    </p:spTree>
    <p:extLst>
      <p:ext uri="{BB962C8B-B14F-4D97-AF65-F5344CB8AC3E}">
        <p14:creationId xmlns:p14="http://schemas.microsoft.com/office/powerpoint/2010/main" val="39441549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r>
              <a:rPr lang="en-IN" dirty="0"/>
              <a:t>Finally, </a:t>
            </a:r>
            <a:r>
              <a:rPr lang="en-IN" b="1" dirty="0"/>
              <a:t>the confidentiality of the identity information collected at the time of Aadhaar enrolment is a myth.</a:t>
            </a:r>
            <a:r>
              <a:rPr lang="en-IN" dirty="0"/>
              <a:t> The initial draft of the Aadhaar Act, known as the National Identity Authority of India (NIDAI) Bill, did protect that information. But the final version does not. On the contrary, </a:t>
            </a:r>
            <a:r>
              <a:rPr lang="en-IN" b="1" dirty="0"/>
              <a:t>it creates a framework that enables the government to share or sell that information, except for the core biometrics, with any “requesting entity”. </a:t>
            </a:r>
            <a:r>
              <a:rPr lang="en-IN" dirty="0"/>
              <a:t>A vast collection of lucrative Aadhaar applications is now being built on the back of this information sharing facility. This is almost as big a bait-and-switch as the claim that Aadhaar is voluntary.</a:t>
            </a:r>
            <a:r>
              <a:rPr lang="en-IN" dirty="0" smtClean="0">
                <a:effectLst/>
              </a:rPr>
              <a:t> </a:t>
            </a:r>
            <a:endParaRPr lang="en-US" dirty="0"/>
          </a:p>
        </p:txBody>
      </p:sp>
    </p:spTree>
    <p:extLst>
      <p:ext uri="{BB962C8B-B14F-4D97-AF65-F5344CB8AC3E}">
        <p14:creationId xmlns:p14="http://schemas.microsoft.com/office/powerpoint/2010/main" val="29494632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IN" dirty="0"/>
              <a:t>All this raises an interesting question: </a:t>
            </a:r>
            <a:r>
              <a:rPr lang="en-IN" b="1" dirty="0"/>
              <a:t>If the government misled the public to no end on this subject, can we trust it not to misuse the formidable powers of Aadhaar?</a:t>
            </a:r>
            <a:r>
              <a:rPr lang="en-IN" dirty="0"/>
              <a:t> The problem, however, is deeper. </a:t>
            </a:r>
            <a:r>
              <a:rPr lang="en-IN" b="1" dirty="0"/>
              <a:t>Even if it is not misused, the very existence of a huge infrastructure of surveillance is bound to stifle dissent.</a:t>
            </a:r>
            <a:r>
              <a:rPr lang="en-IN" dirty="0"/>
              <a:t> This ought to be a major concern for anyone committed to democratic rights and civil liberties.</a:t>
            </a:r>
            <a:r>
              <a:rPr lang="en-IN" dirty="0" smtClean="0">
                <a:effectLst/>
              </a:rPr>
              <a:t> </a:t>
            </a:r>
            <a:endParaRPr lang="en-US" dirty="0"/>
          </a:p>
        </p:txBody>
      </p:sp>
    </p:spTree>
    <p:extLst>
      <p:ext uri="{BB962C8B-B14F-4D97-AF65-F5344CB8AC3E}">
        <p14:creationId xmlns:p14="http://schemas.microsoft.com/office/powerpoint/2010/main" val="34638053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dirty="0"/>
              <a:t>Criticism without </a:t>
            </a:r>
            <a:r>
              <a:rPr lang="en-US" i="1" dirty="0" err="1" smtClean="0"/>
              <a:t>aadhaar</a:t>
            </a:r>
            <a:endParaRPr lang="en-US" dirty="0"/>
          </a:p>
        </p:txBody>
      </p:sp>
      <p:sp>
        <p:nvSpPr>
          <p:cNvPr id="5" name="Subtitle 4"/>
          <p:cNvSpPr>
            <a:spLocks noGrp="1"/>
          </p:cNvSpPr>
          <p:nvPr>
            <p:ph type="subTitle" idx="1"/>
          </p:nvPr>
        </p:nvSpPr>
        <p:spPr/>
        <p:txBody>
          <a:bodyPr/>
          <a:lstStyle/>
          <a:p>
            <a:r>
              <a:rPr lang="en-US" dirty="0" smtClean="0"/>
              <a:t>The unique identification number empowers the people, not the state</a:t>
            </a:r>
            <a:r>
              <a:rPr lang="en-IN" dirty="0" smtClean="0">
                <a:effectLst/>
              </a:rPr>
              <a:t> </a:t>
            </a:r>
            <a:endParaRPr lang="en-US" dirty="0"/>
          </a:p>
        </p:txBody>
      </p:sp>
    </p:spTree>
    <p:extLst>
      <p:ext uri="{BB962C8B-B14F-4D97-AF65-F5344CB8AC3E}">
        <p14:creationId xmlns:p14="http://schemas.microsoft.com/office/powerpoint/2010/main" val="10866178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21896"/>
            <a:ext cx="8229600" cy="5404268"/>
          </a:xfrm>
        </p:spPr>
        <p:txBody>
          <a:bodyPr>
            <a:normAutofit fontScale="85000" lnSpcReduction="10000"/>
          </a:bodyPr>
          <a:lstStyle/>
          <a:p>
            <a:r>
              <a:rPr lang="en-IN" b="1" dirty="0"/>
              <a:t>Jean Dreze’s article, ‘Dissent and Aadhaar’, and other articles, have argued that with Aadhaar, India is at risk of becoming a surveillance or “Orwellian” state.</a:t>
            </a:r>
            <a:r>
              <a:rPr lang="en-IN" dirty="0"/>
              <a:t> With due respect to the critics, </a:t>
            </a:r>
            <a:r>
              <a:rPr lang="en-IN" b="1" dirty="0"/>
              <a:t>these apprehensions are unfounded</a:t>
            </a:r>
            <a:r>
              <a:rPr lang="en-IN" dirty="0"/>
              <a:t>. </a:t>
            </a:r>
            <a:r>
              <a:rPr lang="en-IN" b="1" dirty="0"/>
              <a:t>Aadhaar has emerged as a powerful instrument which enables people to establish their identity, receive their entitlements and exercise their rights without fear of being excluded or having their rights taken away</a:t>
            </a:r>
            <a:r>
              <a:rPr lang="en-IN" dirty="0"/>
              <a:t>. People use Aadhaar to open bank accounts, avail of doorstep banking, make digital payments and receive benefits under the PDS, MGNREGA, Ujjawala and the LPG subsidy, pensions, and scholarship schemes directly from the government without middlemen usurping them.</a:t>
            </a:r>
            <a:r>
              <a:rPr lang="en-IN" dirty="0" smtClean="0">
                <a:effectLst/>
              </a:rPr>
              <a:t> </a:t>
            </a:r>
            <a:endParaRPr lang="en-US" dirty="0"/>
          </a:p>
        </p:txBody>
      </p:sp>
    </p:spTree>
    <p:extLst>
      <p:ext uri="{BB962C8B-B14F-4D97-AF65-F5344CB8AC3E}">
        <p14:creationId xmlns:p14="http://schemas.microsoft.com/office/powerpoint/2010/main" val="18434207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r>
              <a:rPr lang="en-IN" b="1" dirty="0"/>
              <a:t>Aadhaar has thus brought transparency in governance and cleansed delivery databases of fakes, duplicates and con men/intermediaries</a:t>
            </a:r>
            <a:r>
              <a:rPr lang="en-IN" dirty="0"/>
              <a:t>, which have yielded savings of about Rs 50,000 crore in the last two years. In an independent study by the World Bank, ‘Digital Dividend 2016’, it has been estimated that Aadhaar can potentially save Rs 72,000 crore every year by plugging leakages. The transformational potential of Aadhaar has been recognised by the Supreme Court which has directed the use of Aadhaar to address the problems of leakages, fakes and duplicates.</a:t>
            </a:r>
          </a:p>
          <a:p>
            <a:endParaRPr lang="en-US" dirty="0"/>
          </a:p>
        </p:txBody>
      </p:sp>
    </p:spTree>
    <p:extLst>
      <p:ext uri="{BB962C8B-B14F-4D97-AF65-F5344CB8AC3E}">
        <p14:creationId xmlns:p14="http://schemas.microsoft.com/office/powerpoint/2010/main" val="39486580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27790"/>
            <a:ext cx="8229600" cy="5698374"/>
          </a:xfrm>
        </p:spPr>
        <p:txBody>
          <a:bodyPr>
            <a:normAutofit fontScale="85000" lnSpcReduction="10000"/>
          </a:bodyPr>
          <a:lstStyle/>
          <a:p>
            <a:r>
              <a:rPr lang="en-IN" dirty="0"/>
              <a:t>No doubt, Aadhaar has also enhanced the government’s ability to directly connect, reach, and serve the people, which unfortunately is being projected as an increase in the state’s power and has led to Aadhaar being perceived as an instrument of state surveillance. The critics tend to forget that Aadhaar empowers the people, not the state. </a:t>
            </a:r>
            <a:r>
              <a:rPr lang="en-IN" b="1" dirty="0"/>
              <a:t>India’s effort to provide unique identification to its people and digitise its citizen databases, public or private, is mistaken as an exercise towards invasion of privacy. They must realise that non-digitisation of databases is not an option in the digital era.</a:t>
            </a:r>
            <a:r>
              <a:rPr lang="en-IN" dirty="0"/>
              <a:t> Often, the current debate reminds us of Europe’s Luddite movement in the 19th century when mechanisation was opposed due to fears of job loss.</a:t>
            </a:r>
            <a:r>
              <a:rPr lang="en-IN" dirty="0" smtClean="0">
                <a:effectLst/>
              </a:rPr>
              <a:t> </a:t>
            </a:r>
            <a:endParaRPr lang="en-US" dirty="0"/>
          </a:p>
        </p:txBody>
      </p:sp>
    </p:spTree>
    <p:extLst>
      <p:ext uri="{BB962C8B-B14F-4D97-AF65-F5344CB8AC3E}">
        <p14:creationId xmlns:p14="http://schemas.microsoft.com/office/powerpoint/2010/main" val="10387129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67895"/>
            <a:ext cx="8229600" cy="5658269"/>
          </a:xfrm>
        </p:spPr>
        <p:txBody>
          <a:bodyPr>
            <a:noAutofit/>
          </a:bodyPr>
          <a:lstStyle/>
          <a:p>
            <a:pPr marL="0" indent="0">
              <a:buNone/>
            </a:pPr>
            <a:r>
              <a:rPr lang="en-IN" sz="1800" dirty="0"/>
              <a:t>It is pertinent to know how </a:t>
            </a:r>
            <a:r>
              <a:rPr lang="en-IN" sz="1800" b="1" dirty="0"/>
              <a:t>other developed democracies have used unique identification numbers to cleanse their system.</a:t>
            </a:r>
            <a:r>
              <a:rPr lang="en-IN" sz="1800" dirty="0"/>
              <a:t> </a:t>
            </a:r>
            <a:r>
              <a:rPr lang="en-IN" sz="1800" b="1" dirty="0"/>
              <a:t>The US introduced the Social Security Number (SSN)</a:t>
            </a:r>
            <a:r>
              <a:rPr lang="en-IN" sz="1800" dirty="0"/>
              <a:t> through an enactment in 1935 for the limited purpose of providing social security benefits during the Great Depression. However, in 1942, President Franklin D. Roosevelt expanded the scope through the historic Executive Order No. 9397 which mandated all federal agencies to use the SSN in their programmes. In 1962, the SSN was adopted as the official Tax Identification Number (TIN) for income tax purposes (just as India’s Parliament recently introduced Section 139 AA in the Income Tax Act to mandatorily require Aadhaar for PAN and Income Tax returns). In 1976, the Social Security Act was further amended to say that any state may, in the administration of any tax, general public assistance, driver’s licence, or motor vehicle registration law, utilise the social security account numbers for the purpose of establishing the identification of individuals and may require any individual to furnish the SSN. Section 7 of the Aadhaar Act seeks to do the same in India. The mandatory use of the SSN by the state did not go unchallenged in US courts which eventually held it to be constitutional. In Doyle vs Wilson, it was held that “mandatory disclosure of one’s social security number does not so threaten the sanctity of individual privacy as to require constitutional protection.” In the </a:t>
            </a:r>
            <a:r>
              <a:rPr lang="en-IN" sz="1800" b="1" dirty="0"/>
              <a:t>UK, too, almost every important service requires the National Insurance Number (NIN).</a:t>
            </a:r>
            <a:r>
              <a:rPr lang="en-IN" sz="1800" dirty="0" smtClean="0">
                <a:effectLst/>
              </a:rPr>
              <a:t> </a:t>
            </a:r>
            <a:endParaRPr lang="en-US" sz="1800" dirty="0"/>
          </a:p>
        </p:txBody>
      </p:sp>
    </p:spTree>
    <p:extLst>
      <p:ext uri="{BB962C8B-B14F-4D97-AF65-F5344CB8AC3E}">
        <p14:creationId xmlns:p14="http://schemas.microsoft.com/office/powerpoint/2010/main" val="24736480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IN" dirty="0"/>
              <a:t>Critics will say that neither the SSN nor NIN is based on biometrics. But critics need to specify what they are objecting to — </a:t>
            </a:r>
            <a:r>
              <a:rPr lang="en-IN" b="1" dirty="0"/>
              <a:t>collection of biometrics or the system of a central number which can potentially link all the databases</a:t>
            </a:r>
            <a:r>
              <a:rPr lang="en-IN" dirty="0"/>
              <a:t> or both? </a:t>
            </a:r>
            <a:r>
              <a:rPr lang="en-IN" b="1" dirty="0"/>
              <a:t>Collection of biometrics for a legitimate purpose is an established practice sanctioned by law in India.</a:t>
            </a:r>
            <a:r>
              <a:rPr lang="en-IN" dirty="0"/>
              <a:t> If you want a driver’s licence, sell or buy properties, or want a passport, you are statutorily required to give your biometrics.</a:t>
            </a:r>
          </a:p>
          <a:p>
            <a:endParaRPr lang="en-US" dirty="0"/>
          </a:p>
        </p:txBody>
      </p:sp>
    </p:spTree>
    <p:extLst>
      <p:ext uri="{BB962C8B-B14F-4D97-AF65-F5344CB8AC3E}">
        <p14:creationId xmlns:p14="http://schemas.microsoft.com/office/powerpoint/2010/main" val="1726154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IN" dirty="0"/>
              <a:t>As regards objections to the state creating a central number in a central database, </a:t>
            </a:r>
            <a:r>
              <a:rPr lang="en-IN" b="1" dirty="0"/>
              <a:t>critics of Aadhaar need to ask themselves whether widespread mandatory usage of the SSN in the US or the NIN in the UK and the presence of these numbers in most citizen databases which potentially empowers the state to track every person from cradle to grave has made these countries surveillance states.</a:t>
            </a:r>
            <a:r>
              <a:rPr lang="en-IN" dirty="0"/>
              <a:t> They would say there are safeguards which prevent such things happening there.</a:t>
            </a:r>
            <a:r>
              <a:rPr lang="en-IN" dirty="0" smtClean="0">
                <a:effectLst/>
              </a:rPr>
              <a:t> </a:t>
            </a:r>
            <a:endParaRPr lang="en-US" dirty="0"/>
          </a:p>
        </p:txBody>
      </p:sp>
    </p:spTree>
    <p:extLst>
      <p:ext uri="{BB962C8B-B14F-4D97-AF65-F5344CB8AC3E}">
        <p14:creationId xmlns:p14="http://schemas.microsoft.com/office/powerpoint/2010/main" val="2660162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41684"/>
            <a:ext cx="8229600" cy="5484479"/>
          </a:xfrm>
        </p:spPr>
        <p:txBody>
          <a:bodyPr>
            <a:normAutofit fontScale="85000" lnSpcReduction="20000"/>
          </a:bodyPr>
          <a:lstStyle/>
          <a:p>
            <a:r>
              <a:rPr lang="en-IN" dirty="0"/>
              <a:t>So, now let us examine what the safeguards are in Aadhaar which will prevent it from being used as an “electronic leash” or an “instrument of state surveillance”. </a:t>
            </a:r>
            <a:r>
              <a:rPr lang="en-IN" b="1" dirty="0"/>
              <a:t>Aadhaar accords the highest importance to privacy.</a:t>
            </a:r>
            <a:r>
              <a:rPr lang="en-IN" dirty="0"/>
              <a:t> Since its inception, </a:t>
            </a:r>
            <a:r>
              <a:rPr lang="en-IN" b="1" dirty="0"/>
              <a:t>it has adopted the principle of privacy by design which is achieved through minimal data, federated databases and optimal ignorance</a:t>
            </a:r>
            <a:r>
              <a:rPr lang="en-IN" dirty="0"/>
              <a:t> which in turn ensures that no agency is able to track and profile any individual. The UIDAI during Aadhaar enrolment collects minimal data — that is, name, address, date of birth, gender and biometrics. When people use Aadhaar for accessing services, their information remains in silos of federated databases of those agencies. No one agency can have a 360 degree view of a person. Each agency remains optimally ignorant.</a:t>
            </a:r>
            <a:r>
              <a:rPr lang="en-IN" dirty="0" smtClean="0">
                <a:effectLst/>
              </a:rPr>
              <a:t> </a:t>
            </a:r>
            <a:endParaRPr lang="en-US" dirty="0"/>
          </a:p>
        </p:txBody>
      </p:sp>
    </p:spTree>
    <p:extLst>
      <p:ext uri="{BB962C8B-B14F-4D97-AF65-F5344CB8AC3E}">
        <p14:creationId xmlns:p14="http://schemas.microsoft.com/office/powerpoint/2010/main" val="17081840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IN" b="1" dirty="0"/>
              <a:t>India is at risk of becoming a surveillance state</a:t>
            </a:r>
            <a:r>
              <a:rPr lang="en-IN" dirty="0"/>
              <a:t>, with faint resistance from libertarians, intellectuals, political parties, the media, or the Supreme Court. Very soon, </a:t>
            </a:r>
            <a:r>
              <a:rPr lang="en-IN" b="1" dirty="0"/>
              <a:t>almost everyone will have an Aadhaar number, seeded in hundreds of databases. Most of these databases will be accessible to the government without invoking any special powers</a:t>
            </a:r>
            <a:r>
              <a:rPr lang="en-IN" dirty="0"/>
              <a:t>. Permanent surveillance of all residents becomes a possibility. Only a simpleton would expect this possibility to remain unused.</a:t>
            </a:r>
            <a:r>
              <a:rPr lang="en-IN" dirty="0" smtClean="0">
                <a:effectLst/>
              </a:rPr>
              <a:t> </a:t>
            </a:r>
            <a:endParaRPr lang="en-US" dirty="0"/>
          </a:p>
        </p:txBody>
      </p:sp>
    </p:spTree>
    <p:extLst>
      <p:ext uri="{BB962C8B-B14F-4D97-AF65-F5344CB8AC3E}">
        <p14:creationId xmlns:p14="http://schemas.microsoft.com/office/powerpoint/2010/main" val="19121294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40636"/>
            <a:ext cx="8229600" cy="5738480"/>
          </a:xfrm>
        </p:spPr>
        <p:txBody>
          <a:bodyPr>
            <a:noAutofit/>
          </a:bodyPr>
          <a:lstStyle/>
          <a:p>
            <a:r>
              <a:rPr lang="en-IN" sz="2500" dirty="0"/>
              <a:t>But critics have apprehensions that an agency, particularly the state, may not choose to remain optimally ignorant forever and start connecting the silos of databases through Aadhaar. It will serve them better if they read the </a:t>
            </a:r>
            <a:r>
              <a:rPr lang="en-IN" sz="2500" b="1" dirty="0"/>
              <a:t>Aadhaar Act 2016 and the Regulations</a:t>
            </a:r>
            <a:r>
              <a:rPr lang="en-IN" sz="2500" dirty="0"/>
              <a:t>. </a:t>
            </a:r>
            <a:r>
              <a:rPr lang="en-IN" sz="2500" b="1" dirty="0"/>
              <a:t>The Act covers the basic tenets of privacy protection measures relating to informed consent, collection limitation, use and purpose limitation and sharing restrictions.</a:t>
            </a:r>
            <a:r>
              <a:rPr lang="en-IN" sz="2500" dirty="0"/>
              <a:t> I am yet to see another law in India which accords such importance to privacy and data protection. The restrictions on use and sharing imposed under the Act are equally applicable to the state or a private entity. </a:t>
            </a:r>
            <a:r>
              <a:rPr lang="en-IN" sz="2500" b="1" dirty="0"/>
              <a:t>Any violation is a criminal offence punishable with three years imprisonment.</a:t>
            </a:r>
            <a:r>
              <a:rPr lang="en-IN" sz="2500" dirty="0"/>
              <a:t> The UIDAI will welcome any constructive debate or suggestions to further strengthen the legal provisions, but to say that there is no privacy law and therefore Aadhaar cannot be allowed to go ahead is not correct.</a:t>
            </a:r>
            <a:r>
              <a:rPr lang="en-IN" sz="2500" dirty="0" smtClean="0">
                <a:effectLst/>
              </a:rPr>
              <a:t> </a:t>
            </a:r>
            <a:endParaRPr lang="en-US" sz="2500" dirty="0"/>
          </a:p>
        </p:txBody>
      </p:sp>
    </p:spTree>
    <p:extLst>
      <p:ext uri="{BB962C8B-B14F-4D97-AF65-F5344CB8AC3E}">
        <p14:creationId xmlns:p14="http://schemas.microsoft.com/office/powerpoint/2010/main" val="21496394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IN" b="1" dirty="0"/>
              <a:t>Aadhaar is also criticised for failures and issues relating to implementation. Here, too, the UIDAI remains open to constructive suggestions</a:t>
            </a:r>
            <a:r>
              <a:rPr lang="en-IN" dirty="0"/>
              <a:t> and will continuously review and strengthen its system. Finally, </a:t>
            </a:r>
            <a:r>
              <a:rPr lang="en-IN" b="1" dirty="0"/>
              <a:t>Aadhaar is India‘s technological marvel which, while empowering people, will enable India to leapfrog towards the status of a developed nation.</a:t>
            </a:r>
            <a:r>
              <a:rPr lang="en-IN" dirty="0"/>
              <a:t> </a:t>
            </a:r>
            <a:endParaRPr lang="en-US" dirty="0"/>
          </a:p>
        </p:txBody>
      </p:sp>
    </p:spTree>
    <p:extLst>
      <p:ext uri="{BB962C8B-B14F-4D97-AF65-F5344CB8AC3E}">
        <p14:creationId xmlns:p14="http://schemas.microsoft.com/office/powerpoint/2010/main" val="437595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199" y="735263"/>
            <a:ext cx="8472905" cy="4963110"/>
          </a:xfrm>
        </p:spPr>
        <p:txBody>
          <a:bodyPr>
            <a:noAutofit/>
          </a:bodyPr>
          <a:lstStyle/>
          <a:p>
            <a:pPr marL="0" indent="0">
              <a:buNone/>
            </a:pPr>
            <a:r>
              <a:rPr lang="en-IN" sz="2800" dirty="0"/>
              <a:t>Recently, several articles have criticized </a:t>
            </a:r>
            <a:r>
              <a:rPr lang="en-IN" sz="2800" dirty="0" smtClean="0"/>
              <a:t>Aadhar that it </a:t>
            </a:r>
            <a:r>
              <a:rPr lang="en-IN" sz="2800" dirty="0"/>
              <a:t>gives </a:t>
            </a:r>
            <a:r>
              <a:rPr lang="en-IN" sz="2800" dirty="0" smtClean="0"/>
              <a:t>the government access to hundreds of databases of citizens which </a:t>
            </a:r>
            <a:r>
              <a:rPr lang="en-IN" sz="2800" dirty="0"/>
              <a:t>will eventually lead to </a:t>
            </a:r>
            <a:r>
              <a:rPr lang="en-IN" sz="2800" dirty="0" smtClean="0"/>
              <a:t>stiffling of democracy and surveillance of citizens. </a:t>
            </a:r>
            <a:r>
              <a:rPr lang="en-IN" sz="2800" dirty="0"/>
              <a:t>However, these criticisms are baseless and unjustified</a:t>
            </a:r>
            <a:r>
              <a:rPr lang="en-IN" sz="2800" dirty="0" smtClean="0"/>
              <a:t>. </a:t>
            </a:r>
            <a:r>
              <a:rPr lang="en-IN" sz="2800" dirty="0"/>
              <a:t>Aadhaar, in fact, has emerged as an enabling instrument with the help of which people establish their identity (e.g. while opening bank accounts), receive their rightful share of welfare schemes (e.g. benefits under PDS), and exercise their rights without interference of middlemen. This has brought in transparency in </a:t>
            </a:r>
            <a:r>
              <a:rPr lang="en-IN" sz="2800" dirty="0" smtClean="0"/>
              <a:t>governance </a:t>
            </a:r>
            <a:r>
              <a:rPr lang="en-IN" sz="2800" dirty="0" smtClean="0"/>
              <a:t>plugging in leakages, fakes and duplicates in the system. The Supreme Court also </a:t>
            </a:r>
            <a:r>
              <a:rPr lang="en-IN" sz="2800" dirty="0" smtClean="0"/>
              <a:t>has recognized this potential. </a:t>
            </a:r>
            <a:endParaRPr lang="en-US" sz="2800" dirty="0"/>
          </a:p>
        </p:txBody>
      </p:sp>
    </p:spTree>
    <p:extLst>
      <p:ext uri="{BB962C8B-B14F-4D97-AF65-F5344CB8AC3E}">
        <p14:creationId xmlns:p14="http://schemas.microsoft.com/office/powerpoint/2010/main" val="18666796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IN" dirty="0" smtClean="0"/>
              <a:t>Aadhar has digitised the database of citizens of the country, and this has enabled the government to connect, reach, and serve the people more efficienctly than ever before. The critics, unfortunately, view this as an increase in the state’s power and an imment advent of state surveillance. However, one must understand that in this digital era we cannot afford to remain non-digitised. </a:t>
            </a:r>
            <a:endParaRPr lang="en-US" dirty="0" smtClean="0"/>
          </a:p>
          <a:p>
            <a:endParaRPr lang="en-US" dirty="0"/>
          </a:p>
        </p:txBody>
      </p:sp>
    </p:spTree>
    <p:extLst>
      <p:ext uri="{BB962C8B-B14F-4D97-AF65-F5344CB8AC3E}">
        <p14:creationId xmlns:p14="http://schemas.microsoft.com/office/powerpoint/2010/main" val="672336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61474"/>
            <a:ext cx="8229600" cy="5564689"/>
          </a:xfrm>
        </p:spPr>
        <p:txBody>
          <a:bodyPr>
            <a:normAutofit fontScale="85000" lnSpcReduction="10000"/>
          </a:bodyPr>
          <a:lstStyle/>
          <a:p>
            <a:pPr marL="0" indent="0">
              <a:buNone/>
            </a:pPr>
            <a:r>
              <a:rPr lang="en-IN" dirty="0"/>
              <a:t>W</a:t>
            </a:r>
            <a:r>
              <a:rPr lang="en-IN" dirty="0" smtClean="0"/>
              <a:t>e must note here that several other developed countries have successfully adopted similar unique identification number systems. For instance, in the US Social Security Number (SSN) is required for social security benefits, administration of any tax, general public assistance, driver’s licence, etc. In the UK, National Insurance Number (NIN) is needed for several important services. </a:t>
            </a:r>
          </a:p>
          <a:p>
            <a:pPr marL="0" indent="0">
              <a:buNone/>
            </a:pPr>
            <a:r>
              <a:rPr lang="en-IN" dirty="0" smtClean="0"/>
              <a:t>Some critics are objecting to collection of biometrics, but it has been a legitimate practice sanctioned by law in India. Some others point out that Aadhar creates a central database which immensely empowers the state. However, misuse of such a database has not occurred in other countries. </a:t>
            </a:r>
            <a:endParaRPr lang="en-US" dirty="0" smtClean="0"/>
          </a:p>
          <a:p>
            <a:endParaRPr lang="en-US" dirty="0"/>
          </a:p>
        </p:txBody>
      </p:sp>
    </p:spTree>
    <p:extLst>
      <p:ext uri="{BB962C8B-B14F-4D97-AF65-F5344CB8AC3E}">
        <p14:creationId xmlns:p14="http://schemas.microsoft.com/office/powerpoint/2010/main" val="31598964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95158"/>
            <a:ext cx="8229600" cy="5431005"/>
          </a:xfrm>
        </p:spPr>
        <p:txBody>
          <a:bodyPr>
            <a:normAutofit fontScale="92500" lnSpcReduction="20000"/>
          </a:bodyPr>
          <a:lstStyle/>
          <a:p>
            <a:pPr marL="0" indent="0">
              <a:buNone/>
            </a:pPr>
            <a:r>
              <a:rPr lang="en-IN" dirty="0" smtClean="0"/>
              <a:t>Aadhar also has several safeguards which prevent the state from misusing it. The system is built on principles of minimal data, federated databases and optimal ignorance which in turn ensure that no agency is able to track and profile any individual. Aadhaar Act 2016 enforces privacy protection measures. The restrictions on use and sharing are equally applicable to the state and a private entity. Any violation is a criminal offence punishable with three years imprisonment. Therefore, Aadhar is actually a technological marvel which empowers the people, and not the state.   </a:t>
            </a:r>
          </a:p>
          <a:p>
            <a:pPr marL="0" indent="0">
              <a:buNone/>
            </a:pPr>
            <a:r>
              <a:rPr lang="en-US" dirty="0" smtClean="0"/>
              <a:t>(357 words, Original </a:t>
            </a:r>
            <a:r>
              <a:rPr lang="en-US" smtClean="0"/>
              <a:t>1055 words)</a:t>
            </a:r>
            <a:endParaRPr lang="en-US" dirty="0" smtClean="0"/>
          </a:p>
          <a:p>
            <a:endParaRPr lang="en-US" dirty="0"/>
          </a:p>
        </p:txBody>
      </p:sp>
    </p:spTree>
    <p:extLst>
      <p:ext uri="{BB962C8B-B14F-4D97-AF65-F5344CB8AC3E}">
        <p14:creationId xmlns:p14="http://schemas.microsoft.com/office/powerpoint/2010/main" val="27312415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41684"/>
            <a:ext cx="8229600" cy="5484479"/>
          </a:xfrm>
        </p:spPr>
        <p:txBody>
          <a:bodyPr>
            <a:normAutofit fontScale="85000" lnSpcReduction="20000"/>
          </a:bodyPr>
          <a:lstStyle/>
          <a:p>
            <a:r>
              <a:rPr lang="en-IN" b="1" dirty="0"/>
              <a:t>With everyone on the radar, dissent is bound to be stifled</a:t>
            </a:r>
            <a:r>
              <a:rPr lang="en-IN" dirty="0"/>
              <a:t>. As it is, many people and institutions are anxious not to get on the wrong side of the government. NGOs are afraid that their registration might be cancelled if they antagonise the authorities. Vice-chancellors and principals are unable to stand up for their students’ right to hold public meetings on sensitive issues. Newspapers treat the government with kid gloves, especially on security matters. Investigative agencies target or spare Opposition leaders at the government’s bidding. Nationalism is confused with obedience to the state. </a:t>
            </a:r>
            <a:r>
              <a:rPr lang="en-IN" b="1" dirty="0"/>
              <a:t>With Aadhaar immensely reinforcing the government’s power to reward loyalty and marginalise dissenters, the embers of democracy are likely to be further smothered</a:t>
            </a:r>
            <a:r>
              <a:rPr lang="en-IN" dirty="0"/>
              <a:t>.</a:t>
            </a:r>
          </a:p>
          <a:p>
            <a:endParaRPr lang="en-US" dirty="0"/>
          </a:p>
        </p:txBody>
      </p:sp>
    </p:spTree>
    <p:extLst>
      <p:ext uri="{BB962C8B-B14F-4D97-AF65-F5344CB8AC3E}">
        <p14:creationId xmlns:p14="http://schemas.microsoft.com/office/powerpoint/2010/main" val="32941560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IN" dirty="0"/>
              <a:t>How did we get there, without even noticing it? One answer is that we have been numbed by a series of lies, myths and fictions about Aadhaar. </a:t>
            </a:r>
            <a:r>
              <a:rPr lang="en-IN" b="1" dirty="0"/>
              <a:t>The first lie was that Aadhaar is a voluntary facility. Today, we know that this was just doublespeak.</a:t>
            </a:r>
            <a:r>
              <a:rPr lang="en-IN" dirty="0"/>
              <a:t> </a:t>
            </a:r>
            <a:r>
              <a:rPr lang="en-IN" b="1" dirty="0"/>
              <a:t>Soon it will be virtually impossible to live in India without Aadhaar.</a:t>
            </a:r>
            <a:r>
              <a:rPr lang="en-IN" dirty="0"/>
              <a:t> And if you cannot live without Aadhaar, in what sense is it voluntary? As a columnist aptly put it, Aadhaar must be “the biggest bait-and-switch in history”.</a:t>
            </a:r>
          </a:p>
          <a:p>
            <a:endParaRPr lang="en-US" dirty="0"/>
          </a:p>
        </p:txBody>
      </p:sp>
    </p:spTree>
    <p:extLst>
      <p:ext uri="{BB962C8B-B14F-4D97-AF65-F5344CB8AC3E}">
        <p14:creationId xmlns:p14="http://schemas.microsoft.com/office/powerpoint/2010/main" val="14599750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r>
              <a:rPr lang="en-IN" dirty="0"/>
              <a:t>Another early fiction was that </a:t>
            </a:r>
            <a:r>
              <a:rPr lang="en-IN" b="1" dirty="0"/>
              <a:t>the purpose of Aadhaar is to help welfare schemes. The truth is closer to the reverse: Welfare schemes have been used to promote Aadhaar (by creating mass dependence on it), irrespective of the consequences</a:t>
            </a:r>
            <a:r>
              <a:rPr lang="en-IN" dirty="0"/>
              <a:t>. As it happens, the consequences so far have been disastrous. For the public distribution system, Aadhaar is a calamity: In Jharkhand and Rajasthan, millions of people are deprived of their food rations every month due to technical problems related to Aadhaar-based biometric authentication (ABBA), according to the government’s own data.</a:t>
            </a:r>
          </a:p>
          <a:p>
            <a:endParaRPr lang="en-US" dirty="0"/>
          </a:p>
        </p:txBody>
      </p:sp>
    </p:spTree>
    <p:extLst>
      <p:ext uri="{BB962C8B-B14F-4D97-AF65-F5344CB8AC3E}">
        <p14:creationId xmlns:p14="http://schemas.microsoft.com/office/powerpoint/2010/main" val="16055114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r>
              <a:rPr lang="en-IN" dirty="0"/>
              <a:t>Third, </a:t>
            </a:r>
            <a:r>
              <a:rPr lang="en-IN" b="1" dirty="0"/>
              <a:t>Aadhaar was endowed with mythological powers as a weapon against corruption</a:t>
            </a:r>
            <a:r>
              <a:rPr lang="en-IN" dirty="0"/>
              <a:t>. Many people fell for the simplistic claim that Aadhaar would “ensure that the money goes to the right person”. </a:t>
            </a:r>
            <a:r>
              <a:rPr lang="en-IN" b="1" dirty="0"/>
              <a:t>In reality, Aadhaar can prevent only some types of corruption, mainly identity fraud.</a:t>
            </a:r>
            <a:r>
              <a:rPr lang="en-IN" dirty="0"/>
              <a:t> If a contractor fleeces the government by over-invoicing, Aadhaar does not help. Sometimes, Aadhaar can make things worse, by disrupting fragile systems and creating confusion. For all we know, it may even create new varieties of identity fraud. Even if Aadhaar proves effective in curbing various forms of corruption, it is not the magic bullet that had been announced.</a:t>
            </a:r>
            <a:r>
              <a:rPr lang="en-IN" dirty="0" smtClean="0">
                <a:effectLst/>
              </a:rPr>
              <a:t> </a:t>
            </a:r>
            <a:endParaRPr lang="en-US" dirty="0"/>
          </a:p>
        </p:txBody>
      </p:sp>
    </p:spTree>
    <p:extLst>
      <p:ext uri="{BB962C8B-B14F-4D97-AF65-F5344CB8AC3E}">
        <p14:creationId xmlns:p14="http://schemas.microsoft.com/office/powerpoint/2010/main" val="33558725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IN" dirty="0"/>
              <a:t>Fourth came </a:t>
            </a:r>
            <a:r>
              <a:rPr lang="en-IN" b="1" dirty="0"/>
              <a:t>a series of bogus claims about Aadhaar-enabled “savings”. Most of the savings figures have no solid basis.</a:t>
            </a:r>
            <a:r>
              <a:rPr lang="en-IN" dirty="0"/>
              <a:t> Instead, they acquire an aura of plausibility by repetition. A common pattern is that an official press note mentions a savings figure, say, from a closed-door presentation at the Prime Minister’s Office, newspapers quote that figure without verification, sundry commentators repeat it, and it becomes part of the Aadhaar lore. These dubious figures are then added up to produce an awesome grand total. </a:t>
            </a:r>
            <a:endParaRPr lang="en-US" dirty="0"/>
          </a:p>
        </p:txBody>
      </p:sp>
    </p:spTree>
    <p:extLst>
      <p:ext uri="{BB962C8B-B14F-4D97-AF65-F5344CB8AC3E}">
        <p14:creationId xmlns:p14="http://schemas.microsoft.com/office/powerpoint/2010/main" val="33726262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r>
              <a:rPr lang="en-IN" dirty="0"/>
              <a:t>Fifth, </a:t>
            </a:r>
            <a:r>
              <a:rPr lang="en-IN" b="1" dirty="0"/>
              <a:t>the technology was claimed to be flawless. Today, there is growing evidence that this is not the case.</a:t>
            </a:r>
            <a:r>
              <a:rPr lang="en-IN" dirty="0"/>
              <a:t> In ideal conditions, ABBA seems to work most of the time. But often the conditions are far from ideal, causing immense inconvenience. And even the ideal-condition success rates may not be good enough if ABBA is to serve as a common tool of identity verification. In a recent interview, Nandan Nilekani stated that “this is a system which works perfectly in 95 per cent of cases”. That does not sound reassuring: In many contexts, a 95 per cent success rate is far from adequate.</a:t>
            </a:r>
            <a:r>
              <a:rPr lang="en-IN" dirty="0" smtClean="0">
                <a:effectLst/>
              </a:rPr>
              <a:t> </a:t>
            </a:r>
            <a:endParaRPr lang="en-US" dirty="0"/>
          </a:p>
        </p:txBody>
      </p:sp>
    </p:spTree>
    <p:extLst>
      <p:ext uri="{BB962C8B-B14F-4D97-AF65-F5344CB8AC3E}">
        <p14:creationId xmlns:p14="http://schemas.microsoft.com/office/powerpoint/2010/main" val="34282227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IN" dirty="0"/>
              <a:t>Sixth, </a:t>
            </a:r>
            <a:r>
              <a:rPr lang="en-IN" b="1" dirty="0"/>
              <a:t>there is an ambiguity about the relation between Aadhaar and citizenship.</a:t>
            </a:r>
            <a:r>
              <a:rPr lang="en-IN" dirty="0"/>
              <a:t> Aadhaar, we are told, is for all residents, whether they are citizens or not. Sure, that is what the Aadhaar Act says. But then, why has enrolment been stalled in Assam? And why is Aadhaar enrolment in Assam being linked to the National Register of Citizens? </a:t>
            </a:r>
            <a:r>
              <a:rPr lang="en-IN" b="1" dirty="0"/>
              <a:t>Aadhaar deprivation could easily be used there as a weapon against illegal migrants, or communities branded as illegal migrants.</a:t>
            </a:r>
            <a:r>
              <a:rPr lang="en-IN" dirty="0" smtClean="0">
                <a:effectLst/>
              </a:rPr>
              <a:t> </a:t>
            </a:r>
            <a:endParaRPr lang="en-US" dirty="0"/>
          </a:p>
        </p:txBody>
      </p:sp>
    </p:spTree>
    <p:extLst>
      <p:ext uri="{BB962C8B-B14F-4D97-AF65-F5344CB8AC3E}">
        <p14:creationId xmlns:p14="http://schemas.microsoft.com/office/powerpoint/2010/main" val="35747570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27</TotalTime>
  <Words>2458</Words>
  <Application>Microsoft Macintosh PowerPoint</Application>
  <PresentationFormat>On-screen Show (4:3)</PresentationFormat>
  <Paragraphs>29</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Dissent and Aadhaar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Criticism without aadhaar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IITK</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Dissent and Aadhaar: We have been numbed by a series of lies, myths and fictions about the project </dc:title>
  <dc:creator>sudharshana N.P</dc:creator>
  <cp:lastModifiedBy>sudharshana N.P</cp:lastModifiedBy>
  <cp:revision>10</cp:revision>
  <dcterms:created xsi:type="dcterms:W3CDTF">2017-09-01T04:50:10Z</dcterms:created>
  <dcterms:modified xsi:type="dcterms:W3CDTF">2017-09-01T05:18:00Z</dcterms:modified>
</cp:coreProperties>
</file>