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03" r:id="rId2"/>
    <p:sldId id="256" r:id="rId3"/>
    <p:sldId id="298"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8" r:id="rId18"/>
    <p:sldId id="320" r:id="rId19"/>
    <p:sldId id="299" r:id="rId20"/>
    <p:sldId id="300" r:id="rId21"/>
    <p:sldId id="328" r:id="rId22"/>
    <p:sldId id="301" r:id="rId23"/>
    <p:sldId id="302" r:id="rId24"/>
    <p:sldId id="258" r:id="rId25"/>
    <p:sldId id="330" r:id="rId26"/>
    <p:sldId id="336" r:id="rId27"/>
    <p:sldId id="321" r:id="rId28"/>
    <p:sldId id="337" r:id="rId29"/>
    <p:sldId id="341" r:id="rId30"/>
    <p:sldId id="342" r:id="rId31"/>
    <p:sldId id="344" r:id="rId32"/>
    <p:sldId id="322" r:id="rId33"/>
    <p:sldId id="323" r:id="rId34"/>
    <p:sldId id="324" r:id="rId35"/>
    <p:sldId id="335" r:id="rId36"/>
    <p:sldId id="325" r:id="rId37"/>
    <p:sldId id="331" r:id="rId38"/>
    <p:sldId id="326" r:id="rId39"/>
    <p:sldId id="327" r:id="rId40"/>
    <p:sldId id="338" r:id="rId41"/>
    <p:sldId id="333" r:id="rId42"/>
    <p:sldId id="334" r:id="rId43"/>
    <p:sldId id="339" r:id="rId44"/>
    <p:sldId id="261" r:id="rId45"/>
    <p:sldId id="319" r:id="rId46"/>
    <p:sldId id="269" r:id="rId47"/>
    <p:sldId id="270" r:id="rId48"/>
    <p:sldId id="271" r:id="rId49"/>
    <p:sldId id="273" r:id="rId50"/>
    <p:sldId id="28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24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4BEEE-EF8A-A542-A018-8280C3E71DCA}" type="datetimeFigureOut">
              <a:rPr lang="en-US" smtClean="0"/>
              <a:t>08/09/17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7B7B0-40D4-B642-A1CF-ED936BFA3354}" type="slidenum">
              <a:rPr lang="en-US" smtClean="0"/>
              <a:t>‹#›</a:t>
            </a:fld>
            <a:endParaRPr lang="en-US"/>
          </a:p>
        </p:txBody>
      </p:sp>
    </p:spTree>
    <p:extLst>
      <p:ext uri="{BB962C8B-B14F-4D97-AF65-F5344CB8AC3E}">
        <p14:creationId xmlns:p14="http://schemas.microsoft.com/office/powerpoint/2010/main" val="22959880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F3805-BFC6-AE4F-A3BE-404A0B5CE766}" type="slidenum">
              <a:rPr lang="en-US" smtClean="0"/>
              <a:t>21</a:t>
            </a:fld>
            <a:endParaRPr lang="en-US"/>
          </a:p>
        </p:txBody>
      </p:sp>
    </p:spTree>
    <p:extLst>
      <p:ext uri="{BB962C8B-B14F-4D97-AF65-F5344CB8AC3E}">
        <p14:creationId xmlns:p14="http://schemas.microsoft.com/office/powerpoint/2010/main" val="17370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CFC72-56C7-714B-9666-F35533F95EF7}" type="datetimeFigureOut">
              <a:rPr lang="en-US" smtClean="0"/>
              <a:t>08/09/17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97646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FC72-56C7-714B-9666-F35533F95EF7}" type="datetimeFigureOut">
              <a:rPr lang="en-US" smtClean="0"/>
              <a:t>08/09/17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359647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FC72-56C7-714B-9666-F35533F95EF7}" type="datetimeFigureOut">
              <a:rPr lang="en-US" smtClean="0"/>
              <a:t>08/09/17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212943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FC72-56C7-714B-9666-F35533F95EF7}" type="datetimeFigureOut">
              <a:rPr lang="en-US" smtClean="0"/>
              <a:t>08/09/17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309026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CFC72-56C7-714B-9666-F35533F95EF7}" type="datetimeFigureOut">
              <a:rPr lang="en-US" smtClean="0"/>
              <a:t>08/09/17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241368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CFC72-56C7-714B-9666-F35533F95EF7}" type="datetimeFigureOut">
              <a:rPr lang="en-US" smtClean="0"/>
              <a:t>08/09/17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35001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1CFC72-56C7-714B-9666-F35533F95EF7}" type="datetimeFigureOut">
              <a:rPr lang="en-US" smtClean="0"/>
              <a:t>08/09/17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369809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CFC72-56C7-714B-9666-F35533F95EF7}" type="datetimeFigureOut">
              <a:rPr lang="en-US" smtClean="0"/>
              <a:t>08/09/17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410605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CFC72-56C7-714B-9666-F35533F95EF7}" type="datetimeFigureOut">
              <a:rPr lang="en-US" smtClean="0"/>
              <a:t>08/09/17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238817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FC72-56C7-714B-9666-F35533F95EF7}" type="datetimeFigureOut">
              <a:rPr lang="en-US" smtClean="0"/>
              <a:t>08/09/17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353706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FC72-56C7-714B-9666-F35533F95EF7}" type="datetimeFigureOut">
              <a:rPr lang="en-US" smtClean="0"/>
              <a:t>08/09/17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6E78F-9531-8946-9FA9-DA42831FF0A7}" type="slidenum">
              <a:rPr lang="en-US" smtClean="0"/>
              <a:t>‹#›</a:t>
            </a:fld>
            <a:endParaRPr lang="en-US"/>
          </a:p>
        </p:txBody>
      </p:sp>
    </p:spTree>
    <p:extLst>
      <p:ext uri="{BB962C8B-B14F-4D97-AF65-F5344CB8AC3E}">
        <p14:creationId xmlns:p14="http://schemas.microsoft.com/office/powerpoint/2010/main" val="40687463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CFC72-56C7-714B-9666-F35533F95EF7}" type="datetimeFigureOut">
              <a:rPr lang="en-US" smtClean="0"/>
              <a:t>08/09/17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6E78F-9531-8946-9FA9-DA42831FF0A7}" type="slidenum">
              <a:rPr lang="en-US" smtClean="0"/>
              <a:t>‹#›</a:t>
            </a:fld>
            <a:endParaRPr lang="en-US"/>
          </a:p>
        </p:txBody>
      </p:sp>
    </p:spTree>
    <p:extLst>
      <p:ext uri="{BB962C8B-B14F-4D97-AF65-F5344CB8AC3E}">
        <p14:creationId xmlns:p14="http://schemas.microsoft.com/office/powerpoint/2010/main" val="14608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Paragraph%20structures/narrative%20sample%20essay.doc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1219200"/>
          </a:xfrm>
        </p:spPr>
        <p:txBody>
          <a:bodyPr>
            <a:normAutofit fontScale="90000"/>
          </a:bodyPr>
          <a:lstStyle/>
          <a:p>
            <a:r>
              <a:rPr lang="en-US" b="1" dirty="0"/>
              <a:t/>
            </a:r>
            <a:br>
              <a:rPr lang="en-US" b="1" dirty="0"/>
            </a:br>
            <a:r>
              <a:rPr lang="en-US" b="1" dirty="0" smtClean="0"/>
              <a:t>Organizational patterns</a:t>
            </a:r>
            <a:endParaRPr lang="en-US" dirty="0"/>
          </a:p>
        </p:txBody>
      </p:sp>
      <p:sp>
        <p:nvSpPr>
          <p:cNvPr id="3" name="Content Placeholder 2"/>
          <p:cNvSpPr>
            <a:spLocks noGrp="1"/>
          </p:cNvSpPr>
          <p:nvPr>
            <p:ph sz="quarter" idx="1"/>
          </p:nvPr>
        </p:nvSpPr>
        <p:spPr>
          <a:xfrm>
            <a:off x="304800" y="1524000"/>
            <a:ext cx="8077200" cy="4949952"/>
          </a:xfrm>
        </p:spPr>
        <p:txBody>
          <a:bodyPr>
            <a:normAutofit fontScale="92500" lnSpcReduction="10000"/>
          </a:bodyPr>
          <a:lstStyle/>
          <a:p>
            <a:pPr marL="0" indent="0">
              <a:buNone/>
            </a:pPr>
            <a:r>
              <a:rPr lang="en-US" dirty="0"/>
              <a:t>Some of the more common and effective devices employed in the development of paragraphs are</a:t>
            </a:r>
            <a:r>
              <a:rPr lang="en-US" dirty="0" smtClean="0"/>
              <a:t>:</a:t>
            </a:r>
          </a:p>
          <a:p>
            <a:pPr marL="0" indent="0">
              <a:buNone/>
            </a:pPr>
            <a:endParaRPr lang="en-US" dirty="0"/>
          </a:p>
          <a:p>
            <a:pPr lvl="0"/>
            <a:r>
              <a:rPr lang="en-US" dirty="0" smtClean="0"/>
              <a:t>Narration</a:t>
            </a:r>
          </a:p>
          <a:p>
            <a:pPr lvl="0"/>
            <a:r>
              <a:rPr lang="en-US" dirty="0" smtClean="0"/>
              <a:t>Description</a:t>
            </a:r>
          </a:p>
          <a:p>
            <a:pPr lvl="0"/>
            <a:r>
              <a:rPr lang="en-US" dirty="0" smtClean="0"/>
              <a:t>Process analysis</a:t>
            </a:r>
            <a:endParaRPr lang="en-US" dirty="0"/>
          </a:p>
          <a:p>
            <a:pPr lvl="0"/>
            <a:r>
              <a:rPr lang="en-US" dirty="0" smtClean="0"/>
              <a:t>Cause- </a:t>
            </a:r>
            <a:r>
              <a:rPr lang="en-US" dirty="0"/>
              <a:t>and</a:t>
            </a:r>
            <a:r>
              <a:rPr lang="en-US" dirty="0" smtClean="0"/>
              <a:t>-effect analysis</a:t>
            </a:r>
            <a:endParaRPr lang="en-US" dirty="0"/>
          </a:p>
          <a:p>
            <a:pPr lvl="0"/>
            <a:r>
              <a:rPr lang="en-US" dirty="0"/>
              <a:t>Comparison and Contrast</a:t>
            </a:r>
          </a:p>
          <a:p>
            <a:pPr lvl="0"/>
            <a:r>
              <a:rPr lang="en-US" dirty="0"/>
              <a:t>Classification</a:t>
            </a:r>
          </a:p>
          <a:p>
            <a:pPr lvl="0"/>
            <a:r>
              <a:rPr lang="en-US" dirty="0" smtClean="0"/>
              <a:t>Argumentation</a:t>
            </a:r>
            <a:endParaRPr lang="en-US" dirty="0"/>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1</a:t>
            </a:fld>
            <a:endParaRPr lang="en-US"/>
          </a:p>
        </p:txBody>
      </p:sp>
    </p:spTree>
    <p:extLst>
      <p:ext uri="{BB962C8B-B14F-4D97-AF65-F5344CB8AC3E}">
        <p14:creationId xmlns:p14="http://schemas.microsoft.com/office/powerpoint/2010/main" val="20715724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View</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dirty="0" smtClean="0"/>
              <a:t>First person or third person</a:t>
            </a:r>
            <a:endParaRPr lang="en-US" dirty="0"/>
          </a:p>
        </p:txBody>
      </p:sp>
    </p:spTree>
    <p:extLst>
      <p:ext uri="{BB962C8B-B14F-4D97-AF65-F5344CB8AC3E}">
        <p14:creationId xmlns:p14="http://schemas.microsoft.com/office/powerpoint/2010/main" val="35872020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person narrative</a:t>
            </a:r>
            <a:endParaRPr lang="en-US" dirty="0"/>
          </a:p>
        </p:txBody>
      </p:sp>
      <p:sp>
        <p:nvSpPr>
          <p:cNvPr id="3" name="Content Placeholder 2"/>
          <p:cNvSpPr>
            <a:spLocks noGrp="1"/>
          </p:cNvSpPr>
          <p:nvPr>
            <p:ph idx="1"/>
          </p:nvPr>
        </p:nvSpPr>
        <p:spPr>
          <a:xfrm>
            <a:off x="457200" y="1417638"/>
            <a:ext cx="8433846" cy="5082530"/>
          </a:xfrm>
        </p:spPr>
        <p:txBody>
          <a:bodyPr>
            <a:noAutofit/>
          </a:bodyPr>
          <a:lstStyle/>
          <a:p>
            <a:r>
              <a:rPr lang="en-US" dirty="0" smtClean="0"/>
              <a:t>Protagonist</a:t>
            </a:r>
          </a:p>
          <a:p>
            <a:r>
              <a:rPr lang="en-US" dirty="0" smtClean="0"/>
              <a:t>Relatively </a:t>
            </a:r>
            <a:r>
              <a:rPr lang="en-US" dirty="0"/>
              <a:t>straightforward, this is a story the </a:t>
            </a:r>
            <a:r>
              <a:rPr lang="en-US" dirty="0" smtClean="0"/>
              <a:t>protagonist narrates</a:t>
            </a:r>
            <a:r>
              <a:rPr lang="en-US" dirty="0"/>
              <a:t>. </a:t>
            </a:r>
            <a:endParaRPr lang="en-US" dirty="0" smtClean="0"/>
          </a:p>
          <a:p>
            <a:r>
              <a:rPr lang="en-US" dirty="0" smtClean="0"/>
              <a:t>The </a:t>
            </a:r>
            <a:r>
              <a:rPr lang="en-US" dirty="0"/>
              <a:t>reader is privy to all </a:t>
            </a:r>
            <a:r>
              <a:rPr lang="en-US" dirty="0" smtClean="0"/>
              <a:t>his/ her </a:t>
            </a:r>
            <a:r>
              <a:rPr lang="en-US" dirty="0"/>
              <a:t>thoughts and opinions, which means we get to know the </a:t>
            </a:r>
            <a:r>
              <a:rPr lang="en-US" dirty="0" smtClean="0"/>
              <a:t>character faster</a:t>
            </a:r>
            <a:r>
              <a:rPr lang="en-US" dirty="0"/>
              <a:t>, and often relate to </a:t>
            </a:r>
            <a:r>
              <a:rPr lang="en-US" dirty="0" smtClean="0"/>
              <a:t>him/ her </a:t>
            </a:r>
            <a:r>
              <a:rPr lang="en-US" dirty="0"/>
              <a:t>more easily</a:t>
            </a:r>
            <a:r>
              <a:rPr lang="en-US" dirty="0" smtClean="0"/>
              <a:t>.</a:t>
            </a:r>
            <a:endParaRPr lang="en-US" dirty="0"/>
          </a:p>
        </p:txBody>
      </p:sp>
    </p:spTree>
    <p:extLst>
      <p:ext uri="{BB962C8B-B14F-4D97-AF65-F5344CB8AC3E}">
        <p14:creationId xmlns:p14="http://schemas.microsoft.com/office/powerpoint/2010/main" val="28661076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would go to the well and wash in the ice-cold, clear water, grease our legs with equally cold stiff Vaseline, then tiptoe into the house. We wiped the dust from our toes and settled down for schoolwork, cornbread, </a:t>
            </a:r>
            <a:r>
              <a:rPr lang="en-US" dirty="0" err="1" smtClean="0"/>
              <a:t>clabbered</a:t>
            </a:r>
            <a:r>
              <a:rPr lang="en-US" dirty="0" smtClean="0"/>
              <a:t> milk, prayers and bed, always in that order.</a:t>
            </a:r>
          </a:p>
          <a:p>
            <a:pPr marL="0" indent="0" algn="r">
              <a:buNone/>
            </a:pPr>
            <a:r>
              <a:rPr lang="en-US" dirty="0" smtClean="0"/>
              <a:t>Maya Angelou ‘Momma’s Encounter’</a:t>
            </a:r>
            <a:endParaRPr lang="en-US" dirty="0"/>
          </a:p>
        </p:txBody>
      </p:sp>
    </p:spTree>
    <p:extLst>
      <p:ext uri="{BB962C8B-B14F-4D97-AF65-F5344CB8AC3E}">
        <p14:creationId xmlns:p14="http://schemas.microsoft.com/office/powerpoint/2010/main" val="21751078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516570"/>
            <a:ext cx="8390791" cy="6048169"/>
          </a:xfrm>
        </p:spPr>
        <p:txBody>
          <a:bodyPr>
            <a:normAutofit fontScale="92500" lnSpcReduction="20000"/>
          </a:bodyPr>
          <a:lstStyle/>
          <a:p>
            <a:r>
              <a:rPr lang="en-US" dirty="0"/>
              <a:t>The Secondary Character</a:t>
            </a:r>
          </a:p>
          <a:p>
            <a:r>
              <a:rPr lang="en-US" dirty="0"/>
              <a:t>Someone close to the </a:t>
            </a:r>
            <a:r>
              <a:rPr lang="en-US" dirty="0" smtClean="0"/>
              <a:t>protagonist</a:t>
            </a:r>
          </a:p>
          <a:p>
            <a:r>
              <a:rPr lang="en-US" dirty="0" smtClean="0"/>
              <a:t>The </a:t>
            </a:r>
            <a:r>
              <a:rPr lang="en-US" dirty="0"/>
              <a:t>same things in the above type apply to this type, but the focus of the story moves away from the narrator.</a:t>
            </a:r>
          </a:p>
          <a:p>
            <a:pPr marL="0" indent="0">
              <a:buNone/>
            </a:pPr>
            <a:r>
              <a:rPr lang="en-US" dirty="0" smtClean="0"/>
              <a:t>“</a:t>
            </a:r>
            <a:r>
              <a:rPr lang="en-US" dirty="0"/>
              <a:t>Dr. Watson, Mr. Sherlock Holmes,” said Stamford, introducing us</a:t>
            </a:r>
            <a:r>
              <a:rPr lang="en-US" dirty="0" smtClean="0"/>
              <a:t>. “</a:t>
            </a:r>
            <a:r>
              <a:rPr lang="en-US" dirty="0"/>
              <a:t>How are you?” he said cordially, gripping my hand with a strength for which I should hardly have given him credit. “You have been in Afghanistan, I perceive.</a:t>
            </a:r>
            <a:r>
              <a:rPr lang="en-US" dirty="0" smtClean="0"/>
              <a:t>” “</a:t>
            </a:r>
            <a:r>
              <a:rPr lang="en-US" dirty="0"/>
              <a:t>How on earth did you know that?” I asked in astonishment</a:t>
            </a:r>
            <a:r>
              <a:rPr lang="en-US" dirty="0" smtClean="0"/>
              <a:t>. “</a:t>
            </a:r>
            <a:r>
              <a:rPr lang="en-US" dirty="0"/>
              <a:t>Never mind,” said he, chuckling to himself.</a:t>
            </a:r>
          </a:p>
          <a:p>
            <a:pPr marL="0" indent="0">
              <a:buNone/>
            </a:pPr>
            <a:endParaRPr lang="en-US" dirty="0" smtClean="0"/>
          </a:p>
          <a:p>
            <a:pPr marL="0" indent="0" algn="r">
              <a:buNone/>
            </a:pPr>
            <a:r>
              <a:rPr lang="en-US" dirty="0" smtClean="0"/>
              <a:t>Watson </a:t>
            </a:r>
            <a:r>
              <a:rPr lang="en-US" dirty="0"/>
              <a:t>in A Study in Scarlet, by Sir Arthur Conan Doyle</a:t>
            </a:r>
          </a:p>
        </p:txBody>
      </p:sp>
    </p:spTree>
    <p:extLst>
      <p:ext uri="{BB962C8B-B14F-4D97-AF65-F5344CB8AC3E}">
        <p14:creationId xmlns:p14="http://schemas.microsoft.com/office/powerpoint/2010/main" val="24063111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Person</a:t>
            </a:r>
            <a:endParaRPr lang="en-US" dirty="0"/>
          </a:p>
        </p:txBody>
      </p:sp>
      <p:sp>
        <p:nvSpPr>
          <p:cNvPr id="3" name="Content Placeholder 2"/>
          <p:cNvSpPr>
            <a:spLocks noGrp="1"/>
          </p:cNvSpPr>
          <p:nvPr>
            <p:ph idx="1"/>
          </p:nvPr>
        </p:nvSpPr>
        <p:spPr/>
        <p:txBody>
          <a:bodyPr/>
          <a:lstStyle/>
          <a:p>
            <a:r>
              <a:rPr lang="en-US" dirty="0"/>
              <a:t>Third person omniscient</a:t>
            </a:r>
          </a:p>
          <a:p>
            <a:r>
              <a:rPr lang="en-US" dirty="0"/>
              <a:t>This type knows all, peeking into the lives of major and minor characters, reading everyone’s thoughts. This enables the writer to explore multiple facets of the story in depth. </a:t>
            </a:r>
          </a:p>
          <a:p>
            <a:endParaRPr lang="en-US" dirty="0"/>
          </a:p>
          <a:p>
            <a:endParaRPr lang="en-US" dirty="0"/>
          </a:p>
        </p:txBody>
      </p:sp>
    </p:spTree>
    <p:extLst>
      <p:ext uri="{BB962C8B-B14F-4D97-AF65-F5344CB8AC3E}">
        <p14:creationId xmlns:p14="http://schemas.microsoft.com/office/powerpoint/2010/main" val="39087610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998"/>
            <a:ext cx="8229600" cy="5674165"/>
          </a:xfrm>
        </p:spPr>
        <p:txBody>
          <a:bodyPr>
            <a:normAutofit lnSpcReduction="10000"/>
          </a:bodyPr>
          <a:lstStyle/>
          <a:p>
            <a:pPr marL="0" indent="0">
              <a:buNone/>
            </a:pPr>
            <a:r>
              <a:rPr lang="en-US" dirty="0" smtClean="0"/>
              <a:t>In the depths of the city walk the assorted human creatures who do not suspect the fate that hangs over them. A young woman sweeps happily from store to store, pushing a baby carriage along. Businessmen stride purposefully into their office buildings. A young black sulks down the sidewalks of his tenement, and an old woman tugs her shopping basket across a busy thoroughfare. The old woman is not happy: she has seen better days. Days of parks and fountains, of roses and grass, still stir in her memory.  </a:t>
            </a:r>
            <a:endParaRPr lang="en-US" dirty="0"/>
          </a:p>
        </p:txBody>
      </p:sp>
    </p:spTree>
    <p:extLst>
      <p:ext uri="{BB962C8B-B14F-4D97-AF65-F5344CB8AC3E}">
        <p14:creationId xmlns:p14="http://schemas.microsoft.com/office/powerpoint/2010/main" val="31743996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Third person limited</a:t>
            </a:r>
          </a:p>
          <a:p>
            <a:r>
              <a:rPr lang="en-US" dirty="0"/>
              <a:t>This type knows only what the main character, or characters, know. This is more restrictive, but increases suspense and intrigue, because the reader only solves the mystery at the same time the characters do. </a:t>
            </a:r>
          </a:p>
        </p:txBody>
      </p:sp>
    </p:spTree>
    <p:extLst>
      <p:ext uri="{BB962C8B-B14F-4D97-AF65-F5344CB8AC3E}">
        <p14:creationId xmlns:p14="http://schemas.microsoft.com/office/powerpoint/2010/main" val="969053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Events</a:t>
            </a:r>
            <a:endParaRPr lang="en-US" dirty="0"/>
          </a:p>
        </p:txBody>
      </p:sp>
      <p:sp>
        <p:nvSpPr>
          <p:cNvPr id="3" name="Content Placeholder 2"/>
          <p:cNvSpPr>
            <a:spLocks noGrp="1"/>
          </p:cNvSpPr>
          <p:nvPr>
            <p:ph idx="1"/>
          </p:nvPr>
        </p:nvSpPr>
        <p:spPr/>
        <p:txBody>
          <a:bodyPr/>
          <a:lstStyle/>
          <a:p>
            <a:r>
              <a:rPr lang="en-US" dirty="0" smtClean="0"/>
              <a:t>Identify and build your narrative around key events – which are directly connected to your purpose</a:t>
            </a:r>
          </a:p>
          <a:p>
            <a:r>
              <a:rPr lang="en-US" dirty="0" smtClean="0"/>
              <a:t>A few secondary events to keep narrative flowing smoothly – but sketchy</a:t>
            </a:r>
            <a:endParaRPr lang="en-US" dirty="0"/>
          </a:p>
        </p:txBody>
      </p:sp>
    </p:spTree>
    <p:extLst>
      <p:ext uri="{BB962C8B-B14F-4D97-AF65-F5344CB8AC3E}">
        <p14:creationId xmlns:p14="http://schemas.microsoft.com/office/powerpoint/2010/main" val="27512028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a:t>
            </a:r>
            <a:endParaRPr lang="en-US" dirty="0"/>
          </a:p>
        </p:txBody>
      </p:sp>
      <p:sp>
        <p:nvSpPr>
          <p:cNvPr id="3" name="Content Placeholder 2"/>
          <p:cNvSpPr>
            <a:spLocks noGrp="1"/>
          </p:cNvSpPr>
          <p:nvPr>
            <p:ph idx="1"/>
          </p:nvPr>
        </p:nvSpPr>
        <p:spPr/>
        <p:txBody>
          <a:bodyPr/>
          <a:lstStyle/>
          <a:p>
            <a:r>
              <a:rPr lang="en-US" dirty="0" smtClean="0"/>
              <a:t>Animates narratives</a:t>
            </a:r>
          </a:p>
          <a:p>
            <a:r>
              <a:rPr lang="en-US" dirty="0" smtClean="0"/>
              <a:t>Resembles real conversation without copying it</a:t>
            </a:r>
          </a:p>
          <a:p>
            <a:r>
              <a:rPr lang="en-US" dirty="0" smtClean="0"/>
              <a:t>Simple words and short sentences</a:t>
            </a:r>
            <a:endParaRPr lang="en-US" dirty="0"/>
          </a:p>
        </p:txBody>
      </p:sp>
    </p:spTree>
    <p:extLst>
      <p:ext uri="{BB962C8B-B14F-4D97-AF65-F5344CB8AC3E}">
        <p14:creationId xmlns:p14="http://schemas.microsoft.com/office/powerpoint/2010/main" val="24944641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academic contexts</a:t>
            </a:r>
            <a:endParaRPr lang="en-US" dirty="0"/>
          </a:p>
        </p:txBody>
      </p:sp>
      <p:sp>
        <p:nvSpPr>
          <p:cNvPr id="3" name="Content Placeholder 2"/>
          <p:cNvSpPr>
            <a:spLocks noGrp="1"/>
          </p:cNvSpPr>
          <p:nvPr>
            <p:ph idx="1"/>
          </p:nvPr>
        </p:nvSpPr>
        <p:spPr/>
        <p:txBody>
          <a:bodyPr/>
          <a:lstStyle/>
          <a:p>
            <a:r>
              <a:rPr lang="en-US" dirty="0" smtClean="0"/>
              <a:t>Essays based on personal experiences</a:t>
            </a:r>
          </a:p>
          <a:p>
            <a:r>
              <a:rPr lang="en-US" dirty="0" smtClean="0"/>
              <a:t>E.g. Narrate an experience which changed your views about a person or an ideology</a:t>
            </a:r>
          </a:p>
          <a:p>
            <a:r>
              <a:rPr lang="en-US" dirty="0" smtClean="0"/>
              <a:t>Expanding a proverb/ maxim</a:t>
            </a:r>
          </a:p>
          <a:p>
            <a:r>
              <a:rPr lang="en-US" dirty="0" smtClean="0"/>
              <a:t>E.g. Sometimes actions can have unintended consequences. Expand this statement using personal examples</a:t>
            </a:r>
          </a:p>
          <a:p>
            <a:endParaRPr lang="en-US" dirty="0"/>
          </a:p>
        </p:txBody>
      </p:sp>
    </p:spTree>
    <p:extLst>
      <p:ext uri="{BB962C8B-B14F-4D97-AF65-F5344CB8AC3E}">
        <p14:creationId xmlns:p14="http://schemas.microsoft.com/office/powerpoint/2010/main" val="24305834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Narratives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46706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Talking about research procedure/methodology</a:t>
            </a:r>
          </a:p>
          <a:p>
            <a:r>
              <a:rPr lang="en-US" dirty="0" smtClean="0"/>
              <a:t>Narrating how you set up a lab/ experiences of working on a project in reports</a:t>
            </a:r>
            <a:endParaRPr lang="en-US" dirty="0"/>
          </a:p>
        </p:txBody>
      </p:sp>
    </p:spTree>
    <p:extLst>
      <p:ext uri="{BB962C8B-B14F-4D97-AF65-F5344CB8AC3E}">
        <p14:creationId xmlns:p14="http://schemas.microsoft.com/office/powerpoint/2010/main" val="11735190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Sometimes actions</a:t>
            </a:r>
            <a:r>
              <a:rPr lang="mr-IN" dirty="0" smtClean="0"/>
              <a:t>…</a:t>
            </a:r>
            <a:r>
              <a:rPr lang="en-US" dirty="0" smtClean="0"/>
              <a:t> </a:t>
            </a:r>
            <a:endParaRPr lang="en-US" dirty="0"/>
          </a:p>
        </p:txBody>
      </p:sp>
      <p:sp>
        <p:nvSpPr>
          <p:cNvPr id="3" name="Content Placeholder 2"/>
          <p:cNvSpPr>
            <a:spLocks noGrp="1"/>
          </p:cNvSpPr>
          <p:nvPr>
            <p:ph idx="1"/>
          </p:nvPr>
        </p:nvSpPr>
        <p:spPr>
          <a:xfrm>
            <a:off x="457200" y="1287806"/>
            <a:ext cx="8229600" cy="4838358"/>
          </a:xfrm>
        </p:spPr>
        <p:txBody>
          <a:bodyPr>
            <a:normAutofit fontScale="85000" lnSpcReduction="20000"/>
          </a:bodyPr>
          <a:lstStyle/>
          <a:p>
            <a:pPr marL="0" indent="0">
              <a:buNone/>
            </a:pPr>
            <a:r>
              <a:rPr lang="en-US" dirty="0"/>
              <a:t>When </a:t>
            </a:r>
            <a:r>
              <a:rPr lang="en-US" dirty="0" smtClean="0"/>
              <a:t>I was </a:t>
            </a:r>
            <a:r>
              <a:rPr lang="en-US" dirty="0"/>
              <a:t>in seminary</a:t>
            </a:r>
            <a:r>
              <a:rPr lang="en-US" dirty="0" smtClean="0"/>
              <a:t>, my </a:t>
            </a:r>
            <a:r>
              <a:rPr lang="en-US" dirty="0"/>
              <a:t>classmates </a:t>
            </a:r>
            <a:r>
              <a:rPr lang="en-US" dirty="0" smtClean="0"/>
              <a:t>and I ran </a:t>
            </a:r>
            <a:r>
              <a:rPr lang="en-US" dirty="0"/>
              <a:t>a soup kitchen in a low-income part of DC. T</a:t>
            </a:r>
            <a:r>
              <a:rPr lang="en-US" dirty="0" smtClean="0"/>
              <a:t>he poor</a:t>
            </a:r>
            <a:r>
              <a:rPr lang="en-US" dirty="0"/>
              <a:t> </a:t>
            </a:r>
            <a:r>
              <a:rPr lang="en-US" dirty="0" smtClean="0"/>
              <a:t>didn’t </a:t>
            </a:r>
            <a:r>
              <a:rPr lang="en-US" dirty="0"/>
              <a:t>have to clean or help set up—they could just come, eat and leave. One day, </a:t>
            </a:r>
            <a:r>
              <a:rPr lang="en-US" dirty="0" smtClean="0"/>
              <a:t>I realized </a:t>
            </a:r>
            <a:r>
              <a:rPr lang="en-US" dirty="0"/>
              <a:t>an unintended consequence of </a:t>
            </a:r>
            <a:r>
              <a:rPr lang="en-US" dirty="0" smtClean="0"/>
              <a:t>our generous </a:t>
            </a:r>
            <a:r>
              <a:rPr lang="en-US" dirty="0"/>
              <a:t>actions. Since they didn’t require anything from their guests, people were coming from all over to get a free meal. As a result, a local fish n’ chips restaurant was losing all of its customers. here was a family trying to run a small business</a:t>
            </a:r>
            <a:r>
              <a:rPr lang="en-US" dirty="0" smtClean="0"/>
              <a:t>…and we </a:t>
            </a:r>
            <a:r>
              <a:rPr lang="en-US" dirty="0"/>
              <a:t>were this family’s competition</a:t>
            </a:r>
            <a:r>
              <a:rPr lang="en-US" dirty="0" smtClean="0"/>
              <a:t>! </a:t>
            </a:r>
            <a:r>
              <a:rPr lang="en-US" dirty="0"/>
              <a:t>There is a better way do charity. My solution was to require attendees of the soup kitchen to help clean up. This weeded out those who were coming simply for the free food.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50493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3632"/>
            <a:ext cx="8229600" cy="795421"/>
          </a:xfrm>
        </p:spPr>
        <p:txBody>
          <a:bodyPr/>
          <a:lstStyle/>
          <a:p>
            <a:r>
              <a:rPr lang="en-US" dirty="0" smtClean="0"/>
              <a:t>History of Jeans</a:t>
            </a:r>
            <a:endParaRPr lang="en-US" dirty="0"/>
          </a:p>
        </p:txBody>
      </p:sp>
      <p:sp>
        <p:nvSpPr>
          <p:cNvPr id="3" name="Content Placeholder 2"/>
          <p:cNvSpPr>
            <a:spLocks noGrp="1"/>
          </p:cNvSpPr>
          <p:nvPr>
            <p:ph idx="1"/>
          </p:nvPr>
        </p:nvSpPr>
        <p:spPr>
          <a:xfrm>
            <a:off x="457200" y="909054"/>
            <a:ext cx="8229600" cy="5217110"/>
          </a:xfrm>
        </p:spPr>
        <p:txBody>
          <a:bodyPr>
            <a:noAutofit/>
          </a:bodyPr>
          <a:lstStyle/>
          <a:p>
            <a:pPr marL="0" indent="0">
              <a:buNone/>
            </a:pPr>
            <a:r>
              <a:rPr lang="en-US" sz="2400" dirty="0" smtClean="0"/>
              <a:t>Levi </a:t>
            </a:r>
            <a:r>
              <a:rPr lang="en-US" sz="2400" dirty="0"/>
              <a:t>Strauss, an enterprising immigrant who </a:t>
            </a:r>
            <a:r>
              <a:rPr lang="en-US" sz="2400" dirty="0" smtClean="0"/>
              <a:t>had some </a:t>
            </a:r>
            <a:r>
              <a:rPr lang="en-US" sz="2400" dirty="0"/>
              <a:t>blue denim cloth </a:t>
            </a:r>
            <a:r>
              <a:rPr lang="en-US" sz="2400" dirty="0" smtClean="0"/>
              <a:t>with him, </a:t>
            </a:r>
            <a:r>
              <a:rPr lang="en-US" sz="2400" dirty="0" err="1"/>
              <a:t>recognised</a:t>
            </a:r>
            <a:r>
              <a:rPr lang="en-US" sz="2400" dirty="0"/>
              <a:t> </a:t>
            </a:r>
            <a:r>
              <a:rPr lang="en-US" sz="2400" dirty="0" smtClean="0"/>
              <a:t>the </a:t>
            </a:r>
            <a:r>
              <a:rPr lang="en-US" sz="2400" dirty="0"/>
              <a:t>need for strong work pants in the mining communities of California. He first designed and marketed 'Levi’s' in 1850, and they have stayed essentially the same ever </a:t>
            </a:r>
            <a:r>
              <a:rPr lang="en-US" sz="2400" dirty="0" smtClean="0"/>
              <a:t>since except for a few minor alterations. The </a:t>
            </a:r>
            <a:r>
              <a:rPr lang="en-US" sz="2400" dirty="0"/>
              <a:t>original Levi’s did not contain rivets. </a:t>
            </a:r>
            <a:r>
              <a:rPr lang="en-US" sz="2400" dirty="0" smtClean="0"/>
              <a:t>Jacob Davis, a tailor, </a:t>
            </a:r>
            <a:r>
              <a:rPr lang="en-US" sz="2400" dirty="0"/>
              <a:t>invented riveted pants at the request of a miner who complained that regular pants were not rugged enough to hold his mining tools. Davis subsequently granted Strauss the use of his rivet idea, which was patented on 20 May 1873. A few other changes were made over the next century. Zippers replaced buttons in 1920. In 1937, the rivets on the back pockets were moved inside, in response to complaints from school boards that the jeans students wore were damaging chairs, and from cowboys that their jeans were damaging their saddles. In the 1960s, they were removed entirely from the back pockets.</a:t>
            </a:r>
          </a:p>
        </p:txBody>
      </p:sp>
    </p:spTree>
    <p:extLst>
      <p:ext uri="{BB962C8B-B14F-4D97-AF65-F5344CB8AC3E}">
        <p14:creationId xmlns:p14="http://schemas.microsoft.com/office/powerpoint/2010/main" val="26373712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 methodology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A which consisted of 23 students, was taught according to a more traditional approach. The participants received a handout explaining various usages of prepositions </a:t>
            </a:r>
            <a:r>
              <a:rPr lang="en-US" i="1" dirty="0" smtClean="0"/>
              <a:t>in, on </a:t>
            </a:r>
            <a:r>
              <a:rPr lang="en-US" dirty="0" smtClean="0"/>
              <a:t>and </a:t>
            </a:r>
            <a:r>
              <a:rPr lang="en-US" i="1" dirty="0" smtClean="0"/>
              <a:t>at. </a:t>
            </a:r>
            <a:r>
              <a:rPr lang="en-US" dirty="0" smtClean="0"/>
              <a:t>The instructor explained that English prepositions have various usages and that the learners need to learn them to become proficient in English. She gave the learners the dictionary definitions for each preposition. The handout distributed to the learners had 16 examples. The instructor explained the meaning and usage of each example sentence compared with the dictionary definitions, and then the learners performed 21 blank-completion tasks and 10 error recognition tasks.</a:t>
            </a:r>
            <a:endParaRPr lang="en-US" dirty="0"/>
          </a:p>
        </p:txBody>
      </p:sp>
    </p:spTree>
    <p:extLst>
      <p:ext uri="{BB962C8B-B14F-4D97-AF65-F5344CB8AC3E}">
        <p14:creationId xmlns:p14="http://schemas.microsoft.com/office/powerpoint/2010/main" val="40793080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order in which the events are presented in the narrative paragraph is very important to the overall unity of a paragraph. </a:t>
            </a:r>
          </a:p>
          <a:p>
            <a:r>
              <a:rPr lang="en-US" dirty="0" smtClean="0"/>
              <a:t>If your ideas are not presented in time sequence, then the paragraph will be scrambled. </a:t>
            </a:r>
            <a:endParaRPr lang="en-US" dirty="0"/>
          </a:p>
        </p:txBody>
      </p:sp>
    </p:spTree>
    <p:extLst>
      <p:ext uri="{BB962C8B-B14F-4D97-AF65-F5344CB8AC3E}">
        <p14:creationId xmlns:p14="http://schemas.microsoft.com/office/powerpoint/2010/main" val="42122912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relationship transitions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After		afterwards		before	during	earlier	eventually 		first	in the meantime	later	meanwhile		next	now	once	second	soon	sooner	then	today	until	when</a:t>
            </a:r>
            <a:endParaRPr lang="en-US" dirty="0"/>
          </a:p>
        </p:txBody>
      </p:sp>
    </p:spTree>
    <p:extLst>
      <p:ext uri="{BB962C8B-B14F-4D97-AF65-F5344CB8AC3E}">
        <p14:creationId xmlns:p14="http://schemas.microsoft.com/office/powerpoint/2010/main" val="9706191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paragraph to essay</a:t>
            </a:r>
            <a:endParaRPr lang="en-US" dirty="0"/>
          </a:p>
        </p:txBody>
      </p:sp>
      <p:sp>
        <p:nvSpPr>
          <p:cNvPr id="3" name="Content Placeholder 2"/>
          <p:cNvSpPr>
            <a:spLocks noGrp="1"/>
          </p:cNvSpPr>
          <p:nvPr>
            <p:ph idx="1"/>
          </p:nvPr>
        </p:nvSpPr>
        <p:spPr/>
        <p:txBody>
          <a:bodyPr/>
          <a:lstStyle/>
          <a:p>
            <a:r>
              <a:rPr lang="en-US" dirty="0" smtClean="0"/>
              <a:t>More complex purpose </a:t>
            </a:r>
            <a:r>
              <a:rPr lang="mr-IN" dirty="0" smtClean="0"/>
              <a:t>–</a:t>
            </a:r>
            <a:r>
              <a:rPr lang="en-US" dirty="0" smtClean="0"/>
              <a:t> conflict difficult to resolve </a:t>
            </a:r>
            <a:r>
              <a:rPr lang="mr-IN" dirty="0" smtClean="0"/>
              <a:t>–</a:t>
            </a:r>
            <a:r>
              <a:rPr lang="en-US" dirty="0" smtClean="0"/>
              <a:t> several key events</a:t>
            </a:r>
          </a:p>
          <a:p>
            <a:r>
              <a:rPr lang="en-US" dirty="0" smtClean="0"/>
              <a:t>Has a single purpose </a:t>
            </a:r>
          </a:p>
          <a:p>
            <a:r>
              <a:rPr lang="en-US" dirty="0" smtClean="0"/>
              <a:t>Chronological sequencing of events</a:t>
            </a:r>
          </a:p>
          <a:p>
            <a:r>
              <a:rPr lang="en-US" dirty="0" smtClean="0"/>
              <a:t>Dialogues to avoid monotony of running text</a:t>
            </a:r>
            <a:endParaRPr lang="en-US" dirty="0"/>
          </a:p>
        </p:txBody>
      </p:sp>
    </p:spTree>
    <p:extLst>
      <p:ext uri="{BB962C8B-B14F-4D97-AF65-F5344CB8AC3E}">
        <p14:creationId xmlns:p14="http://schemas.microsoft.com/office/powerpoint/2010/main" val="19889477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look at a </a:t>
            </a:r>
            <a:r>
              <a:rPr lang="en-US" dirty="0" smtClean="0">
                <a:hlinkClick r:id="rId2" action="ppaction://hlinkfile"/>
              </a:rPr>
              <a:t>text</a:t>
            </a:r>
            <a:r>
              <a:rPr lang="en-US" dirty="0" smtClean="0"/>
              <a:t>.</a:t>
            </a:r>
            <a:endParaRPr lang="en-US" dirty="0"/>
          </a:p>
        </p:txBody>
      </p:sp>
    </p:spTree>
    <p:extLst>
      <p:ext uri="{BB962C8B-B14F-4D97-AF65-F5344CB8AC3E}">
        <p14:creationId xmlns:p14="http://schemas.microsoft.com/office/powerpoint/2010/main" val="86171703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Details of the event </a:t>
            </a:r>
            <a:r>
              <a:rPr lang="mr-IN" dirty="0" smtClean="0"/>
              <a:t>–</a:t>
            </a:r>
            <a:r>
              <a:rPr lang="en-US" dirty="0" smtClean="0"/>
              <a:t> what, where, when?</a:t>
            </a:r>
          </a:p>
          <a:p>
            <a:r>
              <a:rPr lang="en-US" dirty="0" smtClean="0"/>
              <a:t>Key events?</a:t>
            </a:r>
          </a:p>
          <a:p>
            <a:r>
              <a:rPr lang="en-US" smtClean="0"/>
              <a:t>Ultimate purpose?</a:t>
            </a:r>
          </a:p>
          <a:p>
            <a:endParaRPr lang="en-US" dirty="0"/>
          </a:p>
        </p:txBody>
      </p:sp>
    </p:spTree>
    <p:extLst>
      <p:ext uri="{BB962C8B-B14F-4D97-AF65-F5344CB8AC3E}">
        <p14:creationId xmlns:p14="http://schemas.microsoft.com/office/powerpoint/2010/main" val="73719498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try to complete a narrative.</a:t>
            </a:r>
            <a:endParaRPr lang="en-US" dirty="0"/>
          </a:p>
        </p:txBody>
      </p:sp>
    </p:spTree>
    <p:extLst>
      <p:ext uri="{BB962C8B-B14F-4D97-AF65-F5344CB8AC3E}">
        <p14:creationId xmlns:p14="http://schemas.microsoft.com/office/powerpoint/2010/main" val="22940538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Delineating what has happened </a:t>
            </a:r>
          </a:p>
          <a:p>
            <a:r>
              <a:rPr lang="en-US" dirty="0" smtClean="0"/>
              <a:t>Academic contexts </a:t>
            </a:r>
            <a:r>
              <a:rPr lang="mr-IN" dirty="0" smtClean="0"/>
              <a:t>–</a:t>
            </a:r>
            <a:r>
              <a:rPr lang="en-US" dirty="0" smtClean="0"/>
              <a:t> real; creative writing </a:t>
            </a:r>
            <a:r>
              <a:rPr lang="mr-IN" dirty="0" smtClean="0"/>
              <a:t>–</a:t>
            </a:r>
            <a:r>
              <a:rPr lang="en-US" dirty="0" smtClean="0"/>
              <a:t> real/ imaginary</a:t>
            </a:r>
          </a:p>
          <a:p>
            <a:r>
              <a:rPr lang="en-US" dirty="0" smtClean="0"/>
              <a:t>Anecdotal evidence</a:t>
            </a:r>
          </a:p>
          <a:p>
            <a:r>
              <a:rPr lang="en-US" dirty="0" smtClean="0"/>
              <a:t>Biography/ autobiography</a:t>
            </a:r>
          </a:p>
          <a:p>
            <a:endParaRPr lang="en-US" dirty="0"/>
          </a:p>
        </p:txBody>
      </p:sp>
    </p:spTree>
    <p:extLst>
      <p:ext uri="{BB962C8B-B14F-4D97-AF65-F5344CB8AC3E}">
        <p14:creationId xmlns:p14="http://schemas.microsoft.com/office/powerpoint/2010/main" val="22883294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Here is a narrative in which only the </a:t>
            </a:r>
            <a:r>
              <a:rPr lang="en-IN" dirty="0" smtClean="0"/>
              <a:t>last paragraph is given. </a:t>
            </a:r>
            <a:r>
              <a:rPr lang="en-IN" dirty="0"/>
              <a:t>Read </a:t>
            </a:r>
            <a:r>
              <a:rPr lang="en-IN" dirty="0" smtClean="0"/>
              <a:t>it carefully </a:t>
            </a:r>
            <a:r>
              <a:rPr lang="en-IN" dirty="0"/>
              <a:t>and </a:t>
            </a:r>
            <a:r>
              <a:rPr lang="en-IN" dirty="0" smtClean="0"/>
              <a:t>reconstruct the story using </a:t>
            </a:r>
            <a:r>
              <a:rPr lang="en-IN" dirty="0"/>
              <a:t>the information given. </a:t>
            </a:r>
            <a:endParaRPr lang="en-US" dirty="0"/>
          </a:p>
        </p:txBody>
      </p:sp>
    </p:spTree>
    <p:extLst>
      <p:ext uri="{BB962C8B-B14F-4D97-AF65-F5344CB8AC3E}">
        <p14:creationId xmlns:p14="http://schemas.microsoft.com/office/powerpoint/2010/main" val="31422004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0930"/>
            <a:ext cx="8229600" cy="5385234"/>
          </a:xfrm>
        </p:spPr>
        <p:txBody>
          <a:bodyPr>
            <a:normAutofit fontScale="92500" lnSpcReduction="10000"/>
          </a:bodyPr>
          <a:lstStyle/>
          <a:p>
            <a:pPr marL="0" indent="0">
              <a:buNone/>
            </a:pPr>
            <a:r>
              <a:rPr lang="en-IN" dirty="0"/>
              <a:t>Finally, after a long and difficult day, I returned home to find that my air conditioner was broken. I could not take it anymore! It had been the worst day ever, and I did not want anything else to happen. I rushed to my computer, opened up my e-mail, and went directly to the deleted e-mail folder. I opened up the letter and reread the words: “Send ten copies of this e-mail to your friends, and you will have good luck for a year.” I put on my reading glasses and began scrolling through my list of e-mail contacts. They could take their chances, but I was not going to have any more bad luck! </a:t>
            </a:r>
            <a:endParaRPr lang="en-US" dirty="0"/>
          </a:p>
        </p:txBody>
      </p:sp>
    </p:spTree>
    <p:extLst>
      <p:ext uri="{BB962C8B-B14F-4D97-AF65-F5344CB8AC3E}">
        <p14:creationId xmlns:p14="http://schemas.microsoft.com/office/powerpoint/2010/main" val="41922382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drafting a narrative</a:t>
            </a:r>
            <a:endParaRPr lang="en-US" dirty="0"/>
          </a:p>
        </p:txBody>
      </p:sp>
      <p:sp>
        <p:nvSpPr>
          <p:cNvPr id="3" name="Content Placeholder 2"/>
          <p:cNvSpPr>
            <a:spLocks noGrp="1"/>
          </p:cNvSpPr>
          <p:nvPr>
            <p:ph idx="1"/>
          </p:nvPr>
        </p:nvSpPr>
        <p:spPr/>
        <p:txBody>
          <a:bodyPr/>
          <a:lstStyle/>
          <a:p>
            <a:r>
              <a:rPr lang="en-US" dirty="0" smtClean="0"/>
              <a:t>Most assignments require you to narrate personal experiences</a:t>
            </a:r>
          </a:p>
          <a:p>
            <a:r>
              <a:rPr lang="en-US" dirty="0" smtClean="0"/>
              <a:t>So, first person narrative suitable</a:t>
            </a:r>
          </a:p>
          <a:p>
            <a:r>
              <a:rPr lang="en-US" dirty="0" smtClean="0"/>
              <a:t>If you tell about somebody else, then third person</a:t>
            </a:r>
          </a:p>
          <a:p>
            <a:r>
              <a:rPr lang="en-US" dirty="0" smtClean="0"/>
              <a:t>Pick an experience that illustrates some point</a:t>
            </a:r>
            <a:endParaRPr lang="en-US" dirty="0"/>
          </a:p>
        </p:txBody>
      </p:sp>
    </p:spTree>
    <p:extLst>
      <p:ext uri="{BB962C8B-B14F-4D97-AF65-F5344CB8AC3E}">
        <p14:creationId xmlns:p14="http://schemas.microsoft.com/office/powerpoint/2010/main" val="34840357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narrate only about how you violated a friend’s confidence – no clear point</a:t>
            </a:r>
          </a:p>
          <a:p>
            <a:r>
              <a:rPr lang="en-US" dirty="0" smtClean="0"/>
              <a:t>But if you use it narrate how you gained insight into the obligations of friendship, then more effective </a:t>
            </a:r>
            <a:endParaRPr lang="en-US" dirty="0"/>
          </a:p>
        </p:txBody>
      </p:sp>
    </p:spTree>
    <p:extLst>
      <p:ext uri="{BB962C8B-B14F-4D97-AF65-F5344CB8AC3E}">
        <p14:creationId xmlns:p14="http://schemas.microsoft.com/office/powerpoint/2010/main" val="197918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experience in my life or that of someone I know would be worth narrating?</a:t>
            </a:r>
          </a:p>
          <a:p>
            <a:r>
              <a:rPr lang="en-US" dirty="0" smtClean="0"/>
              <a:t>What point does this experience illustrate?</a:t>
            </a:r>
          </a:p>
          <a:p>
            <a:r>
              <a:rPr lang="en-US" dirty="0" smtClean="0"/>
              <a:t>Who were involved and what role did they play?</a:t>
            </a:r>
            <a:endParaRPr lang="en-US" dirty="0"/>
          </a:p>
        </p:txBody>
      </p:sp>
    </p:spTree>
    <p:extLst>
      <p:ext uri="{BB962C8B-B14F-4D97-AF65-F5344CB8AC3E}">
        <p14:creationId xmlns:p14="http://schemas.microsoft.com/office/powerpoint/2010/main" val="96470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Synthesizing information from different sources</a:t>
            </a:r>
            <a:endParaRPr lang="en-US" dirty="0"/>
          </a:p>
        </p:txBody>
      </p:sp>
      <p:sp>
        <p:nvSpPr>
          <p:cNvPr id="3" name="Content Placeholder 2"/>
          <p:cNvSpPr>
            <a:spLocks noGrp="1"/>
          </p:cNvSpPr>
          <p:nvPr>
            <p:ph idx="1"/>
          </p:nvPr>
        </p:nvSpPr>
        <p:spPr/>
        <p:txBody>
          <a:bodyPr/>
          <a:lstStyle/>
          <a:p>
            <a:r>
              <a:rPr lang="en-US" dirty="0" smtClean="0"/>
              <a:t>A historian writing a biography refers to public documents, newspaper reports, diaries, letters, etc. to create a balanced write-up</a:t>
            </a:r>
          </a:p>
          <a:p>
            <a:r>
              <a:rPr lang="en-US" dirty="0" smtClean="0"/>
              <a:t>Reflect on ideas you have found in various sources, establish your own connections among ideas, and then decide how these can make your write-up more effective</a:t>
            </a:r>
            <a:endParaRPr lang="en-US" dirty="0"/>
          </a:p>
        </p:txBody>
      </p:sp>
    </p:spTree>
    <p:extLst>
      <p:ext uri="{BB962C8B-B14F-4D97-AF65-F5344CB8AC3E}">
        <p14:creationId xmlns:p14="http://schemas.microsoft.com/office/powerpoint/2010/main" val="3053626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of the narrative</a:t>
            </a:r>
            <a:endParaRPr lang="en-US" dirty="0"/>
          </a:p>
        </p:txBody>
      </p:sp>
      <p:sp>
        <p:nvSpPr>
          <p:cNvPr id="3" name="Content Placeholder 2"/>
          <p:cNvSpPr>
            <a:spLocks noGrp="1"/>
          </p:cNvSpPr>
          <p:nvPr>
            <p:ph idx="1"/>
          </p:nvPr>
        </p:nvSpPr>
        <p:spPr/>
        <p:txBody>
          <a:bodyPr/>
          <a:lstStyle/>
          <a:p>
            <a:r>
              <a:rPr lang="en-US" dirty="0" smtClean="0"/>
              <a:t>Set the stage for what follows</a:t>
            </a:r>
          </a:p>
          <a:p>
            <a:r>
              <a:rPr lang="en-US" dirty="0" smtClean="0"/>
              <a:t>For instance, say when and where the action occurred </a:t>
            </a:r>
          </a:p>
          <a:p>
            <a:r>
              <a:rPr lang="en-US" dirty="0" smtClean="0"/>
              <a:t>Background to the incident</a:t>
            </a:r>
          </a:p>
          <a:p>
            <a:r>
              <a:rPr lang="en-US" dirty="0" smtClean="0"/>
              <a:t>State your main point</a:t>
            </a:r>
          </a:p>
          <a:p>
            <a:endParaRPr lang="en-US" dirty="0"/>
          </a:p>
        </p:txBody>
      </p:sp>
    </p:spTree>
    <p:extLst>
      <p:ext uri="{BB962C8B-B14F-4D97-AF65-F5344CB8AC3E}">
        <p14:creationId xmlns:p14="http://schemas.microsoft.com/office/powerpoint/2010/main" val="3318533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8212"/>
            <a:ext cx="8229600" cy="5537952"/>
          </a:xfrm>
        </p:spPr>
        <p:txBody>
          <a:bodyPr>
            <a:normAutofit fontScale="92500" lnSpcReduction="10000"/>
          </a:bodyPr>
          <a:lstStyle/>
          <a:p>
            <a:r>
              <a:rPr lang="en-US" dirty="0"/>
              <a:t>There are various ways to begin a narrative paragraph, but one of the easiest is to use the </a:t>
            </a:r>
            <a:r>
              <a:rPr lang="en-US" dirty="0" smtClean="0"/>
              <a:t>5 W’s </a:t>
            </a:r>
            <a:r>
              <a:rPr lang="en-US" dirty="0"/>
              <a:t>– who, what, where, when, why – to ensure reader understanding of what you </a:t>
            </a:r>
            <a:r>
              <a:rPr lang="en-US" dirty="0" smtClean="0"/>
              <a:t>have written</a:t>
            </a:r>
            <a:r>
              <a:rPr lang="en-US" dirty="0"/>
              <a:t>. </a:t>
            </a:r>
            <a:endParaRPr lang="en-US" dirty="0" smtClean="0"/>
          </a:p>
          <a:p>
            <a:r>
              <a:rPr lang="en-US" dirty="0" smtClean="0"/>
              <a:t>Who </a:t>
            </a:r>
            <a:r>
              <a:rPr lang="en-US" dirty="0"/>
              <a:t>should clearly introduce the character. Is this an adult, child, etc.? </a:t>
            </a:r>
            <a:endParaRPr lang="en-US" dirty="0" smtClean="0"/>
          </a:p>
          <a:p>
            <a:r>
              <a:rPr lang="en-US" dirty="0" smtClean="0"/>
              <a:t>What introduces </a:t>
            </a:r>
            <a:r>
              <a:rPr lang="en-US" dirty="0"/>
              <a:t>your event to the reader. </a:t>
            </a:r>
            <a:endParaRPr lang="en-US" dirty="0" smtClean="0"/>
          </a:p>
          <a:p>
            <a:r>
              <a:rPr lang="en-US" dirty="0" smtClean="0"/>
              <a:t>Where </a:t>
            </a:r>
            <a:r>
              <a:rPr lang="en-US" dirty="0"/>
              <a:t>helps establish the mood and atmosphere for </a:t>
            </a:r>
            <a:r>
              <a:rPr lang="en-US" dirty="0" smtClean="0"/>
              <a:t>the setting </a:t>
            </a:r>
            <a:r>
              <a:rPr lang="en-US" dirty="0"/>
              <a:t>of the event you are re-telling. </a:t>
            </a:r>
            <a:endParaRPr lang="en-US" dirty="0" smtClean="0"/>
          </a:p>
          <a:p>
            <a:r>
              <a:rPr lang="en-US" dirty="0" smtClean="0"/>
              <a:t>When </a:t>
            </a:r>
            <a:r>
              <a:rPr lang="en-US" dirty="0"/>
              <a:t>expands on the time the event took </a:t>
            </a:r>
            <a:r>
              <a:rPr lang="en-US" dirty="0" smtClean="0"/>
              <a:t>place</a:t>
            </a:r>
            <a:endParaRPr lang="en-US" dirty="0"/>
          </a:p>
          <a:p>
            <a:r>
              <a:rPr lang="en-US" dirty="0"/>
              <a:t>Why is a brief explanation of the circumstances leading up to the event</a:t>
            </a:r>
            <a:r>
              <a:rPr lang="en-US" dirty="0" smtClean="0"/>
              <a:t>.</a:t>
            </a:r>
            <a:endParaRPr lang="en-US" dirty="0"/>
          </a:p>
        </p:txBody>
      </p:sp>
    </p:spTree>
    <p:extLst>
      <p:ext uri="{BB962C8B-B14F-4D97-AF65-F5344CB8AC3E}">
        <p14:creationId xmlns:p14="http://schemas.microsoft.com/office/powerpoint/2010/main" val="34577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the narrative</a:t>
            </a:r>
            <a:endParaRPr lang="en-US" dirty="0"/>
          </a:p>
        </p:txBody>
      </p:sp>
      <p:sp>
        <p:nvSpPr>
          <p:cNvPr id="3" name="Content Placeholder 2"/>
          <p:cNvSpPr>
            <a:spLocks noGrp="1"/>
          </p:cNvSpPr>
          <p:nvPr>
            <p:ph idx="1"/>
          </p:nvPr>
        </p:nvSpPr>
        <p:spPr/>
        <p:txBody>
          <a:bodyPr/>
          <a:lstStyle/>
          <a:p>
            <a:r>
              <a:rPr lang="en-US" dirty="0" smtClean="0"/>
              <a:t>Move the action till the turning point</a:t>
            </a:r>
          </a:p>
          <a:p>
            <a:r>
              <a:rPr lang="en-US" dirty="0" smtClean="0"/>
              <a:t>Build the body around key events</a:t>
            </a:r>
          </a:p>
          <a:p>
            <a:r>
              <a:rPr lang="en-US" dirty="0" smtClean="0"/>
              <a:t>Think about how best you can use conflict and dialogue to heighten narrative interest</a:t>
            </a:r>
          </a:p>
          <a:p>
            <a:pPr marL="0" indent="0">
              <a:buNone/>
            </a:pPr>
            <a:endParaRPr lang="en-US" dirty="0"/>
          </a:p>
        </p:txBody>
      </p:sp>
    </p:spTree>
    <p:extLst>
      <p:ext uri="{BB962C8B-B14F-4D97-AF65-F5344CB8AC3E}">
        <p14:creationId xmlns:p14="http://schemas.microsoft.com/office/powerpoint/2010/main" val="3492116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Tie up any loose ends</a:t>
            </a:r>
          </a:p>
          <a:p>
            <a:r>
              <a:rPr lang="en-US" dirty="0" smtClean="0"/>
              <a:t>Settle any unresolved conflicts</a:t>
            </a:r>
          </a:p>
          <a:p>
            <a:r>
              <a:rPr lang="en-US" dirty="0" smtClean="0"/>
              <a:t>You may introduce a surprise twist, offer an effective summary of the events and your reactions to them or discuss the aftermaths of the events</a:t>
            </a:r>
            <a:endParaRPr lang="en-US" dirty="0"/>
          </a:p>
        </p:txBody>
      </p:sp>
    </p:spTree>
    <p:extLst>
      <p:ext uri="{BB962C8B-B14F-4D97-AF65-F5344CB8AC3E}">
        <p14:creationId xmlns:p14="http://schemas.microsoft.com/office/powerpoint/2010/main" val="368687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Narrative is a report of related events presented to the listeners or readers in words arranged in a logical sequence</a:t>
            </a:r>
            <a:r>
              <a:rPr lang="en-US" dirty="0" smtClean="0"/>
              <a:t>.</a:t>
            </a:r>
          </a:p>
          <a:p>
            <a:r>
              <a:rPr lang="en-US" dirty="0"/>
              <a:t>A narrative or story is told by a narrator who may be a direct part of that experience and he or she often shares the experience as a first-person narrator. Sometimes he or she may only observe the events as a third-person narrator and gives his or her verdict.</a:t>
            </a:r>
          </a:p>
        </p:txBody>
      </p:sp>
    </p:spTree>
    <p:extLst>
      <p:ext uri="{BB962C8B-B14F-4D97-AF65-F5344CB8AC3E}">
        <p14:creationId xmlns:p14="http://schemas.microsoft.com/office/powerpoint/2010/main" val="201771447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most common method for ending a narrative paragraph is to refer back to your topic sentence, and by re-wording it, use it to tie up the loose ends of the paragraph. </a:t>
            </a:r>
          </a:p>
          <a:p>
            <a:r>
              <a:rPr lang="en-US" dirty="0" smtClean="0"/>
              <a:t>For example if the topic sentence is, "Appearances can be deceptive", re-word the idea into something like:</a:t>
            </a:r>
          </a:p>
          <a:p>
            <a:pPr marL="0" indent="0">
              <a:buNone/>
            </a:pPr>
            <a:r>
              <a:rPr lang="en-US" dirty="0" smtClean="0"/>
              <a:t>"That is how I learned that the outside does not always reflect the inside." </a:t>
            </a:r>
            <a:endParaRPr lang="en-US" dirty="0"/>
          </a:p>
        </p:txBody>
      </p:sp>
    </p:spTree>
    <p:extLst>
      <p:ext uri="{BB962C8B-B14F-4D97-AF65-F5344CB8AC3E}">
        <p14:creationId xmlns:p14="http://schemas.microsoft.com/office/powerpoint/2010/main" val="2270496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issues</a:t>
            </a:r>
            <a:endParaRPr lang="en-US" dirty="0"/>
          </a:p>
        </p:txBody>
      </p:sp>
      <p:sp>
        <p:nvSpPr>
          <p:cNvPr id="3" name="Content Placeholder 2"/>
          <p:cNvSpPr>
            <a:spLocks noGrp="1"/>
          </p:cNvSpPr>
          <p:nvPr>
            <p:ph idx="1"/>
          </p:nvPr>
        </p:nvSpPr>
        <p:spPr/>
        <p:txBody>
          <a:bodyPr/>
          <a:lstStyle/>
          <a:p>
            <a:r>
              <a:rPr lang="en-US" dirty="0" smtClean="0"/>
              <a:t>Have I provided a truthful account that participants will recognize and accept?</a:t>
            </a:r>
          </a:p>
          <a:p>
            <a:r>
              <a:rPr lang="en-US" dirty="0" smtClean="0"/>
              <a:t>Would the narrative damage reputation of somebody or expose them to danger? Do I need to change names? </a:t>
            </a:r>
          </a:p>
          <a:p>
            <a:r>
              <a:rPr lang="en-US" dirty="0" smtClean="0"/>
              <a:t>Does the narrative encourage unethical or illegal behaviour?</a:t>
            </a:r>
          </a:p>
          <a:p>
            <a:endParaRPr lang="en-US" dirty="0"/>
          </a:p>
        </p:txBody>
      </p:sp>
    </p:spTree>
    <p:extLst>
      <p:ext uri="{BB962C8B-B14F-4D97-AF65-F5344CB8AC3E}">
        <p14:creationId xmlns:p14="http://schemas.microsoft.com/office/powerpoint/2010/main" val="753125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the narrative</a:t>
            </a:r>
            <a:endParaRPr lang="en-US" dirty="0"/>
          </a:p>
        </p:txBody>
      </p:sp>
      <p:sp>
        <p:nvSpPr>
          <p:cNvPr id="3" name="Content Placeholder 2"/>
          <p:cNvSpPr>
            <a:spLocks noGrp="1"/>
          </p:cNvSpPr>
          <p:nvPr>
            <p:ph idx="1"/>
          </p:nvPr>
        </p:nvSpPr>
        <p:spPr/>
        <p:txBody>
          <a:bodyPr/>
          <a:lstStyle/>
          <a:p>
            <a:r>
              <a:rPr lang="en-US" dirty="0" smtClean="0"/>
              <a:t>Have I made the point that I intended?</a:t>
            </a:r>
          </a:p>
          <a:p>
            <a:r>
              <a:rPr lang="en-US" dirty="0" smtClean="0"/>
              <a:t>Does all of the action relate to the main point?</a:t>
            </a:r>
          </a:p>
          <a:p>
            <a:r>
              <a:rPr lang="en-US" dirty="0" smtClean="0"/>
              <a:t>Is the conflict handled properly?</a:t>
            </a:r>
          </a:p>
          <a:p>
            <a:r>
              <a:rPr lang="en-US" dirty="0" smtClean="0"/>
              <a:t>Have I included all of the key events that relate to my purpose? Have I given each one right emphasis?</a:t>
            </a:r>
            <a:endParaRPr lang="en-US" dirty="0"/>
          </a:p>
        </p:txBody>
      </p:sp>
    </p:spTree>
    <p:extLst>
      <p:ext uri="{BB962C8B-B14F-4D97-AF65-F5344CB8AC3E}">
        <p14:creationId xmlns:p14="http://schemas.microsoft.com/office/powerpoint/2010/main" val="1725548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Write a personal narrative on any one of the following in 500-</a:t>
            </a:r>
            <a:r>
              <a:rPr lang="en-US" dirty="0"/>
              <a:t>6</a:t>
            </a:r>
            <a:r>
              <a:rPr lang="en-US" dirty="0" smtClean="0"/>
              <a:t>00 words.</a:t>
            </a:r>
            <a:endParaRPr lang="en-US" dirty="0"/>
          </a:p>
        </p:txBody>
      </p:sp>
      <p:sp>
        <p:nvSpPr>
          <p:cNvPr id="3" name="Content Placeholder 2"/>
          <p:cNvSpPr>
            <a:spLocks noGrp="1"/>
          </p:cNvSpPr>
          <p:nvPr>
            <p:ph idx="1"/>
          </p:nvPr>
        </p:nvSpPr>
        <p:spPr/>
        <p:txBody>
          <a:bodyPr>
            <a:normAutofit/>
          </a:bodyPr>
          <a:lstStyle/>
          <a:p>
            <a:r>
              <a:rPr lang="en-US" dirty="0" smtClean="0"/>
              <a:t>Narrate an experience that altered your opinion about a friend/ </a:t>
            </a:r>
            <a:r>
              <a:rPr lang="en-US" dirty="0" smtClean="0"/>
              <a:t>a family member/ an </a:t>
            </a:r>
            <a:r>
              <a:rPr lang="en-US" dirty="0" smtClean="0"/>
              <a:t>issue/ ideology</a:t>
            </a:r>
          </a:p>
          <a:p>
            <a:r>
              <a:rPr lang="en-US" dirty="0" smtClean="0"/>
              <a:t>Narrate an experience that taught you </a:t>
            </a:r>
            <a:r>
              <a:rPr lang="en-US" smtClean="0"/>
              <a:t>an important </a:t>
            </a:r>
            <a:r>
              <a:rPr lang="en-US" dirty="0" smtClean="0"/>
              <a:t>lesson about human nature.</a:t>
            </a:r>
          </a:p>
          <a:p>
            <a:r>
              <a:rPr lang="en-US" dirty="0" smtClean="0"/>
              <a:t>‘Don’t judge a book by its cover’ </a:t>
            </a:r>
            <a:r>
              <a:rPr lang="mr-IN" dirty="0" smtClean="0"/>
              <a:t>–</a:t>
            </a:r>
            <a:r>
              <a:rPr lang="en-US" dirty="0" smtClean="0"/>
              <a:t> explain this proverb using personal experiences.</a:t>
            </a:r>
          </a:p>
        </p:txBody>
      </p:sp>
    </p:spTree>
    <p:extLst>
      <p:ext uri="{BB962C8B-B14F-4D97-AF65-F5344CB8AC3E}">
        <p14:creationId xmlns:p14="http://schemas.microsoft.com/office/powerpoint/2010/main" val="1631017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Narration - Samples	</a:t>
            </a:r>
            <a:endParaRPr lang="en-IN" dirty="0"/>
          </a:p>
        </p:txBody>
      </p:sp>
      <p:sp>
        <p:nvSpPr>
          <p:cNvPr id="3" name="Content Placeholder 2"/>
          <p:cNvSpPr>
            <a:spLocks noGrp="1"/>
          </p:cNvSpPr>
          <p:nvPr>
            <p:ph sz="quarter" idx="1"/>
          </p:nvPr>
        </p:nvSpPr>
        <p:spPr>
          <a:xfrm>
            <a:off x="457200" y="1143000"/>
            <a:ext cx="8498430" cy="5330952"/>
          </a:xfrm>
        </p:spPr>
        <p:txBody>
          <a:bodyPr>
            <a:normAutofit fontScale="92500" lnSpcReduction="20000"/>
          </a:bodyPr>
          <a:lstStyle/>
          <a:p>
            <a:pPr>
              <a:buNone/>
            </a:pPr>
            <a:r>
              <a:rPr lang="en-US" dirty="0" smtClean="0"/>
              <a:t>Clicking off the evening news and padding toward bed, </a:t>
            </a:r>
            <a:r>
              <a:rPr lang="en-US" dirty="0" err="1" smtClean="0"/>
              <a:t>Heliose</a:t>
            </a:r>
            <a:r>
              <a:rPr lang="en-US" dirty="0" smtClean="0"/>
              <a:t> suddenly glimpsed, out of the corner of her eye, a shadow stretching across the living room from under the drawn countries.</a:t>
            </a:r>
          </a:p>
          <a:p>
            <a:pPr>
              <a:buNone/>
            </a:pPr>
            <a:r>
              <a:rPr lang="en-US" dirty="0" smtClean="0"/>
              <a:t>“</a:t>
            </a:r>
            <a:r>
              <a:rPr lang="en-US" dirty="0" err="1" smtClean="0"/>
              <a:t>Wh</a:t>
            </a:r>
            <a:r>
              <a:rPr lang="en-US" dirty="0" smtClean="0"/>
              <a:t> – who’s there?”</a:t>
            </a:r>
          </a:p>
          <a:p>
            <a:pPr>
              <a:buNone/>
            </a:pPr>
            <a:r>
              <a:rPr lang="en-US" dirty="0" smtClean="0"/>
              <a:t>No response.</a:t>
            </a:r>
          </a:p>
          <a:p>
            <a:pPr>
              <a:buNone/>
            </a:pPr>
            <a:r>
              <a:rPr lang="en-US" dirty="0" smtClean="0"/>
              <a:t>Edging backwards toward the phone, her eyes riveted on the shadow, she stammered, “I-I don’t have any money.”</a:t>
            </a:r>
          </a:p>
          <a:p>
            <a:pPr>
              <a:buNone/>
            </a:pPr>
            <a:r>
              <a:rPr lang="en-US" dirty="0" smtClean="0"/>
              <a:t>Still no answer.</a:t>
            </a:r>
          </a:p>
          <a:p>
            <a:pPr>
              <a:buNone/>
            </a:pPr>
            <a:r>
              <a:rPr lang="en-US" dirty="0" smtClean="0"/>
              <a:t>Reaching the phone, she gripped the receiver and started to lift it from its cradle. Just then…   </a:t>
            </a:r>
            <a:endParaRPr lang="en-IN"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2DAD401C-530C-49A4-B02F-41EC75B8E656}" type="slidenum">
              <a:rPr lang="en-US" smtClean="0"/>
              <a:pPr/>
              <a:t>44</a:t>
            </a:fld>
            <a:endParaRPr lang="en-US"/>
          </a:p>
        </p:txBody>
      </p:sp>
    </p:spTree>
    <p:extLst>
      <p:ext uri="{BB962C8B-B14F-4D97-AF65-F5344CB8AC3E}">
        <p14:creationId xmlns:p14="http://schemas.microsoft.com/office/powerpoint/2010/main" val="4268471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bus screeched to a stop, and Pat stepped out of it and onto the sidewalk. Night enveloped the city, and a slight drizzle fell around her as she made her way to Al’s office. The receptionist had gone home, so she proceeded directly to the office. She knocked on the door and entered. Al, standing behind his desk and looking out the window, turned toward her with a startled look on his face.</a:t>
            </a:r>
            <a:endParaRPr lang="en-US" dirty="0"/>
          </a:p>
        </p:txBody>
      </p:sp>
    </p:spTree>
    <p:extLst>
      <p:ext uri="{BB962C8B-B14F-4D97-AF65-F5344CB8AC3E}">
        <p14:creationId xmlns:p14="http://schemas.microsoft.com/office/powerpoint/2010/main" val="2262022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8444"/>
          </a:xfrm>
        </p:spPr>
        <p:txBody>
          <a:bodyPr>
            <a:normAutofit fontScale="92500" lnSpcReduction="10000"/>
          </a:bodyPr>
          <a:lstStyle/>
          <a:p>
            <a:r>
              <a:rPr lang="en-US" dirty="0"/>
              <a:t>A hundred thousand people were killed by the atomic bomb, and these six were among the survivors. They still wonder why they lived when so many others died. Each of them counts many small items of chance or volition—a step taken in time, a decision to go indoors, catching one streetcar instead of the next— that spared him. And now each knows that in the act of survival he lived a dozen lives and saw more death than he ever thought he would see. At the time, none of them knew anything.</a:t>
            </a:r>
          </a:p>
        </p:txBody>
      </p:sp>
    </p:spTree>
    <p:extLst>
      <p:ext uri="{BB962C8B-B14F-4D97-AF65-F5344CB8AC3E}">
        <p14:creationId xmlns:p14="http://schemas.microsoft.com/office/powerpoint/2010/main" val="4205080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passage suggests a great deal of action—the flash of an exploding bomb, the collapse of buildings, screaming people fleeing the scorching </a:t>
            </a:r>
            <a:r>
              <a:rPr lang="en-US" dirty="0" smtClean="0"/>
              <a:t>devastation</a:t>
            </a:r>
            <a:r>
              <a:rPr lang="en-US" dirty="0"/>
              <a:t>—but it does not present the action. Narration, however, re-creates action:</a:t>
            </a:r>
          </a:p>
        </p:txBody>
      </p:sp>
    </p:spTree>
    <p:extLst>
      <p:ext uri="{BB962C8B-B14F-4D97-AF65-F5344CB8AC3E}">
        <p14:creationId xmlns:p14="http://schemas.microsoft.com/office/powerpoint/2010/main" val="626658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359"/>
          </a:xfrm>
        </p:spPr>
        <p:txBody>
          <a:bodyPr>
            <a:normAutofit fontScale="90000"/>
          </a:bodyPr>
          <a:lstStyle/>
          <a:p>
            <a:r>
              <a:rPr lang="en-US" dirty="0"/>
              <a:t>George Orwell, "</a:t>
            </a:r>
            <a:r>
              <a:rPr lang="en-US" dirty="0" smtClean="0"/>
              <a:t>Shooting an </a:t>
            </a:r>
            <a:r>
              <a:rPr lang="en-US" dirty="0"/>
              <a:t>Elephant"</a:t>
            </a:r>
          </a:p>
        </p:txBody>
      </p:sp>
      <p:sp>
        <p:nvSpPr>
          <p:cNvPr id="3" name="Content Placeholder 2"/>
          <p:cNvSpPr>
            <a:spLocks noGrp="1"/>
          </p:cNvSpPr>
          <p:nvPr>
            <p:ph idx="1"/>
          </p:nvPr>
        </p:nvSpPr>
        <p:spPr>
          <a:xfrm>
            <a:off x="258335" y="903998"/>
            <a:ext cx="8718823" cy="5768360"/>
          </a:xfrm>
        </p:spPr>
        <p:txBody>
          <a:bodyPr>
            <a:normAutofit fontScale="92500" lnSpcReduction="20000"/>
          </a:bodyPr>
          <a:lstStyle/>
          <a:p>
            <a:pPr marL="0" indent="0">
              <a:buNone/>
            </a:pPr>
            <a:r>
              <a:rPr lang="en-US" dirty="0"/>
              <a:t>When I pulled the trigger I did not hear the bang or feel the kick—one never does when a shot goes home—but I heard the devilish roar of glee that went up from the crowd. In that instant, in too short a time, one would have thought, even for the bullet to get there, a mysterious, terrible change had come over the elephant. He neither stirred nor fell, but every line of his body had altered. He looked suddenly stricken, shrunken, immensely old, as though the frightful impact of the bullet had paralyzed him without knocking him down. At last, after what seemed a long time—it might have been five seconds, I dare say—he sagged flabbily to his knees. His mouth slobbered. An enormous senility seemed to have settled upon him. One could have imagined him thousands of years old. </a:t>
            </a:r>
          </a:p>
        </p:txBody>
      </p:sp>
    </p:spTree>
    <p:extLst>
      <p:ext uri="{BB962C8B-B14F-4D97-AF65-F5344CB8AC3E}">
        <p14:creationId xmlns:p14="http://schemas.microsoft.com/office/powerpoint/2010/main" val="2508385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Common sense and fear waged war in my mind. The first argued that a pain so intense was nothing to fool with, that it might indicate a serious or even life-threatening condition. Dr. </a:t>
            </a:r>
            <a:r>
              <a:rPr lang="en-US" dirty="0" err="1" smtClean="0"/>
              <a:t>Montaz</a:t>
            </a:r>
            <a:r>
              <a:rPr lang="en-US" dirty="0" smtClean="0"/>
              <a:t> would be able to deal with it. But what if it was already serious? What if I needed emergency surgery? “Now wait a minute,” I said. “It’s probably nothing serious…”</a:t>
            </a:r>
            <a:endParaRPr lang="en-US" dirty="0"/>
          </a:p>
        </p:txBody>
      </p:sp>
    </p:spTree>
    <p:extLst>
      <p:ext uri="{BB962C8B-B14F-4D97-AF65-F5344CB8AC3E}">
        <p14:creationId xmlns:p14="http://schemas.microsoft.com/office/powerpoint/2010/main" val="201570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4854"/>
            <a:ext cx="8433846" cy="5660743"/>
          </a:xfrm>
        </p:spPr>
        <p:txBody>
          <a:bodyPr>
            <a:normAutofit lnSpcReduction="10000"/>
          </a:bodyPr>
          <a:lstStyle/>
          <a:p>
            <a:r>
              <a:rPr lang="en-US" dirty="0"/>
              <a:t>The modern narratives have a broader function. </a:t>
            </a:r>
            <a:endParaRPr lang="en-US" dirty="0" smtClean="0"/>
          </a:p>
          <a:p>
            <a:r>
              <a:rPr lang="en-US" dirty="0" smtClean="0"/>
              <a:t>Narratives </a:t>
            </a:r>
            <a:r>
              <a:rPr lang="en-US" dirty="0"/>
              <a:t>do not merely entertain but serve as ways to communicate writers’ moral, cultural and political perspectives. </a:t>
            </a:r>
            <a:endParaRPr lang="en-US" dirty="0" smtClean="0"/>
          </a:p>
          <a:p>
            <a:r>
              <a:rPr lang="en-US" dirty="0" smtClean="0"/>
              <a:t>Different </a:t>
            </a:r>
            <a:r>
              <a:rPr lang="en-US" dirty="0"/>
              <a:t>forms of media are enabling people to express and record their real life stories and to share their knowledge and their cultural values across the world. </a:t>
            </a:r>
            <a:endParaRPr lang="en-US" dirty="0" smtClean="0"/>
          </a:p>
          <a:p>
            <a:r>
              <a:rPr lang="en-US" dirty="0" smtClean="0"/>
              <a:t>In </a:t>
            </a:r>
            <a:r>
              <a:rPr lang="en-US" dirty="0"/>
              <a:t>addition, many documentaries on television adopt a narrative technique to communicate information in an interesting way.</a:t>
            </a:r>
          </a:p>
        </p:txBody>
      </p:sp>
    </p:spTree>
    <p:extLst>
      <p:ext uri="{BB962C8B-B14F-4D97-AF65-F5344CB8AC3E}">
        <p14:creationId xmlns:p14="http://schemas.microsoft.com/office/powerpoint/2010/main" val="205849871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Mom was waiting for me when I entered the house:</a:t>
            </a:r>
          </a:p>
          <a:p>
            <a:pPr marL="0" indent="0">
              <a:buNone/>
            </a:pPr>
            <a:r>
              <a:rPr lang="en-US" dirty="0" smtClean="0"/>
              <a:t>“Your friends. They’ve been talking to you again. Trying to persuade you to change your mind about not going into baseball. Honey, I wish you’d listen to them. Just look at all the trophies and awards you’ve…” She paused. “Joe’s mother called me this morning and asked me if you were playing in the game on Saturday…” </a:t>
            </a:r>
            <a:endParaRPr lang="en-US" dirty="0"/>
          </a:p>
        </p:txBody>
      </p:sp>
    </p:spTree>
    <p:extLst>
      <p:ext uri="{BB962C8B-B14F-4D97-AF65-F5344CB8AC3E}">
        <p14:creationId xmlns:p14="http://schemas.microsoft.com/office/powerpoint/2010/main" val="293552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Many classroom and on-the-job writing occasions call for narratives</a:t>
            </a:r>
          </a:p>
          <a:p>
            <a:r>
              <a:rPr lang="en-US" dirty="0" smtClean="0"/>
              <a:t>A scientist recounts the development of a research project</a:t>
            </a:r>
          </a:p>
          <a:p>
            <a:r>
              <a:rPr lang="en-US" dirty="0" smtClean="0"/>
              <a:t>Department manager prepares a brief history of an employee’s work problems</a:t>
            </a:r>
          </a:p>
          <a:p>
            <a:r>
              <a:rPr lang="en-US" dirty="0" smtClean="0"/>
              <a:t>Supervisors narrate development of a product</a:t>
            </a:r>
            <a:endParaRPr lang="en-US" dirty="0"/>
          </a:p>
        </p:txBody>
      </p:sp>
    </p:spTree>
    <p:extLst>
      <p:ext uri="{BB962C8B-B14F-4D97-AF65-F5344CB8AC3E}">
        <p14:creationId xmlns:p14="http://schemas.microsoft.com/office/powerpoint/2010/main" val="21017996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urpose</a:t>
            </a:r>
            <a:endParaRPr lang="en-US" dirty="0"/>
          </a:p>
        </p:txBody>
      </p:sp>
      <p:sp>
        <p:nvSpPr>
          <p:cNvPr id="3" name="Content Placeholder 2"/>
          <p:cNvSpPr>
            <a:spLocks noGrp="1"/>
          </p:cNvSpPr>
          <p:nvPr>
            <p:ph idx="1"/>
          </p:nvPr>
        </p:nvSpPr>
        <p:spPr/>
        <p:txBody>
          <a:bodyPr/>
          <a:lstStyle/>
          <a:p>
            <a:r>
              <a:rPr lang="en-US" dirty="0" smtClean="0"/>
              <a:t>Simply tell what happened</a:t>
            </a:r>
          </a:p>
          <a:p>
            <a:r>
              <a:rPr lang="en-US" dirty="0" smtClean="0"/>
              <a:t>Establish an interesting or useful fact</a:t>
            </a:r>
          </a:p>
          <a:p>
            <a:r>
              <a:rPr lang="en-US" dirty="0" smtClean="0"/>
              <a:t>Delve into underlying motives</a:t>
            </a:r>
          </a:p>
          <a:p>
            <a:r>
              <a:rPr lang="en-US" dirty="0" smtClean="0"/>
              <a:t>Offer lessons and insights (particularly personal narratives)</a:t>
            </a:r>
            <a:endParaRPr lang="en-US" dirty="0"/>
          </a:p>
        </p:txBody>
      </p:sp>
    </p:spTree>
    <p:extLst>
      <p:ext uri="{BB962C8B-B14F-4D97-AF65-F5344CB8AC3E}">
        <p14:creationId xmlns:p14="http://schemas.microsoft.com/office/powerpoint/2010/main" val="41473436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US" dirty="0"/>
          </a:p>
        </p:txBody>
      </p:sp>
      <p:sp>
        <p:nvSpPr>
          <p:cNvPr id="3" name="Content Placeholder 2"/>
          <p:cNvSpPr>
            <a:spLocks noGrp="1"/>
          </p:cNvSpPr>
          <p:nvPr>
            <p:ph idx="1"/>
          </p:nvPr>
        </p:nvSpPr>
        <p:spPr/>
        <p:txBody>
          <a:bodyPr/>
          <a:lstStyle/>
          <a:p>
            <a:r>
              <a:rPr lang="en-US" dirty="0"/>
              <a:t>Action plays a central role in any narrative. Other writing often only suggests action, leaving readers to imagine it for themselves:</a:t>
            </a:r>
          </a:p>
        </p:txBody>
      </p:sp>
    </p:spTree>
    <p:extLst>
      <p:ext uri="{BB962C8B-B14F-4D97-AF65-F5344CB8AC3E}">
        <p14:creationId xmlns:p14="http://schemas.microsoft.com/office/powerpoint/2010/main" val="31252757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a:t>
            </a:r>
            <a:endParaRPr lang="en-US" dirty="0"/>
          </a:p>
        </p:txBody>
      </p:sp>
      <p:sp>
        <p:nvSpPr>
          <p:cNvPr id="3" name="Content Placeholder 2"/>
          <p:cNvSpPr>
            <a:spLocks noGrp="1"/>
          </p:cNvSpPr>
          <p:nvPr>
            <p:ph idx="1"/>
          </p:nvPr>
        </p:nvSpPr>
        <p:spPr/>
        <p:txBody>
          <a:bodyPr/>
          <a:lstStyle/>
          <a:p>
            <a:r>
              <a:rPr lang="en-US" dirty="0" smtClean="0"/>
              <a:t>Conflict and its resolution – crucial to a narrative</a:t>
            </a:r>
          </a:p>
          <a:p>
            <a:r>
              <a:rPr lang="en-US" dirty="0" smtClean="0"/>
              <a:t>May be between individuals or within oneself between two clashing impulses.</a:t>
            </a:r>
          </a:p>
          <a:p>
            <a:endParaRPr lang="en-US" dirty="0"/>
          </a:p>
        </p:txBody>
      </p:sp>
    </p:spTree>
    <p:extLst>
      <p:ext uri="{BB962C8B-B14F-4D97-AF65-F5344CB8AC3E}">
        <p14:creationId xmlns:p14="http://schemas.microsoft.com/office/powerpoint/2010/main" val="17664743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TotalTime>
  <Words>2843</Words>
  <Application>Microsoft Macintosh PowerPoint</Application>
  <PresentationFormat>On-screen Show (4:3)</PresentationFormat>
  <Paragraphs>158</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 Organizational patterns</vt:lpstr>
      <vt:lpstr>Narratives</vt:lpstr>
      <vt:lpstr>PowerPoint Presentation</vt:lpstr>
      <vt:lpstr>PowerPoint Presentation</vt:lpstr>
      <vt:lpstr>PowerPoint Presentation</vt:lpstr>
      <vt:lpstr>PowerPoint Presentation</vt:lpstr>
      <vt:lpstr>Purpose</vt:lpstr>
      <vt:lpstr>Action</vt:lpstr>
      <vt:lpstr>Conflict</vt:lpstr>
      <vt:lpstr>Point of View</vt:lpstr>
      <vt:lpstr>First person narrative</vt:lpstr>
      <vt:lpstr>PowerPoint Presentation</vt:lpstr>
      <vt:lpstr>PowerPoint Presentation</vt:lpstr>
      <vt:lpstr>Third Person</vt:lpstr>
      <vt:lpstr>PowerPoint Presentation</vt:lpstr>
      <vt:lpstr>PowerPoint Presentation</vt:lpstr>
      <vt:lpstr>Key Events</vt:lpstr>
      <vt:lpstr>Dialogue</vt:lpstr>
      <vt:lpstr>In academic contexts</vt:lpstr>
      <vt:lpstr>PowerPoint Presentation</vt:lpstr>
      <vt:lpstr>Sometimes actions… </vt:lpstr>
      <vt:lpstr>History of Jeans</vt:lpstr>
      <vt:lpstr>Research methodology</vt:lpstr>
      <vt:lpstr>PowerPoint Presentation</vt:lpstr>
      <vt:lpstr>Time relationship transitions</vt:lpstr>
      <vt:lpstr>From paragraph to essay</vt:lpstr>
      <vt:lpstr>PowerPoint Presentation</vt:lpstr>
      <vt:lpstr>PowerPoint Presentation</vt:lpstr>
      <vt:lpstr>PowerPoint Presentation</vt:lpstr>
      <vt:lpstr>PowerPoint Presentation</vt:lpstr>
      <vt:lpstr>PowerPoint Presentation</vt:lpstr>
      <vt:lpstr>Planning and drafting a narrative</vt:lpstr>
      <vt:lpstr>PowerPoint Presentation</vt:lpstr>
      <vt:lpstr>PowerPoint Presentation</vt:lpstr>
      <vt:lpstr>Synthesizing information from different sources</vt:lpstr>
      <vt:lpstr>Opening of the narrative</vt:lpstr>
      <vt:lpstr>PowerPoint Presentation</vt:lpstr>
      <vt:lpstr>Body of the narrative</vt:lpstr>
      <vt:lpstr>Conclusion</vt:lpstr>
      <vt:lpstr>PowerPoint Presentation</vt:lpstr>
      <vt:lpstr>Ethical issues</vt:lpstr>
      <vt:lpstr>Revising the narrative</vt:lpstr>
      <vt:lpstr>Write a personal narrative on any one of the following in 500-600 words.</vt:lpstr>
      <vt:lpstr>Narration - Samples </vt:lpstr>
      <vt:lpstr>PowerPoint Presentation</vt:lpstr>
      <vt:lpstr>PowerPoint Presentation</vt:lpstr>
      <vt:lpstr>PowerPoint Presentation</vt:lpstr>
      <vt:lpstr>George Orwell, "Shooting an Elephant"</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35</cp:revision>
  <dcterms:created xsi:type="dcterms:W3CDTF">2017-09-05T02:48:53Z</dcterms:created>
  <dcterms:modified xsi:type="dcterms:W3CDTF">2017-09-08T06:13:14Z</dcterms:modified>
</cp:coreProperties>
</file>