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90" r:id="rId3"/>
    <p:sldId id="257" r:id="rId4"/>
    <p:sldId id="274" r:id="rId5"/>
    <p:sldId id="268" r:id="rId6"/>
    <p:sldId id="275" r:id="rId7"/>
    <p:sldId id="276" r:id="rId8"/>
    <p:sldId id="269" r:id="rId9"/>
    <p:sldId id="277" r:id="rId10"/>
    <p:sldId id="278" r:id="rId11"/>
    <p:sldId id="279" r:id="rId12"/>
    <p:sldId id="267" r:id="rId13"/>
    <p:sldId id="259" r:id="rId14"/>
    <p:sldId id="260" r:id="rId15"/>
    <p:sldId id="315" r:id="rId16"/>
    <p:sldId id="316" r:id="rId17"/>
    <p:sldId id="319" r:id="rId18"/>
    <p:sldId id="302" r:id="rId19"/>
    <p:sldId id="303" r:id="rId20"/>
    <p:sldId id="304" r:id="rId21"/>
    <p:sldId id="305" r:id="rId22"/>
    <p:sldId id="306" r:id="rId23"/>
    <p:sldId id="307" r:id="rId24"/>
    <p:sldId id="308" r:id="rId25"/>
    <p:sldId id="262" r:id="rId26"/>
    <p:sldId id="312" r:id="rId27"/>
    <p:sldId id="263" r:id="rId28"/>
    <p:sldId id="264" r:id="rId29"/>
    <p:sldId id="280" r:id="rId30"/>
    <p:sldId id="282" r:id="rId31"/>
    <p:sldId id="281" r:id="rId32"/>
    <p:sldId id="317" r:id="rId33"/>
    <p:sldId id="310" r:id="rId34"/>
    <p:sldId id="291" r:id="rId35"/>
    <p:sldId id="301" r:id="rId36"/>
    <p:sldId id="298" r:id="rId37"/>
    <p:sldId id="299" r:id="rId38"/>
    <p:sldId id="300"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5" d="100"/>
          <a:sy n="95" d="100"/>
        </p:scale>
        <p:origin x="-1776"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B4655D-8B2E-0442-A6E0-29D1126E5E4F}" type="datetimeFigureOut">
              <a:rPr lang="en-US" smtClean="0"/>
              <a:t>05/10/17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0A667-E6B3-8E46-8316-F0B0BCD7E33C}" type="slidenum">
              <a:rPr lang="en-US" smtClean="0"/>
              <a:t>‹#›</a:t>
            </a:fld>
            <a:endParaRPr lang="en-US"/>
          </a:p>
        </p:txBody>
      </p:sp>
    </p:spTree>
    <p:extLst>
      <p:ext uri="{BB962C8B-B14F-4D97-AF65-F5344CB8AC3E}">
        <p14:creationId xmlns:p14="http://schemas.microsoft.com/office/powerpoint/2010/main" val="3704056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B4655D-8B2E-0442-A6E0-29D1126E5E4F}" type="datetimeFigureOut">
              <a:rPr lang="en-US" smtClean="0"/>
              <a:t>05/10/17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0A667-E6B3-8E46-8316-F0B0BCD7E33C}" type="slidenum">
              <a:rPr lang="en-US" smtClean="0"/>
              <a:t>‹#›</a:t>
            </a:fld>
            <a:endParaRPr lang="en-US"/>
          </a:p>
        </p:txBody>
      </p:sp>
    </p:spTree>
    <p:extLst>
      <p:ext uri="{BB962C8B-B14F-4D97-AF65-F5344CB8AC3E}">
        <p14:creationId xmlns:p14="http://schemas.microsoft.com/office/powerpoint/2010/main" val="1221111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B4655D-8B2E-0442-A6E0-29D1126E5E4F}" type="datetimeFigureOut">
              <a:rPr lang="en-US" smtClean="0"/>
              <a:t>05/10/17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0A667-E6B3-8E46-8316-F0B0BCD7E33C}" type="slidenum">
              <a:rPr lang="en-US" smtClean="0"/>
              <a:t>‹#›</a:t>
            </a:fld>
            <a:endParaRPr lang="en-US"/>
          </a:p>
        </p:txBody>
      </p:sp>
    </p:spTree>
    <p:extLst>
      <p:ext uri="{BB962C8B-B14F-4D97-AF65-F5344CB8AC3E}">
        <p14:creationId xmlns:p14="http://schemas.microsoft.com/office/powerpoint/2010/main" val="605788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B4655D-8B2E-0442-A6E0-29D1126E5E4F}" type="datetimeFigureOut">
              <a:rPr lang="en-US" smtClean="0"/>
              <a:t>05/10/17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0A667-E6B3-8E46-8316-F0B0BCD7E33C}" type="slidenum">
              <a:rPr lang="en-US" smtClean="0"/>
              <a:t>‹#›</a:t>
            </a:fld>
            <a:endParaRPr lang="en-US"/>
          </a:p>
        </p:txBody>
      </p:sp>
    </p:spTree>
    <p:extLst>
      <p:ext uri="{BB962C8B-B14F-4D97-AF65-F5344CB8AC3E}">
        <p14:creationId xmlns:p14="http://schemas.microsoft.com/office/powerpoint/2010/main" val="3386255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B4655D-8B2E-0442-A6E0-29D1126E5E4F}" type="datetimeFigureOut">
              <a:rPr lang="en-US" smtClean="0"/>
              <a:t>05/10/17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0A667-E6B3-8E46-8316-F0B0BCD7E33C}" type="slidenum">
              <a:rPr lang="en-US" smtClean="0"/>
              <a:t>‹#›</a:t>
            </a:fld>
            <a:endParaRPr lang="en-US"/>
          </a:p>
        </p:txBody>
      </p:sp>
    </p:spTree>
    <p:extLst>
      <p:ext uri="{BB962C8B-B14F-4D97-AF65-F5344CB8AC3E}">
        <p14:creationId xmlns:p14="http://schemas.microsoft.com/office/powerpoint/2010/main" val="2284208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B4655D-8B2E-0442-A6E0-29D1126E5E4F}" type="datetimeFigureOut">
              <a:rPr lang="en-US" smtClean="0"/>
              <a:t>05/10/17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0A667-E6B3-8E46-8316-F0B0BCD7E33C}" type="slidenum">
              <a:rPr lang="en-US" smtClean="0"/>
              <a:t>‹#›</a:t>
            </a:fld>
            <a:endParaRPr lang="en-US"/>
          </a:p>
        </p:txBody>
      </p:sp>
    </p:spTree>
    <p:extLst>
      <p:ext uri="{BB962C8B-B14F-4D97-AF65-F5344CB8AC3E}">
        <p14:creationId xmlns:p14="http://schemas.microsoft.com/office/powerpoint/2010/main" val="2729216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B4655D-8B2E-0442-A6E0-29D1126E5E4F}" type="datetimeFigureOut">
              <a:rPr lang="en-US" smtClean="0"/>
              <a:t>05/10/17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50A667-E6B3-8E46-8316-F0B0BCD7E33C}" type="slidenum">
              <a:rPr lang="en-US" smtClean="0"/>
              <a:t>‹#›</a:t>
            </a:fld>
            <a:endParaRPr lang="en-US"/>
          </a:p>
        </p:txBody>
      </p:sp>
    </p:spTree>
    <p:extLst>
      <p:ext uri="{BB962C8B-B14F-4D97-AF65-F5344CB8AC3E}">
        <p14:creationId xmlns:p14="http://schemas.microsoft.com/office/powerpoint/2010/main" val="376497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B4655D-8B2E-0442-A6E0-29D1126E5E4F}" type="datetimeFigureOut">
              <a:rPr lang="en-US" smtClean="0"/>
              <a:t>05/10/17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50A667-E6B3-8E46-8316-F0B0BCD7E33C}" type="slidenum">
              <a:rPr lang="en-US" smtClean="0"/>
              <a:t>‹#›</a:t>
            </a:fld>
            <a:endParaRPr lang="en-US"/>
          </a:p>
        </p:txBody>
      </p:sp>
    </p:spTree>
    <p:extLst>
      <p:ext uri="{BB962C8B-B14F-4D97-AF65-F5344CB8AC3E}">
        <p14:creationId xmlns:p14="http://schemas.microsoft.com/office/powerpoint/2010/main" val="2591797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B4655D-8B2E-0442-A6E0-29D1126E5E4F}" type="datetimeFigureOut">
              <a:rPr lang="en-US" smtClean="0"/>
              <a:t>05/10/17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50A667-E6B3-8E46-8316-F0B0BCD7E33C}" type="slidenum">
              <a:rPr lang="en-US" smtClean="0"/>
              <a:t>‹#›</a:t>
            </a:fld>
            <a:endParaRPr lang="en-US"/>
          </a:p>
        </p:txBody>
      </p:sp>
    </p:spTree>
    <p:extLst>
      <p:ext uri="{BB962C8B-B14F-4D97-AF65-F5344CB8AC3E}">
        <p14:creationId xmlns:p14="http://schemas.microsoft.com/office/powerpoint/2010/main" val="3417774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B4655D-8B2E-0442-A6E0-29D1126E5E4F}" type="datetimeFigureOut">
              <a:rPr lang="en-US" smtClean="0"/>
              <a:t>05/10/17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0A667-E6B3-8E46-8316-F0B0BCD7E33C}" type="slidenum">
              <a:rPr lang="en-US" smtClean="0"/>
              <a:t>‹#›</a:t>
            </a:fld>
            <a:endParaRPr lang="en-US"/>
          </a:p>
        </p:txBody>
      </p:sp>
    </p:spTree>
    <p:extLst>
      <p:ext uri="{BB962C8B-B14F-4D97-AF65-F5344CB8AC3E}">
        <p14:creationId xmlns:p14="http://schemas.microsoft.com/office/powerpoint/2010/main" val="2706216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B4655D-8B2E-0442-A6E0-29D1126E5E4F}" type="datetimeFigureOut">
              <a:rPr lang="en-US" smtClean="0"/>
              <a:t>05/10/17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0A667-E6B3-8E46-8316-F0B0BCD7E33C}" type="slidenum">
              <a:rPr lang="en-US" smtClean="0"/>
              <a:t>‹#›</a:t>
            </a:fld>
            <a:endParaRPr lang="en-US"/>
          </a:p>
        </p:txBody>
      </p:sp>
    </p:spTree>
    <p:extLst>
      <p:ext uri="{BB962C8B-B14F-4D97-AF65-F5344CB8AC3E}">
        <p14:creationId xmlns:p14="http://schemas.microsoft.com/office/powerpoint/2010/main" val="15273432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B4655D-8B2E-0442-A6E0-29D1126E5E4F}" type="datetimeFigureOut">
              <a:rPr lang="en-US" smtClean="0"/>
              <a:t>05/10/17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50A667-E6B3-8E46-8316-F0B0BCD7E33C}" type="slidenum">
              <a:rPr lang="en-US" smtClean="0"/>
              <a:t>‹#›</a:t>
            </a:fld>
            <a:endParaRPr lang="en-US"/>
          </a:p>
        </p:txBody>
      </p:sp>
    </p:spTree>
    <p:extLst>
      <p:ext uri="{BB962C8B-B14F-4D97-AF65-F5344CB8AC3E}">
        <p14:creationId xmlns:p14="http://schemas.microsoft.com/office/powerpoint/2010/main" val="3640674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file://localhost/Users/sudharshana/Desktop/ENG%20450/Lectures/Paragraph%20structures/process%20analysis%20sample.docx"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Process Analysis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9706771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91208"/>
            <a:ext cx="8229600" cy="5334955"/>
          </a:xfrm>
        </p:spPr>
        <p:txBody>
          <a:bodyPr>
            <a:normAutofit fontScale="92500" lnSpcReduction="20000"/>
          </a:bodyPr>
          <a:lstStyle/>
          <a:p>
            <a:r>
              <a:rPr lang="en-US" b="1" dirty="0"/>
              <a:t>Consider qualities that are important to you</a:t>
            </a:r>
            <a:r>
              <a:rPr lang="en-US" dirty="0"/>
              <a:t>: First, become familiar with the qualities that you desire in a partner. It doesn’t matter what they are – what matters is that you are consciously aware of what is important to you. Two qualities you might seriously consider are honesty and openness/flexibility.  You need to be able to trust your partner to be straight up with you – about money, preferences, things they are doing, people they are spending time with.  In addition, you will want to choose someone who is open to examining themselves, willing to take responsibility for their own behavior, and able to move with the ebbs and flows of life.</a:t>
            </a:r>
            <a:r>
              <a:rPr lang="en-IN" dirty="0"/>
              <a:t> </a:t>
            </a:r>
            <a:endParaRPr lang="en-US" dirty="0"/>
          </a:p>
        </p:txBody>
      </p:sp>
    </p:spTree>
    <p:extLst>
      <p:ext uri="{BB962C8B-B14F-4D97-AF65-F5344CB8AC3E}">
        <p14:creationId xmlns:p14="http://schemas.microsoft.com/office/powerpoint/2010/main" val="103672162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494"/>
            <a:ext cx="8229600" cy="5251670"/>
          </a:xfrm>
        </p:spPr>
        <p:txBody>
          <a:bodyPr>
            <a:normAutofit lnSpcReduction="10000"/>
          </a:bodyPr>
          <a:lstStyle/>
          <a:p>
            <a:r>
              <a:rPr lang="en-US" b="1" dirty="0"/>
              <a:t>Know your deal breakers: </a:t>
            </a:r>
            <a:r>
              <a:rPr lang="en-US" dirty="0"/>
              <a:t>Only you can know your bottom line.  You deserve to be with someone who is truly interested in making your relationship thrive.  If you are mistreated or disrespected in any way, think twice before moving forward.  Take very seriously problems such as addiction, large debt, uncontrollable emotions, or severe mental illness.  You can have tremendous compassion for people with these issues, but the likelihood of being in a satisfying relationship with them is negligible.</a:t>
            </a:r>
            <a:endParaRPr lang="en-IN" dirty="0"/>
          </a:p>
          <a:p>
            <a:endParaRPr lang="en-US" dirty="0"/>
          </a:p>
        </p:txBody>
      </p:sp>
    </p:spTree>
    <p:extLst>
      <p:ext uri="{BB962C8B-B14F-4D97-AF65-F5344CB8AC3E}">
        <p14:creationId xmlns:p14="http://schemas.microsoft.com/office/powerpoint/2010/main" val="73457737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8760"/>
            <a:ext cx="8229600" cy="5437403"/>
          </a:xfrm>
        </p:spPr>
        <p:txBody>
          <a:bodyPr>
            <a:noAutofit/>
          </a:bodyPr>
          <a:lstStyle/>
          <a:p>
            <a:pPr marL="0" indent="0">
              <a:buNone/>
            </a:pPr>
            <a:r>
              <a:rPr lang="en-US" dirty="0"/>
              <a:t>Scientific or </a:t>
            </a:r>
            <a:r>
              <a:rPr lang="en-US" dirty="0" smtClean="0"/>
              <a:t>natural</a:t>
            </a:r>
            <a:endParaRPr lang="en-US" dirty="0"/>
          </a:p>
          <a:p>
            <a:r>
              <a:rPr lang="en-US" dirty="0"/>
              <a:t>This style is often used in textbooks, of course. </a:t>
            </a:r>
            <a:endParaRPr lang="en-US" dirty="0" smtClean="0"/>
          </a:p>
          <a:p>
            <a:r>
              <a:rPr lang="en-US" dirty="0" smtClean="0"/>
              <a:t>The </a:t>
            </a:r>
            <a:r>
              <a:rPr lang="en-US" dirty="0"/>
              <a:t>goal is to teach us about a process </a:t>
            </a:r>
            <a:r>
              <a:rPr lang="en-US" dirty="0" smtClean="0"/>
              <a:t>in the </a:t>
            </a:r>
            <a:r>
              <a:rPr lang="en-US" dirty="0"/>
              <a:t>world that may be invisible to us. It is almost always chronological in organization.</a:t>
            </a:r>
          </a:p>
          <a:p>
            <a:r>
              <a:rPr lang="en-US" dirty="0"/>
              <a:t>Examples </a:t>
            </a:r>
            <a:r>
              <a:rPr lang="en-US" dirty="0" smtClean="0"/>
              <a:t>:</a:t>
            </a:r>
            <a:endParaRPr lang="en-US" dirty="0"/>
          </a:p>
          <a:p>
            <a:pPr marL="400050" lvl="1" indent="0">
              <a:buNone/>
            </a:pPr>
            <a:r>
              <a:rPr lang="en-US" dirty="0"/>
              <a:t>• How photosynthesis works</a:t>
            </a:r>
          </a:p>
          <a:p>
            <a:pPr marL="400050" lvl="1" indent="0">
              <a:buNone/>
            </a:pPr>
            <a:r>
              <a:rPr lang="en-US" dirty="0"/>
              <a:t>• How clouds form</a:t>
            </a:r>
          </a:p>
          <a:p>
            <a:pPr marL="400050" lvl="1" indent="0">
              <a:buNone/>
            </a:pPr>
            <a:r>
              <a:rPr lang="en-US" dirty="0"/>
              <a:t>• How global warming leads to ocean acidification</a:t>
            </a:r>
          </a:p>
        </p:txBody>
      </p:sp>
    </p:spTree>
    <p:extLst>
      <p:ext uri="{BB962C8B-B14F-4D97-AF65-F5344CB8AC3E}">
        <p14:creationId xmlns:p14="http://schemas.microsoft.com/office/powerpoint/2010/main" val="21047231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process analysis</a:t>
            </a:r>
            <a:endParaRPr lang="en-US" dirty="0"/>
          </a:p>
        </p:txBody>
      </p:sp>
      <p:sp>
        <p:nvSpPr>
          <p:cNvPr id="3" name="Content Placeholder 2"/>
          <p:cNvSpPr>
            <a:spLocks noGrp="1"/>
          </p:cNvSpPr>
          <p:nvPr>
            <p:ph idx="1"/>
          </p:nvPr>
        </p:nvSpPr>
        <p:spPr/>
        <p:txBody>
          <a:bodyPr/>
          <a:lstStyle/>
          <a:p>
            <a:r>
              <a:rPr lang="en-US" dirty="0" smtClean="0"/>
              <a:t>Two main categories</a:t>
            </a:r>
          </a:p>
          <a:p>
            <a:r>
              <a:rPr lang="en-US" dirty="0" smtClean="0"/>
              <a:t>Processes for readers who will perform them (directional)</a:t>
            </a:r>
          </a:p>
          <a:p>
            <a:r>
              <a:rPr lang="en-US" dirty="0" smtClean="0"/>
              <a:t>Processes for readers who won’t perform them (informational)</a:t>
            </a:r>
            <a:endParaRPr lang="en-US" dirty="0"/>
          </a:p>
        </p:txBody>
      </p:sp>
    </p:spTree>
    <p:extLst>
      <p:ext uri="{BB962C8B-B14F-4D97-AF65-F5344CB8AC3E}">
        <p14:creationId xmlns:p14="http://schemas.microsoft.com/office/powerpoint/2010/main" val="168900066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Processes for readers who will perform them</a:t>
            </a:r>
            <a:endParaRPr lang="en-US" dirty="0"/>
          </a:p>
        </p:txBody>
      </p:sp>
      <p:sp>
        <p:nvSpPr>
          <p:cNvPr id="3" name="Content Placeholder 2"/>
          <p:cNvSpPr>
            <a:spLocks noGrp="1"/>
          </p:cNvSpPr>
          <p:nvPr>
            <p:ph idx="1"/>
          </p:nvPr>
        </p:nvSpPr>
        <p:spPr/>
        <p:txBody>
          <a:bodyPr/>
          <a:lstStyle/>
          <a:p>
            <a:r>
              <a:rPr lang="en-US" dirty="0" smtClean="0"/>
              <a:t>May be technical or professional personnel</a:t>
            </a:r>
          </a:p>
          <a:p>
            <a:r>
              <a:rPr lang="en-US" dirty="0" smtClean="0"/>
              <a:t>Need information to carry out a work-related task or to perform something for themselves</a:t>
            </a:r>
          </a:p>
          <a:p>
            <a:r>
              <a:rPr lang="en-US" dirty="0" smtClean="0"/>
              <a:t>A how-to-do-it paper</a:t>
            </a:r>
          </a:p>
          <a:p>
            <a:r>
              <a:rPr lang="en-US" dirty="0" smtClean="0"/>
              <a:t>Includes everything a reader needs to know to ensure a successful outcome</a:t>
            </a:r>
          </a:p>
          <a:p>
            <a:r>
              <a:rPr lang="en-US" dirty="0" smtClean="0"/>
              <a:t>Usually polite commands</a:t>
            </a:r>
          </a:p>
          <a:p>
            <a:r>
              <a:rPr lang="en-US" dirty="0" smtClean="0"/>
              <a:t>Technical/ user manuals</a:t>
            </a:r>
            <a:endParaRPr lang="en-US" dirty="0"/>
          </a:p>
        </p:txBody>
      </p:sp>
    </p:spTree>
    <p:extLst>
      <p:ext uri="{BB962C8B-B14F-4D97-AF65-F5344CB8AC3E}">
        <p14:creationId xmlns:p14="http://schemas.microsoft.com/office/powerpoint/2010/main" val="346299633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8285"/>
            <a:ext cx="8229600" cy="6284929"/>
          </a:xfrm>
        </p:spPr>
        <p:txBody>
          <a:bodyPr>
            <a:noAutofit/>
          </a:bodyPr>
          <a:lstStyle/>
          <a:p>
            <a:pPr marL="0" indent="0" algn="ctr">
              <a:buNone/>
            </a:pPr>
            <a:r>
              <a:rPr lang="en-US" sz="3000" dirty="0"/>
              <a:t>How to Remove Chewing Gum From </a:t>
            </a:r>
            <a:r>
              <a:rPr lang="en-US" sz="3000" dirty="0" smtClean="0"/>
              <a:t>Hair</a:t>
            </a:r>
          </a:p>
          <a:p>
            <a:pPr marL="0" indent="0">
              <a:buNone/>
            </a:pPr>
            <a:r>
              <a:rPr lang="en-US" sz="3000" dirty="0" smtClean="0"/>
              <a:t>First, prepare </a:t>
            </a:r>
            <a:r>
              <a:rPr lang="en-US" sz="3000" dirty="0"/>
              <a:t>an ice </a:t>
            </a:r>
            <a:r>
              <a:rPr lang="en-US" sz="3000" dirty="0" smtClean="0"/>
              <a:t>sack. Place </a:t>
            </a:r>
            <a:r>
              <a:rPr lang="en-US" sz="3000" dirty="0"/>
              <a:t>several cubes of ice in a plastic bag or thin cloth. Seal </a:t>
            </a:r>
            <a:r>
              <a:rPr lang="en-US" sz="3000" dirty="0" smtClean="0"/>
              <a:t>it.</a:t>
            </a:r>
            <a:endParaRPr lang="en-US" sz="3000" dirty="0"/>
          </a:p>
          <a:p>
            <a:pPr marL="0" indent="0">
              <a:buNone/>
            </a:pPr>
            <a:r>
              <a:rPr lang="en-US" sz="3000" dirty="0" smtClean="0"/>
              <a:t>Move </a:t>
            </a:r>
            <a:r>
              <a:rPr lang="en-US" sz="3000" dirty="0"/>
              <a:t>the affected hair away from the scalp and </a:t>
            </a:r>
            <a:r>
              <a:rPr lang="en-US" sz="3000" dirty="0" smtClean="0"/>
              <a:t>apply </a:t>
            </a:r>
            <a:r>
              <a:rPr lang="en-US" sz="3000" dirty="0"/>
              <a:t>ice pack to </a:t>
            </a:r>
            <a:r>
              <a:rPr lang="en-US" sz="3000" dirty="0" smtClean="0"/>
              <a:t>hair. Do so </a:t>
            </a:r>
            <a:r>
              <a:rPr lang="en-US" sz="3000" dirty="0"/>
              <a:t>for 15 to 30 minutes or until the gum freezes solid. Use a rubber glove </a:t>
            </a:r>
            <a:r>
              <a:rPr lang="en-US" sz="3000" dirty="0" smtClean="0"/>
              <a:t>to </a:t>
            </a:r>
            <a:r>
              <a:rPr lang="en-US" sz="3000" dirty="0"/>
              <a:t>hold the ice </a:t>
            </a:r>
            <a:r>
              <a:rPr lang="en-US" sz="3000" dirty="0" smtClean="0"/>
              <a:t>if </a:t>
            </a:r>
            <a:r>
              <a:rPr lang="en-US" sz="3000" dirty="0"/>
              <a:t>your hand becomes chilled.</a:t>
            </a:r>
          </a:p>
          <a:p>
            <a:pPr marL="0" indent="0">
              <a:buNone/>
            </a:pPr>
            <a:r>
              <a:rPr lang="en-US" sz="3000" dirty="0" smtClean="0"/>
              <a:t>With </a:t>
            </a:r>
            <a:r>
              <a:rPr lang="en-US" sz="3000" dirty="0"/>
              <a:t>one hand, hold the stuck section of the hair between the gum clot and the </a:t>
            </a:r>
            <a:r>
              <a:rPr lang="en-US" sz="3000" dirty="0" smtClean="0"/>
              <a:t>scalp. </a:t>
            </a:r>
            <a:r>
              <a:rPr lang="en-US" sz="3000" dirty="0"/>
              <a:t>Crack the frozen gum into </a:t>
            </a:r>
            <a:r>
              <a:rPr lang="en-US" sz="3000" dirty="0" smtClean="0"/>
              <a:t>pieces with another hand.</a:t>
            </a:r>
            <a:endParaRPr lang="en-US" sz="3000" dirty="0"/>
          </a:p>
          <a:p>
            <a:pPr marL="0" indent="0">
              <a:buNone/>
            </a:pPr>
            <a:r>
              <a:rPr lang="en-US" sz="3000" dirty="0" smtClean="0"/>
              <a:t>Gently </a:t>
            </a:r>
            <a:r>
              <a:rPr lang="en-US" sz="3000" dirty="0"/>
              <a:t>pull the frozen gum pieces from the </a:t>
            </a:r>
            <a:r>
              <a:rPr lang="en-US" sz="3000" dirty="0" smtClean="0"/>
              <a:t>hair. </a:t>
            </a:r>
            <a:r>
              <a:rPr lang="en-US" sz="3000" dirty="0"/>
              <a:t>If the warmth of your hand begins to melt the gum, refreeze and repeat </a:t>
            </a:r>
            <a:r>
              <a:rPr lang="en-US" sz="3000" dirty="0" smtClean="0"/>
              <a:t>the steps.</a:t>
            </a:r>
            <a:endParaRPr lang="en-US" sz="3000" dirty="0"/>
          </a:p>
        </p:txBody>
      </p:sp>
    </p:spTree>
    <p:extLst>
      <p:ext uri="{BB962C8B-B14F-4D97-AF65-F5344CB8AC3E}">
        <p14:creationId xmlns:p14="http://schemas.microsoft.com/office/powerpoint/2010/main" val="269374878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(Joshua </a:t>
            </a:r>
            <a:r>
              <a:rPr lang="en-US" dirty="0" err="1"/>
              <a:t>Piven</a:t>
            </a:r>
            <a:r>
              <a:rPr lang="en-US" dirty="0"/>
              <a:t> et al., The Worst-Case Scenario Survival Handbook: Parenting. Chronicle Books, 2003)</a:t>
            </a:r>
          </a:p>
        </p:txBody>
      </p:sp>
    </p:spTree>
    <p:extLst>
      <p:ext uri="{BB962C8B-B14F-4D97-AF65-F5344CB8AC3E}">
        <p14:creationId xmlns:p14="http://schemas.microsoft.com/office/powerpoint/2010/main" val="213841907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User manual</a:t>
            </a:r>
          </a:p>
          <a:p>
            <a:r>
              <a:rPr lang="en-US" dirty="0" smtClean="0"/>
              <a:t>OnePlus5 cell phone</a:t>
            </a:r>
            <a:endParaRPr lang="en-US" dirty="0"/>
          </a:p>
        </p:txBody>
      </p:sp>
    </p:spTree>
    <p:extLst>
      <p:ext uri="{BB962C8B-B14F-4D97-AF65-F5344CB8AC3E}">
        <p14:creationId xmlns:p14="http://schemas.microsoft.com/office/powerpoint/2010/main" val="2632015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33017" y="312319"/>
            <a:ext cx="6738473" cy="6066792"/>
          </a:xfrm>
          <a:prstGeom prst="rect">
            <a:avLst/>
          </a:prstGeom>
        </p:spPr>
      </p:pic>
    </p:spTree>
    <p:extLst>
      <p:ext uri="{BB962C8B-B14F-4D97-AF65-F5344CB8AC3E}">
        <p14:creationId xmlns:p14="http://schemas.microsoft.com/office/powerpoint/2010/main" val="1224760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5528" y="1016000"/>
            <a:ext cx="8160382" cy="4297631"/>
          </a:xfrm>
          <a:prstGeom prst="rect">
            <a:avLst/>
          </a:prstGeom>
        </p:spPr>
      </p:pic>
    </p:spTree>
    <p:extLst>
      <p:ext uri="{BB962C8B-B14F-4D97-AF65-F5344CB8AC3E}">
        <p14:creationId xmlns:p14="http://schemas.microsoft.com/office/powerpoint/2010/main" val="182518924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Process analysis explains how to do something (play a computer game, change a tire), how to </a:t>
            </a:r>
            <a:r>
              <a:rPr lang="en-US" dirty="0" smtClean="0"/>
              <a:t>make something </a:t>
            </a:r>
            <a:r>
              <a:rPr lang="en-US" dirty="0"/>
              <a:t>(a butterfly sanctuary), or how something happens (how the modern firehouse has evolved).</a:t>
            </a:r>
          </a:p>
          <a:p>
            <a:r>
              <a:rPr lang="en-US" dirty="0"/>
              <a:t>Specifically, it explains a sequence of actions with a specified result (the process) by dividing it into </a:t>
            </a:r>
            <a:r>
              <a:rPr lang="en-US" dirty="0" smtClean="0"/>
              <a:t>its component </a:t>
            </a:r>
            <a:r>
              <a:rPr lang="en-US" dirty="0"/>
              <a:t>steps (the analysis). Basically, it answers the question </a:t>
            </a:r>
            <a:r>
              <a:rPr lang="en-US" b="1" i="1" dirty="0"/>
              <a:t>how</a:t>
            </a:r>
            <a:r>
              <a:rPr lang="en-US" dirty="0"/>
              <a:t> something happens</a:t>
            </a:r>
            <a:r>
              <a:rPr lang="en-US" dirty="0" smtClean="0"/>
              <a:t>.</a:t>
            </a:r>
          </a:p>
          <a:p>
            <a:pPr marL="0" indent="0" algn="r">
              <a:buNone/>
            </a:pPr>
            <a:r>
              <a:rPr lang="en-US" sz="2200" dirty="0" smtClean="0"/>
              <a:t>(The </a:t>
            </a:r>
            <a:r>
              <a:rPr lang="en-US" sz="2200" dirty="0"/>
              <a:t>Compact Reader: Short Essays by Method </a:t>
            </a:r>
            <a:r>
              <a:rPr lang="en-US" sz="2200" dirty="0" smtClean="0"/>
              <a:t>and Theme)</a:t>
            </a:r>
            <a:endParaRPr lang="en-US" sz="2200" dirty="0"/>
          </a:p>
        </p:txBody>
      </p:sp>
    </p:spTree>
    <p:extLst>
      <p:ext uri="{BB962C8B-B14F-4D97-AF65-F5344CB8AC3E}">
        <p14:creationId xmlns:p14="http://schemas.microsoft.com/office/powerpoint/2010/main" val="70507707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78000" y="0"/>
            <a:ext cx="5568823" cy="6858000"/>
          </a:xfrm>
          <a:prstGeom prst="rect">
            <a:avLst/>
          </a:prstGeom>
        </p:spPr>
      </p:pic>
    </p:spTree>
    <p:extLst>
      <p:ext uri="{BB962C8B-B14F-4D97-AF65-F5344CB8AC3E}">
        <p14:creationId xmlns:p14="http://schemas.microsoft.com/office/powerpoint/2010/main" val="277582610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59383"/>
            <a:ext cx="9144000" cy="1592112"/>
          </a:xfrm>
          <a:prstGeom prst="rect">
            <a:avLst/>
          </a:prstGeom>
        </p:spPr>
      </p:pic>
      <p:pic>
        <p:nvPicPr>
          <p:cNvPr id="3" name="Picture 2"/>
          <p:cNvPicPr>
            <a:picLocks noChangeAspect="1"/>
          </p:cNvPicPr>
          <p:nvPr/>
        </p:nvPicPr>
        <p:blipFill>
          <a:blip r:embed="rId3"/>
          <a:stretch>
            <a:fillRect/>
          </a:stretch>
        </p:blipFill>
        <p:spPr>
          <a:xfrm>
            <a:off x="1449631" y="2248695"/>
            <a:ext cx="6606665" cy="4359446"/>
          </a:xfrm>
          <a:prstGeom prst="rect">
            <a:avLst/>
          </a:prstGeom>
        </p:spPr>
      </p:pic>
    </p:spTree>
    <p:extLst>
      <p:ext uri="{BB962C8B-B14F-4D97-AF65-F5344CB8AC3E}">
        <p14:creationId xmlns:p14="http://schemas.microsoft.com/office/powerpoint/2010/main" val="1501404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3700" y="2349500"/>
            <a:ext cx="8356600" cy="2159000"/>
          </a:xfrm>
          <a:prstGeom prst="rect">
            <a:avLst/>
          </a:prstGeom>
        </p:spPr>
      </p:pic>
    </p:spTree>
    <p:extLst>
      <p:ext uri="{BB962C8B-B14F-4D97-AF65-F5344CB8AC3E}">
        <p14:creationId xmlns:p14="http://schemas.microsoft.com/office/powerpoint/2010/main" val="4131957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9101" y="1547062"/>
            <a:ext cx="8618363" cy="2355578"/>
          </a:xfrm>
          <a:prstGeom prst="rect">
            <a:avLst/>
          </a:prstGeom>
        </p:spPr>
      </p:pic>
    </p:spTree>
    <p:extLst>
      <p:ext uri="{BB962C8B-B14F-4D97-AF65-F5344CB8AC3E}">
        <p14:creationId xmlns:p14="http://schemas.microsoft.com/office/powerpoint/2010/main" val="1963226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5191" y="1728164"/>
            <a:ext cx="8653089" cy="3598715"/>
          </a:xfrm>
          <a:prstGeom prst="rect">
            <a:avLst/>
          </a:prstGeom>
        </p:spPr>
      </p:pic>
    </p:spTree>
    <p:extLst>
      <p:ext uri="{BB962C8B-B14F-4D97-AF65-F5344CB8AC3E}">
        <p14:creationId xmlns:p14="http://schemas.microsoft.com/office/powerpoint/2010/main" val="1490368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5237"/>
            <a:ext cx="8229600" cy="5910927"/>
          </a:xfrm>
        </p:spPr>
        <p:txBody>
          <a:bodyPr>
            <a:noAutofit/>
          </a:bodyPr>
          <a:lstStyle/>
          <a:p>
            <a:r>
              <a:rPr lang="en-US" dirty="0"/>
              <a:t>Be sure to include all steps and arrange them in sequence.</a:t>
            </a:r>
          </a:p>
          <a:p>
            <a:r>
              <a:rPr lang="en-US" dirty="0"/>
              <a:t>Explain why each step is necessary, and include warnings where appropriate.</a:t>
            </a:r>
          </a:p>
          <a:p>
            <a:r>
              <a:rPr lang="en-US" dirty="0"/>
              <a:t>Define any terms that your readers may not be familiar with.</a:t>
            </a:r>
          </a:p>
          <a:p>
            <a:r>
              <a:rPr lang="en-US" dirty="0"/>
              <a:t>Offer clear descriptions of any tools, materials, or equipment needed to carry out the process.</a:t>
            </a:r>
          </a:p>
          <a:p>
            <a:r>
              <a:rPr lang="en-US" dirty="0"/>
              <a:t>Provide your readers with a way of determining whether or not the process has been carried out successfully.</a:t>
            </a:r>
          </a:p>
        </p:txBody>
      </p:sp>
    </p:spTree>
    <p:extLst>
      <p:ext uri="{BB962C8B-B14F-4D97-AF65-F5344CB8AC3E}">
        <p14:creationId xmlns:p14="http://schemas.microsoft.com/office/powerpoint/2010/main" val="1428403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82996"/>
            <a:ext cx="8229600" cy="5543168"/>
          </a:xfrm>
        </p:spPr>
        <p:txBody>
          <a:bodyPr>
            <a:noAutofit/>
          </a:bodyPr>
          <a:lstStyle/>
          <a:p>
            <a:r>
              <a:rPr lang="en-US" sz="2800" dirty="0"/>
              <a:t>E</a:t>
            </a:r>
            <a:r>
              <a:rPr lang="en-US" sz="2800" dirty="0" smtClean="0"/>
              <a:t>nsure </a:t>
            </a:r>
            <a:r>
              <a:rPr lang="en-US" sz="2800" dirty="0"/>
              <a:t>that the reader can duplicate the process or understand how it unfolds </a:t>
            </a:r>
            <a:endParaRPr lang="en-US" sz="2800" dirty="0" smtClean="0"/>
          </a:p>
          <a:p>
            <a:r>
              <a:rPr lang="en-US" sz="2800" dirty="0"/>
              <a:t>F</a:t>
            </a:r>
            <a:r>
              <a:rPr lang="en-US" sz="2800" dirty="0" smtClean="0"/>
              <a:t>ully detail </a:t>
            </a:r>
            <a:r>
              <a:rPr lang="en-US" sz="2800" dirty="0"/>
              <a:t>each step and </a:t>
            </a:r>
            <a:r>
              <a:rPr lang="en-US" sz="2800" dirty="0" smtClean="0"/>
              <a:t>specify </a:t>
            </a:r>
            <a:r>
              <a:rPr lang="en-US" sz="2800" dirty="0"/>
              <a:t>the reasons for </a:t>
            </a:r>
            <a:r>
              <a:rPr lang="en-US" sz="2800" dirty="0" smtClean="0"/>
              <a:t>it</a:t>
            </a:r>
          </a:p>
          <a:p>
            <a:r>
              <a:rPr lang="en-US" sz="2800" dirty="0" smtClean="0"/>
              <a:t>Make it </a:t>
            </a:r>
            <a:r>
              <a:rPr lang="en-US" sz="2800" dirty="0"/>
              <a:t>clear to the reader the sequence of steps, their duration, and where they occur. </a:t>
            </a:r>
            <a:endParaRPr lang="en-US" sz="2800" dirty="0" smtClean="0"/>
          </a:p>
          <a:p>
            <a:r>
              <a:rPr lang="en-US" sz="2800" dirty="0" smtClean="0"/>
              <a:t>The </a:t>
            </a:r>
            <a:r>
              <a:rPr lang="en-US" sz="2800" dirty="0"/>
              <a:t>chronology </a:t>
            </a:r>
            <a:r>
              <a:rPr lang="en-US" sz="2800" dirty="0" smtClean="0"/>
              <a:t>may contain occasional </a:t>
            </a:r>
            <a:r>
              <a:rPr lang="en-US" sz="2800" dirty="0"/>
              <a:t>interruptions or modifications </a:t>
            </a:r>
            <a:r>
              <a:rPr lang="en-US" sz="2800" dirty="0" smtClean="0"/>
              <a:t> - it </a:t>
            </a:r>
            <a:r>
              <a:rPr lang="en-US" sz="2800" dirty="0"/>
              <a:t>may require background information, definitions of specialized terms</a:t>
            </a:r>
            <a:r>
              <a:rPr lang="en-US" sz="2800" dirty="0" smtClean="0"/>
              <a:t>, </a:t>
            </a:r>
            <a:r>
              <a:rPr lang="en-US" sz="2800" dirty="0"/>
              <a:t>examples, </a:t>
            </a:r>
            <a:r>
              <a:rPr lang="en-US" sz="2800" dirty="0" smtClean="0"/>
              <a:t>etc.</a:t>
            </a:r>
            <a:endParaRPr lang="en-US" sz="2800" dirty="0"/>
          </a:p>
        </p:txBody>
      </p:sp>
    </p:spTree>
    <p:extLst>
      <p:ext uri="{BB962C8B-B14F-4D97-AF65-F5344CB8AC3E}">
        <p14:creationId xmlns:p14="http://schemas.microsoft.com/office/powerpoint/2010/main" val="409127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Processes for readers who </a:t>
            </a:r>
            <a:r>
              <a:rPr lang="en-US" dirty="0" smtClean="0"/>
              <a:t>won’t perform </a:t>
            </a:r>
            <a:r>
              <a:rPr lang="en-US" dirty="0"/>
              <a:t>them</a:t>
            </a:r>
          </a:p>
        </p:txBody>
      </p:sp>
      <p:sp>
        <p:nvSpPr>
          <p:cNvPr id="3" name="Content Placeholder 2"/>
          <p:cNvSpPr>
            <a:spLocks noGrp="1"/>
          </p:cNvSpPr>
          <p:nvPr>
            <p:ph idx="1"/>
          </p:nvPr>
        </p:nvSpPr>
        <p:spPr/>
        <p:txBody>
          <a:bodyPr/>
          <a:lstStyle/>
          <a:p>
            <a:r>
              <a:rPr lang="en-US" dirty="0" smtClean="0"/>
              <a:t>Explain how a process is performed or how some phenomenon occurs</a:t>
            </a:r>
          </a:p>
          <a:p>
            <a:r>
              <a:rPr lang="en-US" dirty="0" smtClean="0"/>
              <a:t>Research papers, textbooks, reading materials, encyclopedias</a:t>
            </a:r>
            <a:endParaRPr lang="en-US" dirty="0"/>
          </a:p>
        </p:txBody>
      </p:sp>
    </p:spTree>
    <p:extLst>
      <p:ext uri="{BB962C8B-B14F-4D97-AF65-F5344CB8AC3E}">
        <p14:creationId xmlns:p14="http://schemas.microsoft.com/office/powerpoint/2010/main" val="1466852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No polite commands</a:t>
            </a:r>
          </a:p>
          <a:p>
            <a:r>
              <a:rPr lang="en-US" dirty="0" smtClean="0"/>
              <a:t>Pronouns used to refer to a performer</a:t>
            </a:r>
          </a:p>
          <a:p>
            <a:r>
              <a:rPr lang="en-US" dirty="0" smtClean="0"/>
              <a:t>Unidentified performer</a:t>
            </a:r>
            <a:endParaRPr lang="en-US" dirty="0"/>
          </a:p>
        </p:txBody>
      </p:sp>
    </p:spTree>
    <p:extLst>
      <p:ext uri="{BB962C8B-B14F-4D97-AF65-F5344CB8AC3E}">
        <p14:creationId xmlns:p14="http://schemas.microsoft.com/office/powerpoint/2010/main" val="31577187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reflex arcs work</a:t>
            </a:r>
            <a:endParaRPr lang="en-US" dirty="0"/>
          </a:p>
        </p:txBody>
      </p:sp>
      <p:sp>
        <p:nvSpPr>
          <p:cNvPr id="3" name="Content Placeholder 2"/>
          <p:cNvSpPr>
            <a:spLocks noGrp="1"/>
          </p:cNvSpPr>
          <p:nvPr>
            <p:ph idx="1"/>
          </p:nvPr>
        </p:nvSpPr>
        <p:spPr/>
        <p:txBody>
          <a:bodyPr>
            <a:noAutofit/>
          </a:bodyPr>
          <a:lstStyle/>
          <a:p>
            <a:r>
              <a:rPr lang="en-US" sz="2800" dirty="0" smtClean="0"/>
              <a:t>Reflex </a:t>
            </a:r>
            <a:r>
              <a:rPr lang="en-US" sz="2800" dirty="0"/>
              <a:t>arcs are connections between sensory neurons, the spinal cord, and motor neurons. They are good examples of how the nervous system protects you by making you get out of danger almost before you realize you are in danger</a:t>
            </a:r>
            <a:r>
              <a:rPr lang="en-US" sz="2800" dirty="0" smtClean="0"/>
              <a:t>.</a:t>
            </a:r>
            <a:endParaRPr lang="en-US" sz="2800" dirty="0"/>
          </a:p>
          <a:p>
            <a:r>
              <a:rPr lang="en-US" sz="2800" dirty="0"/>
              <a:t>Here’s an example: You are cooking dinner, and you accidentally grab the lid of a pot without using a hot pad. You just want to check on the vegetables. Your nervous system has other ideas</a:t>
            </a:r>
            <a:r>
              <a:rPr lang="en-US" sz="2800" dirty="0" smtClean="0"/>
              <a:t>:</a:t>
            </a:r>
            <a:endParaRPr lang="en-US" sz="2800" dirty="0"/>
          </a:p>
        </p:txBody>
      </p:sp>
    </p:spTree>
    <p:extLst>
      <p:ext uri="{BB962C8B-B14F-4D97-AF65-F5344CB8AC3E}">
        <p14:creationId xmlns:p14="http://schemas.microsoft.com/office/powerpoint/2010/main" val="2727687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 perform various processes every day</a:t>
            </a:r>
          </a:p>
          <a:p>
            <a:r>
              <a:rPr lang="en-US" dirty="0" smtClean="0"/>
              <a:t>Making a cup of coffee, flossing our teeth, taking a picture, withdrawing money from an ATM etc.</a:t>
            </a:r>
          </a:p>
          <a:p>
            <a:r>
              <a:rPr lang="en-US" dirty="0" smtClean="0"/>
              <a:t>Sharing special technique for doing something – for example, how you download videos from YouTube</a:t>
            </a:r>
            <a:endParaRPr lang="en-US" dirty="0"/>
          </a:p>
        </p:txBody>
      </p:sp>
    </p:spTree>
    <p:extLst>
      <p:ext uri="{BB962C8B-B14F-4D97-AF65-F5344CB8AC3E}">
        <p14:creationId xmlns:p14="http://schemas.microsoft.com/office/powerpoint/2010/main" val="383355465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20532"/>
            <a:ext cx="8229600" cy="5605632"/>
          </a:xfrm>
        </p:spPr>
        <p:txBody>
          <a:bodyPr>
            <a:normAutofit fontScale="85000" lnSpcReduction="10000"/>
          </a:bodyPr>
          <a:lstStyle/>
          <a:p>
            <a:pPr marL="514350" indent="-514350">
              <a:buFont typeface="+mj-lt"/>
              <a:buAutoNum type="arabicPeriod"/>
            </a:pPr>
            <a:r>
              <a:rPr lang="en-US" dirty="0"/>
              <a:t>When you grab that hot lid, the endings of the sensory nerves in your skin detect the heat and send an impulse up through the axon of a sensory neuron to the nerve cell body of the sensory neuron. </a:t>
            </a:r>
            <a:endParaRPr lang="en-US" dirty="0" smtClean="0"/>
          </a:p>
          <a:p>
            <a:pPr marL="514350" indent="-514350">
              <a:buFont typeface="+mj-lt"/>
              <a:buAutoNum type="arabicPeriod"/>
            </a:pPr>
            <a:r>
              <a:rPr lang="en-US" dirty="0"/>
              <a:t>The impulse continues through sensory neurons until it reaches an interneuron in the spinal cord. The interneuron determines the appropriate response — which, in this case, would be stimulating the muscles to pull your hand away</a:t>
            </a:r>
            <a:r>
              <a:rPr lang="en-US" dirty="0" smtClean="0"/>
              <a:t>.</a:t>
            </a:r>
          </a:p>
          <a:p>
            <a:pPr marL="514350" indent="-514350">
              <a:buFont typeface="+mj-lt"/>
              <a:buAutoNum type="arabicPeriod"/>
            </a:pPr>
            <a:r>
              <a:rPr lang="en-US" dirty="0"/>
              <a:t>The excitatory impulse is transferred to the cell body of a motor neuron and travels down the axon of the motor neuron until it reaches muscle tissue. The muscle responds by contracting to pull your hand away from the hot lid.</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6645664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With all these words describing what happens, it makes it seem like this process takes quite a while. But think about when you’ve touched something hot by mistake. You pulled your hand away immediately thanks to a quick-reacting reflex arc. Without the reflex arc protecting you, you might just unknowingly hold that hot lid in your hand until real damage is done</a:t>
            </a:r>
            <a:r>
              <a:rPr lang="en-US" dirty="0" smtClean="0"/>
              <a:t>!</a:t>
            </a:r>
          </a:p>
          <a:p>
            <a:pPr marL="0" indent="0" algn="r">
              <a:buNone/>
            </a:pPr>
            <a:r>
              <a:rPr lang="en-US" dirty="0" smtClean="0"/>
              <a:t>(</a:t>
            </a:r>
            <a:r>
              <a:rPr lang="en-US" dirty="0" err="1" smtClean="0"/>
              <a:t>www.dummies.com</a:t>
            </a:r>
            <a:r>
              <a:rPr lang="en-US" dirty="0" smtClean="0"/>
              <a:t>)</a:t>
            </a:r>
            <a:endParaRPr lang="en-US" dirty="0"/>
          </a:p>
          <a:p>
            <a:endParaRPr lang="en-US" dirty="0"/>
          </a:p>
        </p:txBody>
      </p:sp>
    </p:spTree>
    <p:extLst>
      <p:ext uri="{BB962C8B-B14F-4D97-AF65-F5344CB8AC3E}">
        <p14:creationId xmlns:p14="http://schemas.microsoft.com/office/powerpoint/2010/main" val="23837115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sample </a:t>
            </a:r>
            <a:r>
              <a:rPr lang="en-US" dirty="0" smtClean="0">
                <a:hlinkClick r:id="rId2" action="ppaction://hlinkfile"/>
              </a:rPr>
              <a:t>text</a:t>
            </a:r>
            <a:endParaRPr lang="en-US" dirty="0"/>
          </a:p>
        </p:txBody>
      </p:sp>
    </p:spTree>
    <p:extLst>
      <p:ext uri="{BB962C8B-B14F-4D97-AF65-F5344CB8AC3E}">
        <p14:creationId xmlns:p14="http://schemas.microsoft.com/office/powerpoint/2010/main" val="394019332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Writing a process analysis</a:t>
            </a:r>
            <a:endParaRPr lang="en-US" dirty="0"/>
          </a:p>
        </p:txBody>
      </p:sp>
      <p:sp>
        <p:nvSpPr>
          <p:cNvPr id="6" name="Content Placeholder 5"/>
          <p:cNvSpPr>
            <a:spLocks noGrp="1"/>
          </p:cNvSpPr>
          <p:nvPr>
            <p:ph idx="1"/>
          </p:nvPr>
        </p:nvSpPr>
        <p:spPr/>
        <p:txBody>
          <a:bodyPr/>
          <a:lstStyle/>
          <a:p>
            <a:r>
              <a:rPr lang="en-US" dirty="0" smtClean="0"/>
              <a:t>List phases/ stages/ steps and identify every important action</a:t>
            </a:r>
            <a:endParaRPr lang="en-US" dirty="0"/>
          </a:p>
        </p:txBody>
      </p:sp>
    </p:spTree>
    <p:extLst>
      <p:ext uri="{BB962C8B-B14F-4D97-AF65-F5344CB8AC3E}">
        <p14:creationId xmlns:p14="http://schemas.microsoft.com/office/powerpoint/2010/main" val="3737781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86811"/>
            <a:ext cx="8229600" cy="4939352"/>
          </a:xfrm>
        </p:spPr>
        <p:txBody>
          <a:bodyPr>
            <a:noAutofit/>
          </a:bodyPr>
          <a:lstStyle/>
          <a:p>
            <a:r>
              <a:rPr lang="en-US" dirty="0" smtClean="0"/>
              <a:t>Think of a proper sequence</a:t>
            </a:r>
            <a:r>
              <a:rPr lang="en-US" dirty="0"/>
              <a:t> </a:t>
            </a:r>
            <a:r>
              <a:rPr lang="mr-IN" dirty="0" smtClean="0"/>
              <a:t>–</a:t>
            </a:r>
            <a:r>
              <a:rPr lang="en-US" dirty="0" smtClean="0"/>
              <a:t> chronological or relative importance</a:t>
            </a:r>
          </a:p>
          <a:p>
            <a:r>
              <a:rPr lang="en-US" dirty="0" smtClean="0"/>
              <a:t>Use transition words</a:t>
            </a:r>
          </a:p>
          <a:p>
            <a:r>
              <a:rPr lang="en-US" dirty="0" smtClean="0"/>
              <a:t>Mostly present tense</a:t>
            </a:r>
          </a:p>
          <a:p>
            <a:r>
              <a:rPr lang="en-US" dirty="0" smtClean="0"/>
              <a:t>Using passive voice </a:t>
            </a:r>
            <a:r>
              <a:rPr lang="mr-IN" dirty="0" smtClean="0"/>
              <a:t>–</a:t>
            </a:r>
            <a:r>
              <a:rPr lang="en-US" dirty="0" smtClean="0"/>
              <a:t> more formal</a:t>
            </a:r>
            <a:endParaRPr lang="en-US" dirty="0"/>
          </a:p>
        </p:txBody>
      </p:sp>
    </p:spTree>
    <p:extLst>
      <p:ext uri="{BB962C8B-B14F-4D97-AF65-F5344CB8AC3E}">
        <p14:creationId xmlns:p14="http://schemas.microsoft.com/office/powerpoint/2010/main" val="2154111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5752"/>
            <a:ext cx="8229600" cy="855465"/>
          </a:xfrm>
        </p:spPr>
        <p:txBody>
          <a:bodyPr>
            <a:normAutofit/>
          </a:bodyPr>
          <a:lstStyle/>
          <a:p>
            <a:r>
              <a:rPr lang="en-US" dirty="0" smtClean="0"/>
              <a:t>Transition words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00247898"/>
              </p:ext>
            </p:extLst>
          </p:nvPr>
        </p:nvGraphicFramePr>
        <p:xfrm>
          <a:off x="457200" y="1022039"/>
          <a:ext cx="8229600" cy="5432550"/>
        </p:xfrm>
        <a:graphic>
          <a:graphicData uri="http://schemas.openxmlformats.org/drawingml/2006/table">
            <a:tbl>
              <a:tblPr firstRow="1" bandRow="1">
                <a:tableStyleId>{2D5ABB26-0587-4C30-8999-92F81FD0307C}</a:tableStyleId>
              </a:tblPr>
              <a:tblGrid>
                <a:gridCol w="2743200"/>
                <a:gridCol w="2743200"/>
                <a:gridCol w="2743200"/>
              </a:tblGrid>
              <a:tr h="5432550">
                <a:tc>
                  <a:txBody>
                    <a:bodyPr/>
                    <a:lstStyle/>
                    <a:p>
                      <a:r>
                        <a:rPr lang="en-US" sz="2600" dirty="0" smtClean="0"/>
                        <a:t>For the first step,</a:t>
                      </a:r>
                    </a:p>
                    <a:p>
                      <a:r>
                        <a:rPr lang="en-US" sz="2600" dirty="0" smtClean="0"/>
                        <a:t>For the second step,</a:t>
                      </a:r>
                    </a:p>
                    <a:p>
                      <a:r>
                        <a:rPr lang="en-US" sz="2600" dirty="0" smtClean="0"/>
                        <a:t>(and so on)</a:t>
                      </a:r>
                    </a:p>
                    <a:p>
                      <a:r>
                        <a:rPr lang="en-US" sz="2600" dirty="0" smtClean="0"/>
                        <a:t>Next,</a:t>
                      </a:r>
                    </a:p>
                    <a:p>
                      <a:r>
                        <a:rPr lang="en-US" sz="2600" dirty="0" smtClean="0"/>
                        <a:t>Then,</a:t>
                      </a:r>
                    </a:p>
                    <a:p>
                      <a:r>
                        <a:rPr lang="en-US" sz="2600" dirty="0" smtClean="0"/>
                        <a:t>Following this,</a:t>
                      </a:r>
                    </a:p>
                    <a:p>
                      <a:r>
                        <a:rPr lang="en-US" sz="2600" dirty="0" smtClean="0"/>
                        <a:t>After, Afterwards,</a:t>
                      </a:r>
                    </a:p>
                    <a:p>
                      <a:r>
                        <a:rPr lang="en-US" sz="2600" dirty="0" smtClean="0"/>
                        <a:t>After this,</a:t>
                      </a:r>
                    </a:p>
                    <a:p>
                      <a:r>
                        <a:rPr lang="en-US" sz="2600" dirty="0" smtClean="0"/>
                        <a:t>Subsequently,</a:t>
                      </a:r>
                    </a:p>
                    <a:p>
                      <a:r>
                        <a:rPr lang="en-US" sz="2600" dirty="0" smtClean="0"/>
                        <a:t>At the same time,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600" dirty="0" smtClean="0"/>
                        <a:t>Most importantly,</a:t>
                      </a:r>
                    </a:p>
                    <a:p>
                      <a:r>
                        <a:rPr lang="en-US" sz="2600" dirty="0" smtClean="0"/>
                        <a:t>Crucially,</a:t>
                      </a:r>
                    </a:p>
                    <a:p>
                      <a:r>
                        <a:rPr lang="en-US" sz="2600" dirty="0" smtClean="0"/>
                        <a:t>Furthermore,</a:t>
                      </a:r>
                    </a:p>
                    <a:p>
                      <a:r>
                        <a:rPr lang="en-US" sz="2600" dirty="0" smtClean="0"/>
                        <a:t>Additionally,</a:t>
                      </a:r>
                    </a:p>
                    <a:p>
                      <a:r>
                        <a:rPr lang="en-US" sz="2600" dirty="0" smtClean="0"/>
                        <a:t>Of secondary importance, </a:t>
                      </a:r>
                    </a:p>
                    <a:p>
                      <a:r>
                        <a:rPr lang="en-US" sz="2600" dirty="0" smtClean="0"/>
                        <a:t>Of equal importance, </a:t>
                      </a:r>
                    </a:p>
                    <a:p>
                      <a:r>
                        <a:rPr lang="en-US" sz="2600" dirty="0" smtClean="0"/>
                        <a:t>Simultaneously,</a:t>
                      </a:r>
                    </a:p>
                    <a:p>
                      <a:r>
                        <a:rPr lang="en-US" sz="2600" dirty="0" smtClean="0"/>
                        <a:t>Concurrently,</a:t>
                      </a:r>
                    </a:p>
                    <a:p>
                      <a:r>
                        <a:rPr lang="en-US" sz="2600" dirty="0" smtClean="0"/>
                        <a:t>While that is happening,</a:t>
                      </a:r>
                    </a:p>
                    <a:p>
                      <a:r>
                        <a:rPr lang="en-US" sz="2600" dirty="0" smtClean="0"/>
                        <a:t>During this time</a:t>
                      </a:r>
                      <a:endParaRPr lang="en-US" sz="2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600" dirty="0" smtClean="0"/>
                        <a:t>Finally,</a:t>
                      </a:r>
                    </a:p>
                    <a:p>
                      <a:r>
                        <a:rPr lang="en-US" sz="2600" dirty="0" smtClean="0"/>
                        <a:t>For the final step,</a:t>
                      </a:r>
                    </a:p>
                    <a:p>
                      <a:r>
                        <a:rPr lang="en-US" sz="2600" dirty="0" smtClean="0"/>
                        <a:t>Ultimately,</a:t>
                      </a:r>
                    </a:p>
                    <a:p>
                      <a:r>
                        <a:rPr lang="en-US" sz="2600" dirty="0" smtClean="0"/>
                        <a:t>Before you are done,</a:t>
                      </a:r>
                    </a:p>
                    <a:p>
                      <a:r>
                        <a:rPr lang="en-US" sz="2600" dirty="0" smtClean="0"/>
                        <a:t>One last point is,</a:t>
                      </a:r>
                    </a:p>
                    <a:p>
                      <a:endParaRPr lang="en-US" sz="2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704111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3816"/>
            <a:ext cx="8229600" cy="5522347"/>
          </a:xfrm>
        </p:spPr>
        <p:txBody>
          <a:bodyPr>
            <a:normAutofit fontScale="92500" lnSpcReduction="20000"/>
          </a:bodyPr>
          <a:lstStyle/>
          <a:p>
            <a:r>
              <a:rPr lang="en-US" dirty="0"/>
              <a:t>A process analysis thesis should contain two elements: (1) the main point of the analysis and, </a:t>
            </a:r>
            <a:r>
              <a:rPr lang="en-US" dirty="0" smtClean="0"/>
              <a:t>(</a:t>
            </a:r>
            <a:r>
              <a:rPr lang="en-US" dirty="0"/>
              <a:t>2) the organizational format for exploring the main </a:t>
            </a:r>
            <a:r>
              <a:rPr lang="en-US" dirty="0" smtClean="0"/>
              <a:t>idea. </a:t>
            </a:r>
          </a:p>
          <a:p>
            <a:r>
              <a:rPr lang="en-US" dirty="0" smtClean="0"/>
              <a:t>If possible</a:t>
            </a:r>
            <a:r>
              <a:rPr lang="en-US" dirty="0"/>
              <a:t>, it also previews the stages in the process.</a:t>
            </a:r>
          </a:p>
          <a:p>
            <a:r>
              <a:rPr lang="en-US" dirty="0" smtClean="0"/>
              <a:t>E.g. </a:t>
            </a:r>
            <a:r>
              <a:rPr lang="en-US" dirty="0"/>
              <a:t>Building a table is a simple, three-stage process of cutting, assembling, and finishing.</a:t>
            </a:r>
          </a:p>
          <a:p>
            <a:r>
              <a:rPr lang="en-US" dirty="0"/>
              <a:t>In this example, the main point of the process is reflected in the word </a:t>
            </a:r>
            <a:r>
              <a:rPr lang="en-US" i="1" dirty="0"/>
              <a:t>simple</a:t>
            </a:r>
            <a:r>
              <a:rPr lang="en-US" dirty="0"/>
              <a:t>, which suggests the ease </a:t>
            </a:r>
            <a:r>
              <a:rPr lang="en-US" dirty="0" smtClean="0"/>
              <a:t>of the </a:t>
            </a:r>
            <a:r>
              <a:rPr lang="en-US" dirty="0"/>
              <a:t>process. The words </a:t>
            </a:r>
            <a:r>
              <a:rPr lang="en-US" i="1" dirty="0"/>
              <a:t>cutting, assembling</a:t>
            </a:r>
            <a:r>
              <a:rPr lang="en-US" dirty="0"/>
              <a:t>, and </a:t>
            </a:r>
            <a:r>
              <a:rPr lang="en-US" i="1" dirty="0" smtClean="0"/>
              <a:t>finishing</a:t>
            </a:r>
            <a:r>
              <a:rPr lang="en-US" dirty="0" smtClean="0"/>
              <a:t> obviously </a:t>
            </a:r>
            <a:r>
              <a:rPr lang="en-US" dirty="0"/>
              <a:t>suggest the stages. </a:t>
            </a:r>
          </a:p>
        </p:txBody>
      </p:sp>
    </p:spTree>
    <p:extLst>
      <p:ext uri="{BB962C8B-B14F-4D97-AF65-F5344CB8AC3E}">
        <p14:creationId xmlns:p14="http://schemas.microsoft.com/office/powerpoint/2010/main" val="25765193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494"/>
            <a:ext cx="8229600" cy="5251670"/>
          </a:xfrm>
        </p:spPr>
        <p:txBody>
          <a:bodyPr>
            <a:normAutofit/>
          </a:bodyPr>
          <a:lstStyle/>
          <a:p>
            <a:r>
              <a:rPr lang="en-US" dirty="0" smtClean="0"/>
              <a:t>Changing </a:t>
            </a:r>
            <a:r>
              <a:rPr lang="en-US" dirty="0"/>
              <a:t>a tire does not require a mechanic’s skill: on the contrary, </a:t>
            </a:r>
            <a:r>
              <a:rPr lang="en-US" dirty="0" smtClean="0"/>
              <a:t>a ten</a:t>
            </a:r>
            <a:r>
              <a:rPr lang="en-US" dirty="0"/>
              <a:t>-year-old child can do it. (emphasizes its ease)</a:t>
            </a:r>
          </a:p>
          <a:p>
            <a:r>
              <a:rPr lang="en-US" dirty="0" smtClean="0"/>
              <a:t>The </a:t>
            </a:r>
            <a:r>
              <a:rPr lang="en-US" dirty="0"/>
              <a:t>overly complicated </a:t>
            </a:r>
            <a:r>
              <a:rPr lang="en-US" dirty="0" smtClean="0"/>
              <a:t>registration procedure </a:t>
            </a:r>
            <a:r>
              <a:rPr lang="en-US" dirty="0"/>
              <a:t>forces students to waste time standing in long lines.</a:t>
            </a:r>
          </a:p>
        </p:txBody>
      </p:sp>
    </p:spTree>
    <p:extLst>
      <p:ext uri="{BB962C8B-B14F-4D97-AF65-F5344CB8AC3E}">
        <p14:creationId xmlns:p14="http://schemas.microsoft.com/office/powerpoint/2010/main" val="33870688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Choose </a:t>
            </a:r>
            <a:r>
              <a:rPr lang="en-US" i="1" dirty="0" smtClean="0"/>
              <a:t>one </a:t>
            </a:r>
            <a:r>
              <a:rPr lang="en-US" dirty="0" smtClean="0"/>
              <a:t>of the topics and write a process analysis in about 350 words. </a:t>
            </a:r>
            <a:endParaRPr lang="en-US" dirty="0"/>
          </a:p>
        </p:txBody>
      </p:sp>
      <p:sp>
        <p:nvSpPr>
          <p:cNvPr id="3" name="Content Placeholder 2"/>
          <p:cNvSpPr>
            <a:spLocks noGrp="1"/>
          </p:cNvSpPr>
          <p:nvPr>
            <p:ph idx="1"/>
          </p:nvPr>
        </p:nvSpPr>
        <p:spPr>
          <a:xfrm>
            <a:off x="457200" y="2179053"/>
            <a:ext cx="8229600" cy="3947110"/>
          </a:xfrm>
        </p:spPr>
        <p:txBody>
          <a:bodyPr/>
          <a:lstStyle/>
          <a:p>
            <a:r>
              <a:rPr lang="en-US" dirty="0" smtClean="0"/>
              <a:t>How to break a bad </a:t>
            </a:r>
            <a:r>
              <a:rPr lang="en-US" dirty="0" smtClean="0"/>
              <a:t>habit (directional)</a:t>
            </a:r>
            <a:endParaRPr lang="en-US" dirty="0" smtClean="0"/>
          </a:p>
          <a:p>
            <a:r>
              <a:rPr lang="en-US" dirty="0" smtClean="0"/>
              <a:t>How to become </a:t>
            </a:r>
            <a:r>
              <a:rPr lang="en-US" dirty="0" smtClean="0"/>
              <a:t>rich (directional)</a:t>
            </a:r>
            <a:endParaRPr lang="en-US" dirty="0" smtClean="0"/>
          </a:p>
          <a:p>
            <a:r>
              <a:rPr lang="en-US" dirty="0" smtClean="0"/>
              <a:t>Any natural/ scientific phenomenon you are familiar with (informational)</a:t>
            </a:r>
            <a:endParaRPr lang="en-US" dirty="0"/>
          </a:p>
        </p:txBody>
      </p:sp>
    </p:spTree>
    <p:extLst>
      <p:ext uri="{BB962C8B-B14F-4D97-AF65-F5344CB8AC3E}">
        <p14:creationId xmlns:p14="http://schemas.microsoft.com/office/powerpoint/2010/main" val="725357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Three main kinds of processes</a:t>
            </a:r>
          </a:p>
          <a:p>
            <a:pPr lvl="1"/>
            <a:r>
              <a:rPr lang="en-US" dirty="0" smtClean="0"/>
              <a:t>Historic</a:t>
            </a:r>
          </a:p>
          <a:p>
            <a:pPr lvl="1"/>
            <a:r>
              <a:rPr lang="en-US" dirty="0" smtClean="0"/>
              <a:t>Advisory</a:t>
            </a:r>
          </a:p>
          <a:p>
            <a:pPr lvl="1"/>
            <a:r>
              <a:rPr lang="en-US" dirty="0" smtClean="0"/>
              <a:t>Scientific</a:t>
            </a:r>
          </a:p>
          <a:p>
            <a:endParaRPr lang="en-US" dirty="0"/>
          </a:p>
        </p:txBody>
      </p:sp>
    </p:spTree>
    <p:extLst>
      <p:ext uri="{BB962C8B-B14F-4D97-AF65-F5344CB8AC3E}">
        <p14:creationId xmlns:p14="http://schemas.microsoft.com/office/powerpoint/2010/main" val="202603156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2856"/>
            <a:ext cx="8476902" cy="5803307"/>
          </a:xfrm>
        </p:spPr>
        <p:txBody>
          <a:bodyPr>
            <a:noAutofit/>
          </a:bodyPr>
          <a:lstStyle/>
          <a:p>
            <a:pPr marL="0" indent="0">
              <a:buNone/>
            </a:pPr>
            <a:r>
              <a:rPr lang="en-US" dirty="0" smtClean="0"/>
              <a:t>Historic</a:t>
            </a:r>
            <a:endParaRPr lang="en-US" dirty="0"/>
          </a:p>
          <a:p>
            <a:r>
              <a:rPr lang="en-US" dirty="0" smtClean="0"/>
              <a:t>Common </a:t>
            </a:r>
            <a:r>
              <a:rPr lang="en-US" dirty="0"/>
              <a:t>in </a:t>
            </a:r>
            <a:r>
              <a:rPr lang="en-US" dirty="0" smtClean="0"/>
              <a:t>textbooks </a:t>
            </a:r>
            <a:r>
              <a:rPr lang="en-US" dirty="0"/>
              <a:t>and </a:t>
            </a:r>
            <a:r>
              <a:rPr lang="en-US" dirty="0" smtClean="0"/>
              <a:t>articles</a:t>
            </a:r>
          </a:p>
          <a:p>
            <a:r>
              <a:rPr lang="en-US" dirty="0" smtClean="0"/>
              <a:t>Its </a:t>
            </a:r>
            <a:r>
              <a:rPr lang="en-US" dirty="0"/>
              <a:t>goal is </a:t>
            </a:r>
            <a:r>
              <a:rPr lang="en-US" dirty="0" smtClean="0"/>
              <a:t>to explain </a:t>
            </a:r>
            <a:r>
              <a:rPr lang="en-US" dirty="0"/>
              <a:t>how something happened - how a social change occurred, a law was passed or </a:t>
            </a:r>
            <a:r>
              <a:rPr lang="en-US" dirty="0" smtClean="0"/>
              <a:t>a war </a:t>
            </a:r>
            <a:r>
              <a:rPr lang="en-US" dirty="0"/>
              <a:t>began. </a:t>
            </a:r>
            <a:endParaRPr lang="en-US" dirty="0" smtClean="0"/>
          </a:p>
          <a:p>
            <a:r>
              <a:rPr lang="en-US" dirty="0" smtClean="0"/>
              <a:t>It </a:t>
            </a:r>
            <a:r>
              <a:rPr lang="en-US" dirty="0"/>
              <a:t>is often chronological, but can often be organized by importance.</a:t>
            </a:r>
          </a:p>
          <a:p>
            <a:pPr marL="0" indent="0">
              <a:buNone/>
            </a:pPr>
            <a:r>
              <a:rPr lang="en-US" dirty="0" smtClean="0"/>
              <a:t>e.g. </a:t>
            </a:r>
          </a:p>
          <a:p>
            <a:r>
              <a:rPr lang="en-US" sz="2800" dirty="0" smtClean="0"/>
              <a:t>How </a:t>
            </a:r>
            <a:r>
              <a:rPr lang="en-US" sz="2800" dirty="0"/>
              <a:t>the meltdown of Chernobyl affected the stock </a:t>
            </a:r>
            <a:r>
              <a:rPr lang="en-US" sz="2800" dirty="0" smtClean="0"/>
              <a:t>market</a:t>
            </a:r>
            <a:endParaRPr lang="en-US" sz="2800" dirty="0"/>
          </a:p>
        </p:txBody>
      </p:sp>
    </p:spTree>
    <p:extLst>
      <p:ext uri="{BB962C8B-B14F-4D97-AF65-F5344CB8AC3E}">
        <p14:creationId xmlns:p14="http://schemas.microsoft.com/office/powerpoint/2010/main" val="199719884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2885" y="511518"/>
            <a:ext cx="8160382" cy="5693867"/>
          </a:xfrm>
          <a:prstGeom prst="rect">
            <a:avLst/>
          </a:prstGeom>
        </p:spPr>
        <p:txBody>
          <a:bodyPr wrap="square">
            <a:spAutoFit/>
          </a:bodyPr>
          <a:lstStyle/>
          <a:p>
            <a:r>
              <a:rPr lang="en-US" sz="2800" dirty="0" smtClean="0"/>
              <a:t>Geological Survey of India Report</a:t>
            </a:r>
          </a:p>
          <a:p>
            <a:endParaRPr lang="en-US" sz="2800" dirty="0" smtClean="0"/>
          </a:p>
          <a:p>
            <a:r>
              <a:rPr lang="en-US" sz="2800" dirty="0" smtClean="0"/>
              <a:t>From </a:t>
            </a:r>
            <a:r>
              <a:rPr lang="en-US" sz="2800" dirty="0"/>
              <a:t>14 to </a:t>
            </a:r>
            <a:r>
              <a:rPr lang="en-US" sz="2800" dirty="0" smtClean="0"/>
              <a:t>17 June </a:t>
            </a:r>
            <a:r>
              <a:rPr lang="en-US" sz="2800" dirty="0"/>
              <a:t>2013, </a:t>
            </a:r>
            <a:r>
              <a:rPr lang="en-US" sz="2800" dirty="0" err="1"/>
              <a:t>Uttarakhand</a:t>
            </a:r>
            <a:r>
              <a:rPr lang="en-US" sz="2800" dirty="0"/>
              <a:t> and adjoining areas experienced heavy rainfall, which was about 375 percent more than the benchmark rainfall during a normal monsoon. This caused the </a:t>
            </a:r>
            <a:r>
              <a:rPr lang="en-US" sz="2800" dirty="0" err="1"/>
              <a:t>meIting</a:t>
            </a:r>
            <a:r>
              <a:rPr lang="en-US" sz="2800" dirty="0"/>
              <a:t> of </a:t>
            </a:r>
            <a:r>
              <a:rPr lang="en-US" sz="2800" dirty="0" err="1"/>
              <a:t>Chorabari</a:t>
            </a:r>
            <a:r>
              <a:rPr lang="en-US" sz="2800" dirty="0"/>
              <a:t> Glacier at the height of 3800 </a:t>
            </a:r>
            <a:r>
              <a:rPr lang="en-US" sz="2800" dirty="0" err="1"/>
              <a:t>metres</a:t>
            </a:r>
            <a:r>
              <a:rPr lang="en-US" sz="2800" dirty="0"/>
              <a:t>, and eruption of the </a:t>
            </a:r>
            <a:r>
              <a:rPr lang="en-US" sz="2800" dirty="0" err="1"/>
              <a:t>Mandakini</a:t>
            </a:r>
            <a:r>
              <a:rPr lang="en-US" sz="2800" dirty="0"/>
              <a:t> River which led to heavy floods near </a:t>
            </a:r>
            <a:r>
              <a:rPr lang="en-US" sz="2800" dirty="0" err="1"/>
              <a:t>Gobindghat</a:t>
            </a:r>
            <a:r>
              <a:rPr lang="en-US" sz="2800" dirty="0"/>
              <a:t>, </a:t>
            </a:r>
            <a:r>
              <a:rPr lang="en-US" sz="2800" dirty="0" err="1"/>
              <a:t>Kedar</a:t>
            </a:r>
            <a:r>
              <a:rPr lang="en-US" sz="2800" dirty="0"/>
              <a:t> Dome, </a:t>
            </a:r>
            <a:r>
              <a:rPr lang="en-US" sz="2800" dirty="0" err="1"/>
              <a:t>Rudraprayag</a:t>
            </a:r>
            <a:r>
              <a:rPr lang="en-US" sz="2800" dirty="0"/>
              <a:t> district, </a:t>
            </a:r>
            <a:r>
              <a:rPr lang="en-US" sz="2800" dirty="0" err="1"/>
              <a:t>Uttarakhand</a:t>
            </a:r>
            <a:r>
              <a:rPr lang="en-US" sz="2800" dirty="0"/>
              <a:t> and adjacent areas. </a:t>
            </a:r>
            <a:r>
              <a:rPr lang="en-US" sz="2800" dirty="0" smtClean="0"/>
              <a:t>It was </a:t>
            </a:r>
            <a:r>
              <a:rPr lang="en-US" sz="2800" dirty="0"/>
              <a:t>also observed that very heavy and incessant rains during the period resulted </a:t>
            </a:r>
            <a:r>
              <a:rPr lang="en-US" sz="2800" dirty="0" smtClean="0"/>
              <a:t>in exceptionally </a:t>
            </a:r>
            <a:r>
              <a:rPr lang="en-US" sz="2800" dirty="0"/>
              <a:t>high rise </a:t>
            </a:r>
            <a:r>
              <a:rPr lang="en-US" sz="2800" dirty="0" smtClean="0"/>
              <a:t>in the </a:t>
            </a:r>
            <a:r>
              <a:rPr lang="en-US" sz="2800" dirty="0"/>
              <a:t>river discharges. </a:t>
            </a:r>
            <a:endParaRPr lang="en-US" sz="2800" baseline="30000" dirty="0"/>
          </a:p>
        </p:txBody>
      </p:sp>
    </p:spTree>
    <p:extLst>
      <p:ext uri="{BB962C8B-B14F-4D97-AF65-F5344CB8AC3E}">
        <p14:creationId xmlns:p14="http://schemas.microsoft.com/office/powerpoint/2010/main" val="51141506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692" y="389207"/>
            <a:ext cx="7702402" cy="6124754"/>
          </a:xfrm>
          <a:prstGeom prst="rect">
            <a:avLst/>
          </a:prstGeom>
        </p:spPr>
        <p:txBody>
          <a:bodyPr wrap="square">
            <a:spAutoFit/>
          </a:bodyPr>
          <a:lstStyle/>
          <a:p>
            <a:r>
              <a:rPr lang="en-US" sz="2800" dirty="0"/>
              <a:t>The rise in the river level was of the order of 5 - 7m where the valley was wide and 10 - 12m where the valley was narrow. In the upper stretches of </a:t>
            </a:r>
            <a:r>
              <a:rPr lang="en-US" sz="2800" dirty="0" err="1"/>
              <a:t>Mandakini</a:t>
            </a:r>
            <a:r>
              <a:rPr lang="en-US" sz="2800" dirty="0"/>
              <a:t>, the stream gradient is high and valley profile is mostly narrow. The gush of water running down from </a:t>
            </a:r>
            <a:r>
              <a:rPr lang="en-US" sz="2800" dirty="0" err="1"/>
              <a:t>Kedarnath</a:t>
            </a:r>
            <a:r>
              <a:rPr lang="en-US" sz="2800" dirty="0"/>
              <a:t> and </a:t>
            </a:r>
            <a:r>
              <a:rPr lang="en-US" sz="2800" dirty="0" err="1"/>
              <a:t>Rambara</a:t>
            </a:r>
            <a:r>
              <a:rPr lang="en-US" sz="2800" dirty="0"/>
              <a:t> areas brought mammoth sediment  load consisting of huge rock boulders (diameter  ranging from 3 to 10 m). The heavy sediment load along with big boulders acted as tools of destruction and took away everything that came in their way. The enormous volume of water induced toe erosion along all the river valleys which in turn triggered landslides at a number of places</a:t>
            </a:r>
            <a:endParaRPr lang="en-US" sz="2800" baseline="30000" dirty="0"/>
          </a:p>
        </p:txBody>
      </p:sp>
    </p:spTree>
    <p:extLst>
      <p:ext uri="{BB962C8B-B14F-4D97-AF65-F5344CB8AC3E}">
        <p14:creationId xmlns:p14="http://schemas.microsoft.com/office/powerpoint/2010/main" val="32948422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7428"/>
            <a:ext cx="8229600" cy="5738736"/>
          </a:xfrm>
        </p:spPr>
        <p:txBody>
          <a:bodyPr>
            <a:noAutofit/>
          </a:bodyPr>
          <a:lstStyle/>
          <a:p>
            <a:pPr marL="0" indent="0">
              <a:buNone/>
            </a:pPr>
            <a:r>
              <a:rPr lang="en-US" dirty="0" smtClean="0"/>
              <a:t>Advisory</a:t>
            </a:r>
            <a:endParaRPr lang="en-US" dirty="0"/>
          </a:p>
          <a:p>
            <a:r>
              <a:rPr lang="en-US" dirty="0"/>
              <a:t>This style is often seen is "self-help" books. </a:t>
            </a:r>
            <a:endParaRPr lang="en-US" dirty="0" smtClean="0"/>
          </a:p>
          <a:p>
            <a:r>
              <a:rPr lang="en-US" dirty="0"/>
              <a:t>A</a:t>
            </a:r>
            <a:r>
              <a:rPr lang="en-US" dirty="0" smtClean="0"/>
              <a:t>nyone </a:t>
            </a:r>
            <a:r>
              <a:rPr lang="en-US" dirty="0"/>
              <a:t>with a </a:t>
            </a:r>
            <a:r>
              <a:rPr lang="en-US" dirty="0" smtClean="0"/>
              <a:t>clear opinion </a:t>
            </a:r>
            <a:r>
              <a:rPr lang="en-US" dirty="0"/>
              <a:t>can write this well; you don't have to be an "expert." </a:t>
            </a:r>
            <a:endParaRPr lang="en-US" dirty="0" smtClean="0"/>
          </a:p>
          <a:p>
            <a:r>
              <a:rPr lang="en-US" dirty="0" smtClean="0"/>
              <a:t>It </a:t>
            </a:r>
            <a:r>
              <a:rPr lang="en-US" dirty="0"/>
              <a:t>is personal and it </a:t>
            </a:r>
            <a:r>
              <a:rPr lang="en-US" dirty="0" smtClean="0"/>
              <a:t>explores the </a:t>
            </a:r>
            <a:r>
              <a:rPr lang="en-US" dirty="0"/>
              <a:t>feelings and values of the person giving advice. </a:t>
            </a:r>
            <a:endParaRPr lang="en-US" dirty="0" smtClean="0"/>
          </a:p>
          <a:p>
            <a:r>
              <a:rPr lang="en-US" dirty="0" smtClean="0"/>
              <a:t>It </a:t>
            </a:r>
            <a:r>
              <a:rPr lang="en-US" dirty="0"/>
              <a:t>can be chronological, but </a:t>
            </a:r>
            <a:r>
              <a:rPr lang="en-US" dirty="0" smtClean="0"/>
              <a:t>is usually </a:t>
            </a:r>
            <a:r>
              <a:rPr lang="en-US" dirty="0"/>
              <a:t>organized by importance.</a:t>
            </a:r>
          </a:p>
          <a:p>
            <a:pPr marL="0" indent="0">
              <a:buNone/>
            </a:pPr>
            <a:r>
              <a:rPr lang="en-US" dirty="0" smtClean="0"/>
              <a:t>e.g. </a:t>
            </a:r>
          </a:p>
          <a:p>
            <a:pPr marL="0" indent="0">
              <a:buNone/>
            </a:pPr>
            <a:r>
              <a:rPr lang="en-US" dirty="0" smtClean="0"/>
              <a:t>• How </a:t>
            </a:r>
            <a:r>
              <a:rPr lang="en-US" dirty="0"/>
              <a:t>to end a bad relationship</a:t>
            </a:r>
          </a:p>
        </p:txBody>
      </p:sp>
    </p:spTree>
    <p:extLst>
      <p:ext uri="{BB962C8B-B14F-4D97-AF65-F5344CB8AC3E}">
        <p14:creationId xmlns:p14="http://schemas.microsoft.com/office/powerpoint/2010/main" val="363271611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It’s not rocket science: How to choose your life partner</a:t>
            </a:r>
            <a:r>
              <a:rPr lang="en-US" dirty="0"/>
              <a:t> </a:t>
            </a:r>
            <a:r>
              <a:rPr lang="en-US" dirty="0" smtClean="0"/>
              <a:t/>
            </a:r>
            <a:br>
              <a:rPr lang="en-US" dirty="0" smtClean="0"/>
            </a:br>
            <a:r>
              <a:rPr lang="en-US" dirty="0" smtClean="0"/>
              <a:t>Gail </a:t>
            </a:r>
            <a:r>
              <a:rPr lang="en-US" dirty="0"/>
              <a:t>Brenner</a:t>
            </a:r>
            <a:r>
              <a:rPr lang="en-IN" dirty="0"/>
              <a:t> </a:t>
            </a:r>
            <a:endParaRPr lang="en-US" dirty="0"/>
          </a:p>
        </p:txBody>
      </p:sp>
      <p:sp>
        <p:nvSpPr>
          <p:cNvPr id="3" name="Content Placeholder 2"/>
          <p:cNvSpPr>
            <a:spLocks noGrp="1"/>
          </p:cNvSpPr>
          <p:nvPr>
            <p:ph idx="1"/>
          </p:nvPr>
        </p:nvSpPr>
        <p:spPr>
          <a:xfrm>
            <a:off x="457200" y="1870873"/>
            <a:ext cx="8229600" cy="4525963"/>
          </a:xfrm>
        </p:spPr>
        <p:txBody>
          <a:bodyPr>
            <a:normAutofit lnSpcReduction="10000"/>
          </a:bodyPr>
          <a:lstStyle/>
          <a:p>
            <a:r>
              <a:rPr lang="en-US" dirty="0"/>
              <a:t>If you are like me, no one ever sat you down and instructed you on how to choose a life partner.  Yet, this is one of the most critical decisions we will ever make in life – with potentially huge repercussions for a less-than-ideal choice.  A long-term relationship can be one of the most joyous and fulfilling experiences life has to offer. Here is what you need to know to choose the life partner who is right for you.</a:t>
            </a:r>
            <a:r>
              <a:rPr lang="en-IN" dirty="0"/>
              <a:t> </a:t>
            </a:r>
            <a:endParaRPr lang="en-US" dirty="0"/>
          </a:p>
        </p:txBody>
      </p:sp>
    </p:spTree>
    <p:extLst>
      <p:ext uri="{BB962C8B-B14F-4D97-AF65-F5344CB8AC3E}">
        <p14:creationId xmlns:p14="http://schemas.microsoft.com/office/powerpoint/2010/main" val="14197371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463</TotalTime>
  <Words>1888</Words>
  <Application>Microsoft Macintosh PowerPoint</Application>
  <PresentationFormat>On-screen Show (4:3)</PresentationFormat>
  <Paragraphs>125</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Process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It’s not rocket science: How to choose your life partner  Gail Brenner </vt:lpstr>
      <vt:lpstr>PowerPoint Presentation</vt:lpstr>
      <vt:lpstr>PowerPoint Presentation</vt:lpstr>
      <vt:lpstr>PowerPoint Presentation</vt:lpstr>
      <vt:lpstr>Writing a process analysis</vt:lpstr>
      <vt:lpstr>Processes for readers who will perform them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Processes for readers who won’t perform them</vt:lpstr>
      <vt:lpstr>PowerPoint Presentation</vt:lpstr>
      <vt:lpstr>How reflex arcs work</vt:lpstr>
      <vt:lpstr>PowerPoint Presentation</vt:lpstr>
      <vt:lpstr>PowerPoint Presentation</vt:lpstr>
      <vt:lpstr>PowerPoint Presentation</vt:lpstr>
      <vt:lpstr>Writing a process analysis</vt:lpstr>
      <vt:lpstr>PowerPoint Presentation</vt:lpstr>
      <vt:lpstr>Transition words</vt:lpstr>
      <vt:lpstr>PowerPoint Presentation</vt:lpstr>
      <vt:lpstr>PowerPoint Presentation</vt:lpstr>
      <vt:lpstr>Choose one of the topics and write a process analysis in about 350 words. </vt:lpstr>
    </vt:vector>
  </TitlesOfParts>
  <Company>IITK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Analysis</dc:title>
  <dc:creator>sudharshana N.P</dc:creator>
  <cp:lastModifiedBy>sudharshana N.P</cp:lastModifiedBy>
  <cp:revision>75</cp:revision>
  <dcterms:created xsi:type="dcterms:W3CDTF">2015-09-30T11:07:00Z</dcterms:created>
  <dcterms:modified xsi:type="dcterms:W3CDTF">2017-10-05T11:12:37Z</dcterms:modified>
</cp:coreProperties>
</file>