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317" r:id="rId4"/>
    <p:sldId id="260" r:id="rId5"/>
    <p:sldId id="261" r:id="rId6"/>
    <p:sldId id="263" r:id="rId7"/>
    <p:sldId id="299" r:id="rId8"/>
    <p:sldId id="312" r:id="rId9"/>
    <p:sldId id="322" r:id="rId10"/>
    <p:sldId id="301" r:id="rId11"/>
    <p:sldId id="314" r:id="rId12"/>
    <p:sldId id="318" r:id="rId13"/>
    <p:sldId id="321" r:id="rId14"/>
    <p:sldId id="319" r:id="rId15"/>
    <p:sldId id="264" r:id="rId16"/>
    <p:sldId id="285" r:id="rId17"/>
    <p:sldId id="286" r:id="rId18"/>
    <p:sldId id="265" r:id="rId19"/>
    <p:sldId id="287" r:id="rId20"/>
    <p:sldId id="308" r:id="rId21"/>
    <p:sldId id="315" r:id="rId22"/>
    <p:sldId id="323" r:id="rId23"/>
    <p:sldId id="309" r:id="rId24"/>
    <p:sldId id="310" r:id="rId25"/>
    <p:sldId id="316" r:id="rId26"/>
    <p:sldId id="338" r:id="rId27"/>
    <p:sldId id="330" r:id="rId28"/>
    <p:sldId id="331" r:id="rId29"/>
    <p:sldId id="332" r:id="rId30"/>
    <p:sldId id="333" r:id="rId31"/>
    <p:sldId id="334" r:id="rId32"/>
    <p:sldId id="335" r:id="rId33"/>
    <p:sldId id="336" r:id="rId34"/>
    <p:sldId id="337" r:id="rId35"/>
    <p:sldId id="273" r:id="rId36"/>
    <p:sldId id="274" r:id="rId37"/>
    <p:sldId id="275" r:id="rId38"/>
    <p:sldId id="279" r:id="rId39"/>
    <p:sldId id="280" r:id="rId40"/>
    <p:sldId id="296" r:id="rId41"/>
    <p:sldId id="282" r:id="rId42"/>
    <p:sldId id="283" r:id="rId43"/>
    <p:sldId id="284" r:id="rId44"/>
    <p:sldId id="276"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1" d="100"/>
          <a:sy n="61" d="100"/>
        </p:scale>
        <p:origin x="-202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39525F-A400-404A-9A0A-0270A3B6CA9C}" type="datetimeFigureOut">
              <a:rPr lang="en-US" smtClean="0"/>
              <a:t>12/10/17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55A7C8-1D6C-A84A-8A41-4B1B0E0BA84F}" type="slidenum">
              <a:rPr lang="en-US" smtClean="0"/>
              <a:t>‹#›</a:t>
            </a:fld>
            <a:endParaRPr lang="en-US"/>
          </a:p>
        </p:txBody>
      </p:sp>
    </p:spTree>
    <p:extLst>
      <p:ext uri="{BB962C8B-B14F-4D97-AF65-F5344CB8AC3E}">
        <p14:creationId xmlns:p14="http://schemas.microsoft.com/office/powerpoint/2010/main" val="2277211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39525F-A400-404A-9A0A-0270A3B6CA9C}" type="datetimeFigureOut">
              <a:rPr lang="en-US" smtClean="0"/>
              <a:t>12/10/17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55A7C8-1D6C-A84A-8A41-4B1B0E0BA84F}" type="slidenum">
              <a:rPr lang="en-US" smtClean="0"/>
              <a:t>‹#›</a:t>
            </a:fld>
            <a:endParaRPr lang="en-US"/>
          </a:p>
        </p:txBody>
      </p:sp>
    </p:spTree>
    <p:extLst>
      <p:ext uri="{BB962C8B-B14F-4D97-AF65-F5344CB8AC3E}">
        <p14:creationId xmlns:p14="http://schemas.microsoft.com/office/powerpoint/2010/main" val="1958863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39525F-A400-404A-9A0A-0270A3B6CA9C}" type="datetimeFigureOut">
              <a:rPr lang="en-US" smtClean="0"/>
              <a:t>12/10/17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55A7C8-1D6C-A84A-8A41-4B1B0E0BA84F}" type="slidenum">
              <a:rPr lang="en-US" smtClean="0"/>
              <a:t>‹#›</a:t>
            </a:fld>
            <a:endParaRPr lang="en-US"/>
          </a:p>
        </p:txBody>
      </p:sp>
    </p:spTree>
    <p:extLst>
      <p:ext uri="{BB962C8B-B14F-4D97-AF65-F5344CB8AC3E}">
        <p14:creationId xmlns:p14="http://schemas.microsoft.com/office/powerpoint/2010/main" val="3997003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39525F-A400-404A-9A0A-0270A3B6CA9C}" type="datetimeFigureOut">
              <a:rPr lang="en-US" smtClean="0"/>
              <a:t>12/10/17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55A7C8-1D6C-A84A-8A41-4B1B0E0BA84F}" type="slidenum">
              <a:rPr lang="en-US" smtClean="0"/>
              <a:t>‹#›</a:t>
            </a:fld>
            <a:endParaRPr lang="en-US"/>
          </a:p>
        </p:txBody>
      </p:sp>
    </p:spTree>
    <p:extLst>
      <p:ext uri="{BB962C8B-B14F-4D97-AF65-F5344CB8AC3E}">
        <p14:creationId xmlns:p14="http://schemas.microsoft.com/office/powerpoint/2010/main" val="65650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39525F-A400-404A-9A0A-0270A3B6CA9C}" type="datetimeFigureOut">
              <a:rPr lang="en-US" smtClean="0"/>
              <a:t>12/10/17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55A7C8-1D6C-A84A-8A41-4B1B0E0BA84F}" type="slidenum">
              <a:rPr lang="en-US" smtClean="0"/>
              <a:t>‹#›</a:t>
            </a:fld>
            <a:endParaRPr lang="en-US"/>
          </a:p>
        </p:txBody>
      </p:sp>
    </p:spTree>
    <p:extLst>
      <p:ext uri="{BB962C8B-B14F-4D97-AF65-F5344CB8AC3E}">
        <p14:creationId xmlns:p14="http://schemas.microsoft.com/office/powerpoint/2010/main" val="741800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39525F-A400-404A-9A0A-0270A3B6CA9C}" type="datetimeFigureOut">
              <a:rPr lang="en-US" smtClean="0"/>
              <a:t>12/10/17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55A7C8-1D6C-A84A-8A41-4B1B0E0BA84F}" type="slidenum">
              <a:rPr lang="en-US" smtClean="0"/>
              <a:t>‹#›</a:t>
            </a:fld>
            <a:endParaRPr lang="en-US"/>
          </a:p>
        </p:txBody>
      </p:sp>
    </p:spTree>
    <p:extLst>
      <p:ext uri="{BB962C8B-B14F-4D97-AF65-F5344CB8AC3E}">
        <p14:creationId xmlns:p14="http://schemas.microsoft.com/office/powerpoint/2010/main" val="2513533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39525F-A400-404A-9A0A-0270A3B6CA9C}" type="datetimeFigureOut">
              <a:rPr lang="en-US" smtClean="0"/>
              <a:t>12/10/17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55A7C8-1D6C-A84A-8A41-4B1B0E0BA84F}" type="slidenum">
              <a:rPr lang="en-US" smtClean="0"/>
              <a:t>‹#›</a:t>
            </a:fld>
            <a:endParaRPr lang="en-US"/>
          </a:p>
        </p:txBody>
      </p:sp>
    </p:spTree>
    <p:extLst>
      <p:ext uri="{BB962C8B-B14F-4D97-AF65-F5344CB8AC3E}">
        <p14:creationId xmlns:p14="http://schemas.microsoft.com/office/powerpoint/2010/main" val="4021444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39525F-A400-404A-9A0A-0270A3B6CA9C}" type="datetimeFigureOut">
              <a:rPr lang="en-US" smtClean="0"/>
              <a:t>12/10/17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55A7C8-1D6C-A84A-8A41-4B1B0E0BA84F}" type="slidenum">
              <a:rPr lang="en-US" smtClean="0"/>
              <a:t>‹#›</a:t>
            </a:fld>
            <a:endParaRPr lang="en-US"/>
          </a:p>
        </p:txBody>
      </p:sp>
    </p:spTree>
    <p:extLst>
      <p:ext uri="{BB962C8B-B14F-4D97-AF65-F5344CB8AC3E}">
        <p14:creationId xmlns:p14="http://schemas.microsoft.com/office/powerpoint/2010/main" val="2953703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39525F-A400-404A-9A0A-0270A3B6CA9C}" type="datetimeFigureOut">
              <a:rPr lang="en-US" smtClean="0"/>
              <a:t>12/10/17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55A7C8-1D6C-A84A-8A41-4B1B0E0BA84F}" type="slidenum">
              <a:rPr lang="en-US" smtClean="0"/>
              <a:t>‹#›</a:t>
            </a:fld>
            <a:endParaRPr lang="en-US"/>
          </a:p>
        </p:txBody>
      </p:sp>
    </p:spTree>
    <p:extLst>
      <p:ext uri="{BB962C8B-B14F-4D97-AF65-F5344CB8AC3E}">
        <p14:creationId xmlns:p14="http://schemas.microsoft.com/office/powerpoint/2010/main" val="3016208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39525F-A400-404A-9A0A-0270A3B6CA9C}" type="datetimeFigureOut">
              <a:rPr lang="en-US" smtClean="0"/>
              <a:t>12/10/17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55A7C8-1D6C-A84A-8A41-4B1B0E0BA84F}" type="slidenum">
              <a:rPr lang="en-US" smtClean="0"/>
              <a:t>‹#›</a:t>
            </a:fld>
            <a:endParaRPr lang="en-US"/>
          </a:p>
        </p:txBody>
      </p:sp>
    </p:spTree>
    <p:extLst>
      <p:ext uri="{BB962C8B-B14F-4D97-AF65-F5344CB8AC3E}">
        <p14:creationId xmlns:p14="http://schemas.microsoft.com/office/powerpoint/2010/main" val="4245101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39525F-A400-404A-9A0A-0270A3B6CA9C}" type="datetimeFigureOut">
              <a:rPr lang="en-US" smtClean="0"/>
              <a:t>12/10/17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55A7C8-1D6C-A84A-8A41-4B1B0E0BA84F}" type="slidenum">
              <a:rPr lang="en-US" smtClean="0"/>
              <a:t>‹#›</a:t>
            </a:fld>
            <a:endParaRPr lang="en-US"/>
          </a:p>
        </p:txBody>
      </p:sp>
    </p:spTree>
    <p:extLst>
      <p:ext uri="{BB962C8B-B14F-4D97-AF65-F5344CB8AC3E}">
        <p14:creationId xmlns:p14="http://schemas.microsoft.com/office/powerpoint/2010/main" val="85681586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39525F-A400-404A-9A0A-0270A3B6CA9C}" type="datetimeFigureOut">
              <a:rPr lang="en-US" smtClean="0"/>
              <a:t>12/10/17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55A7C8-1D6C-A84A-8A41-4B1B0E0BA84F}" type="slidenum">
              <a:rPr lang="en-US" smtClean="0"/>
              <a:t>‹#›</a:t>
            </a:fld>
            <a:endParaRPr lang="en-US"/>
          </a:p>
        </p:txBody>
      </p:sp>
    </p:spTree>
    <p:extLst>
      <p:ext uri="{BB962C8B-B14F-4D97-AF65-F5344CB8AC3E}">
        <p14:creationId xmlns:p14="http://schemas.microsoft.com/office/powerpoint/2010/main" val="2496474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file://localhost/Users/sudharshana/Desktop/ENG%20450/Lectures/Paragraph%20structures/cause%20effect%20analysis%20for%20class.doc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Cause-effect Analysis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1423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86230"/>
            <a:ext cx="8229600" cy="3939933"/>
          </a:xfrm>
        </p:spPr>
        <p:txBody>
          <a:bodyPr>
            <a:noAutofit/>
          </a:bodyPr>
          <a:lstStyle/>
          <a:p>
            <a:r>
              <a:rPr lang="en-US" b="1" dirty="0"/>
              <a:t>reciprocal causation: two things are both causes and effects of each other</a:t>
            </a:r>
          </a:p>
          <a:p>
            <a:pPr lvl="1"/>
            <a:r>
              <a:rPr lang="en-US" sz="3200" dirty="0" smtClean="0"/>
              <a:t>stuttering </a:t>
            </a:r>
            <a:r>
              <a:rPr lang="en-US" sz="3200" dirty="0"/>
              <a:t>and shyness</a:t>
            </a:r>
          </a:p>
          <a:p>
            <a:pPr marL="0" indent="0">
              <a:buNone/>
            </a:pPr>
            <a:endParaRPr lang="en-US" dirty="0"/>
          </a:p>
        </p:txBody>
      </p:sp>
    </p:spTree>
    <p:extLst>
      <p:ext uri="{BB962C8B-B14F-4D97-AF65-F5344CB8AC3E}">
        <p14:creationId xmlns:p14="http://schemas.microsoft.com/office/powerpoint/2010/main" val="2828625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a:t>causal </a:t>
            </a:r>
            <a:r>
              <a:rPr lang="ja-JP" altLang="en-US" b="1" dirty="0">
                <a:latin typeface="Arial"/>
              </a:rPr>
              <a:t>“</a:t>
            </a:r>
            <a:r>
              <a:rPr lang="en-US" b="1" dirty="0"/>
              <a:t>chain</a:t>
            </a:r>
            <a:r>
              <a:rPr lang="ja-JP" altLang="en-US" b="1" dirty="0">
                <a:latin typeface="Arial"/>
              </a:rPr>
              <a:t>”</a:t>
            </a:r>
            <a:r>
              <a:rPr lang="en-US" b="1" dirty="0"/>
              <a:t> or multi-step causation</a:t>
            </a:r>
          </a:p>
          <a:p>
            <a:pPr lvl="1"/>
            <a:r>
              <a:rPr lang="en-US" sz="3200" dirty="0"/>
              <a:t>M</a:t>
            </a:r>
            <a:r>
              <a:rPr lang="en-US" sz="3200" dirty="0" smtClean="0"/>
              <a:t>edia </a:t>
            </a:r>
            <a:r>
              <a:rPr lang="en-US" sz="3200" dirty="0"/>
              <a:t>reporting about famous people who commit suicide </a:t>
            </a:r>
            <a:r>
              <a:rPr lang="en-US" sz="3200" dirty="0" smtClean="0"/>
              <a:t>--- produce </a:t>
            </a:r>
            <a:r>
              <a:rPr lang="ja-JP" altLang="en-US" sz="3200" dirty="0">
                <a:latin typeface="Arial"/>
              </a:rPr>
              <a:t>“</a:t>
            </a:r>
            <a:r>
              <a:rPr lang="en-US" sz="3200" dirty="0"/>
              <a:t>imitation</a:t>
            </a:r>
            <a:r>
              <a:rPr lang="ja-JP" altLang="en-US" sz="3200" dirty="0">
                <a:latin typeface="Arial"/>
              </a:rPr>
              <a:t>”</a:t>
            </a:r>
            <a:r>
              <a:rPr lang="en-US" sz="3200" dirty="0"/>
              <a:t> </a:t>
            </a:r>
            <a:r>
              <a:rPr lang="en-US" sz="3200" dirty="0" smtClean="0"/>
              <a:t>suicides </a:t>
            </a:r>
            <a:r>
              <a:rPr lang="en-US" sz="3200" dirty="0"/>
              <a:t>(New England Journal of Medicine, September 11, 1986)</a:t>
            </a:r>
          </a:p>
          <a:p>
            <a:pPr marL="0" indent="0">
              <a:buNone/>
            </a:pPr>
            <a:endParaRPr lang="en-US" dirty="0"/>
          </a:p>
        </p:txBody>
      </p:sp>
    </p:spTree>
    <p:extLst>
      <p:ext uri="{BB962C8B-B14F-4D97-AF65-F5344CB8AC3E}">
        <p14:creationId xmlns:p14="http://schemas.microsoft.com/office/powerpoint/2010/main" val="3583841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nSpc>
                <a:spcPct val="90000"/>
              </a:lnSpc>
            </a:pPr>
            <a:r>
              <a:rPr lang="en-US" sz="3000" dirty="0"/>
              <a:t>C</a:t>
            </a:r>
            <a:r>
              <a:rPr lang="en-US" sz="3000" dirty="0" smtClean="0"/>
              <a:t>ausal </a:t>
            </a:r>
            <a:r>
              <a:rPr lang="en-US" sz="3000" dirty="0"/>
              <a:t>relationships are </a:t>
            </a:r>
            <a:r>
              <a:rPr lang="en-US" sz="3000" dirty="0" smtClean="0"/>
              <a:t>often inferred</a:t>
            </a:r>
            <a:r>
              <a:rPr lang="en-US" sz="3000" dirty="0"/>
              <a:t>, not directly observed</a:t>
            </a:r>
          </a:p>
          <a:p>
            <a:pPr lvl="1">
              <a:lnSpc>
                <a:spcPct val="90000"/>
              </a:lnSpc>
            </a:pPr>
            <a:r>
              <a:rPr lang="en-US" sz="3000" dirty="0" smtClean="0"/>
              <a:t>Identifying cause of death during postmortem</a:t>
            </a:r>
            <a:endParaRPr lang="en-US" sz="3000" dirty="0"/>
          </a:p>
          <a:p>
            <a:pPr>
              <a:lnSpc>
                <a:spcPct val="90000"/>
              </a:lnSpc>
            </a:pPr>
            <a:r>
              <a:rPr lang="en-US" sz="3000" dirty="0" smtClean="0"/>
              <a:t>Based on available evidence/ documents/ records/ witnesses</a:t>
            </a:r>
            <a:endParaRPr lang="en-US" dirty="0"/>
          </a:p>
        </p:txBody>
      </p:sp>
    </p:spTree>
    <p:extLst>
      <p:ext uri="{BB962C8B-B14F-4D97-AF65-F5344CB8AC3E}">
        <p14:creationId xmlns:p14="http://schemas.microsoft.com/office/powerpoint/2010/main" val="988936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600" dirty="0"/>
              <a:t>L</a:t>
            </a:r>
            <a:r>
              <a:rPr lang="en-US" sz="3600" dirty="0" smtClean="0"/>
              <a:t>ooking </a:t>
            </a:r>
            <a:r>
              <a:rPr lang="en-US" sz="3600" dirty="0"/>
              <a:t>at effects or symptoms and inferring back to their cause</a:t>
            </a:r>
          </a:p>
          <a:p>
            <a:pPr lvl="2"/>
            <a:r>
              <a:rPr lang="en-US" sz="3200" dirty="0" smtClean="0"/>
              <a:t>You </a:t>
            </a:r>
            <a:r>
              <a:rPr lang="en-US" sz="3200" dirty="0"/>
              <a:t>have a fever, so you may have an infection.</a:t>
            </a:r>
          </a:p>
          <a:p>
            <a:pPr lvl="2"/>
            <a:r>
              <a:rPr lang="en-US" sz="3200" dirty="0" smtClean="0"/>
              <a:t>All </a:t>
            </a:r>
            <a:r>
              <a:rPr lang="en-US" sz="3200" dirty="0"/>
              <a:t>the flags are flying at half mast, so </a:t>
            </a:r>
            <a:r>
              <a:rPr lang="en-US" sz="3200" dirty="0" smtClean="0"/>
              <a:t>there must </a:t>
            </a:r>
            <a:r>
              <a:rPr lang="en-US" sz="3200" dirty="0"/>
              <a:t>be </a:t>
            </a:r>
            <a:r>
              <a:rPr lang="en-US" sz="3200" dirty="0" smtClean="0"/>
              <a:t>national mourning</a:t>
            </a:r>
            <a:endParaRPr lang="en-US" sz="3200" dirty="0"/>
          </a:p>
          <a:p>
            <a:pPr marL="0" indent="0">
              <a:buNone/>
            </a:pPr>
            <a:endParaRPr lang="en-US" dirty="0"/>
          </a:p>
        </p:txBody>
      </p:sp>
    </p:spTree>
    <p:extLst>
      <p:ext uri="{BB962C8B-B14F-4D97-AF65-F5344CB8AC3E}">
        <p14:creationId xmlns:p14="http://schemas.microsoft.com/office/powerpoint/2010/main" val="2196652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1677" y="935789"/>
            <a:ext cx="8714031" cy="5190375"/>
          </a:xfrm>
        </p:spPr>
        <p:txBody>
          <a:bodyPr>
            <a:noAutofit/>
          </a:bodyPr>
          <a:lstStyle/>
          <a:p>
            <a:pPr>
              <a:lnSpc>
                <a:spcPct val="80000"/>
              </a:lnSpc>
            </a:pPr>
            <a:r>
              <a:rPr lang="en-US" dirty="0"/>
              <a:t>Most people have a good, common sense understanding of causation:</a:t>
            </a:r>
          </a:p>
          <a:p>
            <a:pPr lvl="1">
              <a:lnSpc>
                <a:spcPct val="80000"/>
              </a:lnSpc>
            </a:pPr>
            <a:r>
              <a:rPr lang="ja-JP" altLang="en-US" sz="3200" dirty="0">
                <a:latin typeface="Arial"/>
              </a:rPr>
              <a:t>“</a:t>
            </a:r>
            <a:r>
              <a:rPr lang="en-US" sz="3200" dirty="0"/>
              <a:t>If I </a:t>
            </a:r>
            <a:r>
              <a:rPr lang="en-US" sz="3200" dirty="0" smtClean="0"/>
              <a:t>heat it up, </a:t>
            </a:r>
            <a:r>
              <a:rPr lang="en-US" sz="3200" dirty="0"/>
              <a:t>the water will boil.</a:t>
            </a:r>
            <a:r>
              <a:rPr lang="ja-JP" altLang="en-US" sz="3200" dirty="0">
                <a:latin typeface="Arial"/>
              </a:rPr>
              <a:t>”</a:t>
            </a:r>
            <a:endParaRPr lang="en-US" sz="3200" dirty="0"/>
          </a:p>
          <a:p>
            <a:pPr lvl="1">
              <a:lnSpc>
                <a:spcPct val="80000"/>
              </a:lnSpc>
            </a:pPr>
            <a:r>
              <a:rPr lang="ja-JP" altLang="en-US" sz="3200" dirty="0">
                <a:latin typeface="Arial"/>
              </a:rPr>
              <a:t>“</a:t>
            </a:r>
            <a:r>
              <a:rPr lang="en-US" sz="3200" dirty="0"/>
              <a:t>Turning the key starts </a:t>
            </a:r>
            <a:r>
              <a:rPr lang="en-US" sz="3200" dirty="0" smtClean="0"/>
              <a:t>the car</a:t>
            </a:r>
            <a:r>
              <a:rPr lang="en-US" sz="3200" dirty="0"/>
              <a:t>.</a:t>
            </a:r>
            <a:r>
              <a:rPr lang="ja-JP" altLang="en-US" sz="3200" dirty="0">
                <a:latin typeface="Arial"/>
              </a:rPr>
              <a:t>”</a:t>
            </a:r>
            <a:endParaRPr lang="en-US" sz="3200" dirty="0"/>
          </a:p>
          <a:p>
            <a:pPr lvl="1">
              <a:lnSpc>
                <a:spcPct val="80000"/>
              </a:lnSpc>
            </a:pPr>
            <a:r>
              <a:rPr lang="ja-JP" altLang="en-US" sz="3200" dirty="0">
                <a:latin typeface="Arial"/>
              </a:rPr>
              <a:t>“</a:t>
            </a:r>
            <a:r>
              <a:rPr lang="en-US" sz="3200" dirty="0"/>
              <a:t>When I exercise, I sweat.</a:t>
            </a:r>
            <a:r>
              <a:rPr lang="ja-JP" altLang="en-US" sz="3200" dirty="0">
                <a:latin typeface="Arial"/>
              </a:rPr>
              <a:t>”</a:t>
            </a:r>
            <a:endParaRPr lang="en-US" sz="3200" dirty="0"/>
          </a:p>
          <a:p>
            <a:pPr>
              <a:lnSpc>
                <a:spcPct val="80000"/>
              </a:lnSpc>
            </a:pPr>
            <a:r>
              <a:rPr lang="en-US" dirty="0" smtClean="0"/>
              <a:t>However, p</a:t>
            </a:r>
            <a:r>
              <a:rPr lang="en-US" sz="3200" dirty="0" smtClean="0"/>
              <a:t>eople </a:t>
            </a:r>
            <a:r>
              <a:rPr lang="en-US" sz="3200" dirty="0"/>
              <a:t>often makes erroneous cause-effect </a:t>
            </a:r>
            <a:r>
              <a:rPr lang="en-US" sz="3200" dirty="0" smtClean="0"/>
              <a:t>inferences</a:t>
            </a:r>
          </a:p>
          <a:p>
            <a:pPr>
              <a:lnSpc>
                <a:spcPct val="80000"/>
              </a:lnSpc>
            </a:pPr>
            <a:r>
              <a:rPr lang="en-US" dirty="0" smtClean="0"/>
              <a:t>Reasoning errors</a:t>
            </a:r>
            <a:endParaRPr lang="en-US" sz="3200" dirty="0"/>
          </a:p>
          <a:p>
            <a:pPr marL="914400" lvl="2" indent="0">
              <a:lnSpc>
                <a:spcPct val="80000"/>
              </a:lnSpc>
              <a:buNone/>
            </a:pPr>
            <a:endParaRPr lang="en-US" dirty="0"/>
          </a:p>
        </p:txBody>
      </p:sp>
    </p:spTree>
    <p:extLst>
      <p:ext uri="{BB962C8B-B14F-4D97-AF65-F5344CB8AC3E}">
        <p14:creationId xmlns:p14="http://schemas.microsoft.com/office/powerpoint/2010/main" val="2187038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Reasoning errors</a:t>
            </a:r>
            <a:endParaRPr lang="en-US" dirty="0"/>
          </a:p>
        </p:txBody>
      </p:sp>
      <p:sp>
        <p:nvSpPr>
          <p:cNvPr id="3" name="Content Placeholder 2"/>
          <p:cNvSpPr>
            <a:spLocks noGrp="1"/>
          </p:cNvSpPr>
          <p:nvPr>
            <p:ph idx="1"/>
          </p:nvPr>
        </p:nvSpPr>
        <p:spPr/>
        <p:txBody>
          <a:bodyPr>
            <a:normAutofit/>
          </a:bodyPr>
          <a:lstStyle/>
          <a:p>
            <a:pPr marL="571500" indent="-571500">
              <a:buAutoNum type="romanUcPeriod"/>
            </a:pPr>
            <a:r>
              <a:rPr lang="en-US" b="1" dirty="0" smtClean="0"/>
              <a:t>Correlation </a:t>
            </a:r>
            <a:r>
              <a:rPr lang="en-US" b="1" dirty="0"/>
              <a:t>does not imply </a:t>
            </a:r>
            <a:r>
              <a:rPr lang="en-US" b="1" dirty="0" smtClean="0"/>
              <a:t>causation</a:t>
            </a:r>
          </a:p>
          <a:p>
            <a:r>
              <a:rPr lang="en-IN" dirty="0" smtClean="0"/>
              <a:t>“</a:t>
            </a:r>
            <a:r>
              <a:rPr lang="en-IN" dirty="0"/>
              <a:t>correlation” </a:t>
            </a:r>
            <a:r>
              <a:rPr lang="en-IN" dirty="0" smtClean="0"/>
              <a:t>- two </a:t>
            </a:r>
            <a:r>
              <a:rPr lang="en-IN" dirty="0"/>
              <a:t>occurrences which happen </a:t>
            </a:r>
            <a:r>
              <a:rPr lang="en-IN" dirty="0" smtClean="0"/>
              <a:t>together</a:t>
            </a:r>
          </a:p>
          <a:p>
            <a:r>
              <a:rPr lang="en-IN" dirty="0" smtClean="0"/>
              <a:t>A </a:t>
            </a:r>
            <a:r>
              <a:rPr lang="en-IN" dirty="0"/>
              <a:t>correlation, however, does not necessarily mean that the two events are logically connected, </a:t>
            </a:r>
            <a:r>
              <a:rPr lang="en-IN" dirty="0" smtClean="0"/>
              <a:t>or one </a:t>
            </a:r>
            <a:r>
              <a:rPr lang="en-IN" dirty="0"/>
              <a:t>caused </a:t>
            </a:r>
            <a:r>
              <a:rPr lang="en-IN" dirty="0" smtClean="0"/>
              <a:t>the other</a:t>
            </a:r>
          </a:p>
          <a:p>
            <a:r>
              <a:rPr lang="en-IN" dirty="0" smtClean="0"/>
              <a:t>Ignoring a common cause; Reverse causation</a:t>
            </a:r>
          </a:p>
          <a:p>
            <a:endParaRPr lang="en-US" dirty="0"/>
          </a:p>
        </p:txBody>
      </p:sp>
    </p:spTree>
    <p:extLst>
      <p:ext uri="{BB962C8B-B14F-4D97-AF65-F5344CB8AC3E}">
        <p14:creationId xmlns:p14="http://schemas.microsoft.com/office/powerpoint/2010/main" val="1669855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8670"/>
            <a:ext cx="8229600" cy="5667493"/>
          </a:xfrm>
        </p:spPr>
        <p:txBody>
          <a:bodyPr>
            <a:normAutofit/>
          </a:bodyPr>
          <a:lstStyle/>
          <a:p>
            <a:r>
              <a:rPr lang="en-IN" dirty="0" smtClean="0"/>
              <a:t>Ignoring a common cause. </a:t>
            </a:r>
          </a:p>
          <a:p>
            <a:r>
              <a:rPr lang="en-IN" dirty="0"/>
              <a:t>I</a:t>
            </a:r>
            <a:r>
              <a:rPr lang="en-IN" dirty="0" smtClean="0"/>
              <a:t>ce </a:t>
            </a:r>
            <a:r>
              <a:rPr lang="en-IN" dirty="0"/>
              <a:t>cream sales and the number of drownings </a:t>
            </a:r>
            <a:r>
              <a:rPr lang="en-IN" dirty="0" smtClean="0"/>
              <a:t>increase in </a:t>
            </a:r>
            <a:r>
              <a:rPr lang="en-IN" dirty="0"/>
              <a:t>the </a:t>
            </a:r>
            <a:r>
              <a:rPr lang="en-IN" dirty="0" smtClean="0"/>
              <a:t>summer </a:t>
            </a:r>
          </a:p>
          <a:p>
            <a:r>
              <a:rPr lang="en-IN" dirty="0" smtClean="0"/>
              <a:t>Does it mean ice cream caused drownings?</a:t>
            </a:r>
          </a:p>
          <a:p>
            <a:r>
              <a:rPr lang="en-IN" dirty="0" smtClean="0"/>
              <a:t>A </a:t>
            </a:r>
            <a:r>
              <a:rPr lang="en-IN" dirty="0"/>
              <a:t>third </a:t>
            </a:r>
            <a:r>
              <a:rPr lang="en-IN" dirty="0" smtClean="0"/>
              <a:t>factor</a:t>
            </a:r>
            <a:r>
              <a:rPr lang="en-IN" dirty="0"/>
              <a:t> </a:t>
            </a:r>
            <a:r>
              <a:rPr lang="mr-IN" dirty="0" smtClean="0"/>
              <a:t>–</a:t>
            </a:r>
            <a:r>
              <a:rPr lang="en-IN" dirty="0" smtClean="0"/>
              <a:t> here hot weather </a:t>
            </a:r>
            <a:r>
              <a:rPr lang="mr-IN" dirty="0" smtClean="0"/>
              <a:t>–</a:t>
            </a:r>
            <a:r>
              <a:rPr lang="en-IN" dirty="0" smtClean="0"/>
              <a:t> may be the cause </a:t>
            </a:r>
            <a:endParaRPr lang="en-US" dirty="0"/>
          </a:p>
        </p:txBody>
      </p:sp>
    </p:spTree>
    <p:extLst>
      <p:ext uri="{BB962C8B-B14F-4D97-AF65-F5344CB8AC3E}">
        <p14:creationId xmlns:p14="http://schemas.microsoft.com/office/powerpoint/2010/main" val="4201004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9317" y="1203158"/>
            <a:ext cx="8731671" cy="5535764"/>
          </a:xfrm>
        </p:spPr>
        <p:txBody>
          <a:bodyPr>
            <a:normAutofit/>
          </a:bodyPr>
          <a:lstStyle/>
          <a:p>
            <a:r>
              <a:rPr lang="en-IN" dirty="0"/>
              <a:t>Reverse Causation. </a:t>
            </a:r>
            <a:r>
              <a:rPr lang="en-IN" dirty="0" smtClean="0"/>
              <a:t>Y happens after X; but Y may be the cause for X</a:t>
            </a:r>
          </a:p>
          <a:p>
            <a:r>
              <a:rPr lang="en-IN" dirty="0" smtClean="0"/>
              <a:t>Poor </a:t>
            </a:r>
            <a:r>
              <a:rPr lang="en-IN" dirty="0"/>
              <a:t>economic conditions </a:t>
            </a:r>
            <a:r>
              <a:rPr lang="mr-IN" dirty="0" smtClean="0"/>
              <a:t>–</a:t>
            </a:r>
            <a:r>
              <a:rPr lang="en-IN" dirty="0" smtClean="0"/>
              <a:t> a result </a:t>
            </a:r>
            <a:r>
              <a:rPr lang="en-IN" dirty="0"/>
              <a:t>of high </a:t>
            </a:r>
            <a:r>
              <a:rPr lang="en-IN" dirty="0" smtClean="0"/>
              <a:t>crime or a cause for it?  </a:t>
            </a:r>
          </a:p>
          <a:p>
            <a:r>
              <a:rPr lang="en-IN" dirty="0" smtClean="0"/>
              <a:t>High crime</a:t>
            </a:r>
            <a:r>
              <a:rPr lang="en-IN" dirty="0"/>
              <a:t> </a:t>
            </a:r>
            <a:r>
              <a:rPr lang="en-IN" dirty="0" smtClean="0"/>
              <a:t>- businesses </a:t>
            </a:r>
            <a:r>
              <a:rPr lang="en-IN" dirty="0"/>
              <a:t>won’t invest </a:t>
            </a:r>
            <a:r>
              <a:rPr lang="mr-IN" dirty="0" smtClean="0"/>
              <a:t>–</a:t>
            </a:r>
            <a:r>
              <a:rPr lang="en-IN" dirty="0" smtClean="0"/>
              <a:t> poor economic conditions</a:t>
            </a:r>
          </a:p>
          <a:p>
            <a:r>
              <a:rPr lang="en-IN" dirty="0" smtClean="0"/>
              <a:t>Poor </a:t>
            </a:r>
            <a:r>
              <a:rPr lang="en-IN" dirty="0"/>
              <a:t>economic conditions </a:t>
            </a:r>
            <a:r>
              <a:rPr lang="en-IN" dirty="0" smtClean="0"/>
              <a:t>- little employment - crimes </a:t>
            </a:r>
            <a:endParaRPr lang="en-US" dirty="0"/>
          </a:p>
        </p:txBody>
      </p:sp>
    </p:spTree>
    <p:extLst>
      <p:ext uri="{BB962C8B-B14F-4D97-AF65-F5344CB8AC3E}">
        <p14:creationId xmlns:p14="http://schemas.microsoft.com/office/powerpoint/2010/main" val="2509555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8316"/>
            <a:ext cx="8229600" cy="5497847"/>
          </a:xfrm>
        </p:spPr>
        <p:txBody>
          <a:bodyPr>
            <a:normAutofit/>
          </a:bodyPr>
          <a:lstStyle/>
          <a:p>
            <a:pPr marL="0" indent="0">
              <a:buNone/>
            </a:pPr>
            <a:r>
              <a:rPr lang="en-IN" b="1" dirty="0" smtClean="0"/>
              <a:t>II. Post </a:t>
            </a:r>
            <a:r>
              <a:rPr lang="en-IN" b="1" dirty="0"/>
              <a:t>Hoc, Ergo Propter Hoc</a:t>
            </a:r>
            <a:r>
              <a:rPr lang="en-IN" dirty="0"/>
              <a:t> </a:t>
            </a:r>
            <a:r>
              <a:rPr lang="en-IN" dirty="0" smtClean="0"/>
              <a:t>(Temporal precedence does not imply causation)</a:t>
            </a:r>
          </a:p>
          <a:p>
            <a:r>
              <a:rPr lang="en-IN" i="1" dirty="0" smtClean="0"/>
              <a:t>necessary</a:t>
            </a:r>
            <a:r>
              <a:rPr lang="en-IN" dirty="0"/>
              <a:t> </a:t>
            </a:r>
            <a:r>
              <a:rPr lang="en-IN" dirty="0" smtClean="0"/>
              <a:t>vs </a:t>
            </a:r>
            <a:r>
              <a:rPr lang="en-IN" i="1" dirty="0" smtClean="0"/>
              <a:t>sufficient</a:t>
            </a:r>
          </a:p>
          <a:p>
            <a:r>
              <a:rPr lang="en-IN" dirty="0" smtClean="0"/>
              <a:t>Demonetisation </a:t>
            </a:r>
            <a:r>
              <a:rPr lang="mr-IN" dirty="0" smtClean="0"/>
              <a:t>–</a:t>
            </a:r>
            <a:r>
              <a:rPr lang="en-IN" dirty="0" smtClean="0"/>
              <a:t> Slow economic growth</a:t>
            </a:r>
            <a:r>
              <a:rPr lang="en-IN" i="1" dirty="0" smtClean="0"/>
              <a:t> </a:t>
            </a:r>
          </a:p>
          <a:p>
            <a:r>
              <a:rPr lang="en-IN" dirty="0" smtClean="0"/>
              <a:t>There may be several other causes</a:t>
            </a:r>
          </a:p>
        </p:txBody>
      </p:sp>
    </p:spTree>
    <p:extLst>
      <p:ext uri="{BB962C8B-B14F-4D97-AF65-F5344CB8AC3E}">
        <p14:creationId xmlns:p14="http://schemas.microsoft.com/office/powerpoint/2010/main" val="875335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Assuming a common cause </a:t>
            </a:r>
            <a:r>
              <a:rPr lang="mr-IN" dirty="0" smtClean="0"/>
              <a:t>–</a:t>
            </a:r>
            <a:r>
              <a:rPr lang="en-US" dirty="0" smtClean="0"/>
              <a:t> mostly superstitious</a:t>
            </a:r>
          </a:p>
          <a:p>
            <a:pPr marL="0" indent="0">
              <a:buNone/>
            </a:pPr>
            <a:r>
              <a:rPr lang="en-US" dirty="0" smtClean="0"/>
              <a:t>A cat crossing your path - falling </a:t>
            </a:r>
            <a:r>
              <a:rPr lang="en-US" dirty="0"/>
              <a:t>and </a:t>
            </a:r>
            <a:r>
              <a:rPr lang="en-US" dirty="0" smtClean="0"/>
              <a:t>spraining your ankle</a:t>
            </a:r>
            <a:endParaRPr lang="en-US" dirty="0"/>
          </a:p>
        </p:txBody>
      </p:sp>
    </p:spTree>
    <p:extLst>
      <p:ext uri="{BB962C8B-B14F-4D97-AF65-F5344CB8AC3E}">
        <p14:creationId xmlns:p14="http://schemas.microsoft.com/office/powerpoint/2010/main" val="3956421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9007"/>
            <a:ext cx="8229600" cy="5401098"/>
          </a:xfrm>
        </p:spPr>
        <p:txBody>
          <a:bodyPr>
            <a:normAutofit lnSpcReduction="10000"/>
          </a:bodyPr>
          <a:lstStyle/>
          <a:p>
            <a:r>
              <a:rPr lang="en-US" dirty="0" smtClean="0"/>
              <a:t>A cause-effect relationship - one event (the cause) makes another happen (the effect). </a:t>
            </a:r>
          </a:p>
          <a:p>
            <a:r>
              <a:rPr lang="en-US" dirty="0" smtClean="0"/>
              <a:t>One cause can have several effects. </a:t>
            </a:r>
          </a:p>
          <a:p>
            <a:r>
              <a:rPr lang="en-US" dirty="0" smtClean="0"/>
              <a:t>For example, global warming may lead to increased sea levels, melting of polar ice caps, weird weather patterns, decreased agriculture output, etc. </a:t>
            </a:r>
          </a:p>
          <a:p>
            <a:r>
              <a:rPr lang="en-US" dirty="0" smtClean="0"/>
              <a:t>Several causes may be behind a single effect</a:t>
            </a:r>
          </a:p>
          <a:p>
            <a:r>
              <a:rPr lang="en-US" dirty="0" smtClean="0"/>
              <a:t>For example, WWI was a result of multiple causes </a:t>
            </a:r>
            <a:r>
              <a:rPr lang="mr-IN" dirty="0" smtClean="0"/>
              <a:t>–</a:t>
            </a:r>
            <a:r>
              <a:rPr lang="en-US" dirty="0" smtClean="0"/>
              <a:t> defense alliances, imperialism, militarism, nationalism, etc. </a:t>
            </a:r>
          </a:p>
        </p:txBody>
      </p:sp>
    </p:spTree>
    <p:extLst>
      <p:ext uri="{BB962C8B-B14F-4D97-AF65-F5344CB8AC3E}">
        <p14:creationId xmlns:p14="http://schemas.microsoft.com/office/powerpoint/2010/main" val="4134231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05446"/>
            <a:ext cx="8229600" cy="4820717"/>
          </a:xfrm>
        </p:spPr>
        <p:txBody>
          <a:bodyPr>
            <a:noAutofit/>
          </a:bodyPr>
          <a:lstStyle/>
          <a:p>
            <a:pPr>
              <a:lnSpc>
                <a:spcPct val="90000"/>
              </a:lnSpc>
            </a:pPr>
            <a:r>
              <a:rPr lang="en-US" dirty="0"/>
              <a:t>oversimplification or reductionism: reducing a complex problem to a single, simple cause</a:t>
            </a:r>
          </a:p>
          <a:p>
            <a:pPr lvl="1">
              <a:lnSpc>
                <a:spcPct val="90000"/>
              </a:lnSpc>
            </a:pPr>
            <a:r>
              <a:rPr lang="en-US" sz="3200" dirty="0"/>
              <a:t>example: the decline of the family unit is responsible for all of society</a:t>
            </a:r>
            <a:r>
              <a:rPr lang="ja-JP" altLang="en-US" sz="3200" dirty="0">
                <a:latin typeface="Arial"/>
              </a:rPr>
              <a:t>’</a:t>
            </a:r>
            <a:r>
              <a:rPr lang="en-US" sz="3200" dirty="0"/>
              <a:t>s </a:t>
            </a:r>
            <a:r>
              <a:rPr lang="en-US" sz="3200" dirty="0" smtClean="0"/>
              <a:t>problems (drug </a:t>
            </a:r>
            <a:r>
              <a:rPr lang="en-US" sz="3200" dirty="0"/>
              <a:t>and alcohol </a:t>
            </a:r>
            <a:r>
              <a:rPr lang="en-US" sz="3200" dirty="0" smtClean="0"/>
              <a:t>addiction, increased divorce rate, increase in sexual assaults </a:t>
            </a:r>
            <a:r>
              <a:rPr lang="en-US" sz="3200" dirty="0"/>
              <a:t>etc.)</a:t>
            </a:r>
          </a:p>
          <a:p>
            <a:pPr marL="0" indent="0">
              <a:buNone/>
            </a:pPr>
            <a:endParaRPr lang="en-US" dirty="0"/>
          </a:p>
        </p:txBody>
      </p:sp>
    </p:spTree>
    <p:extLst>
      <p:ext uri="{BB962C8B-B14F-4D97-AF65-F5344CB8AC3E}">
        <p14:creationId xmlns:p14="http://schemas.microsoft.com/office/powerpoint/2010/main" val="3957968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Associations </a:t>
            </a:r>
            <a:r>
              <a:rPr lang="en-US" b="1" dirty="0"/>
              <a:t>in </a:t>
            </a:r>
            <a:r>
              <a:rPr lang="en-US" b="1" dirty="0" smtClean="0"/>
              <a:t>ads</a:t>
            </a:r>
            <a:endParaRPr lang="en-US" dirty="0"/>
          </a:p>
        </p:txBody>
      </p:sp>
      <p:sp>
        <p:nvSpPr>
          <p:cNvPr id="3" name="Content Placeholder 2"/>
          <p:cNvSpPr>
            <a:spLocks noGrp="1"/>
          </p:cNvSpPr>
          <p:nvPr>
            <p:ph idx="1"/>
          </p:nvPr>
        </p:nvSpPr>
        <p:spPr/>
        <p:txBody>
          <a:bodyPr>
            <a:normAutofit/>
          </a:bodyPr>
          <a:lstStyle/>
          <a:p>
            <a:pPr>
              <a:lnSpc>
                <a:spcPct val="90000"/>
              </a:lnSpc>
            </a:pPr>
            <a:r>
              <a:rPr lang="en-US" dirty="0" smtClean="0"/>
              <a:t>Equating </a:t>
            </a:r>
            <a:r>
              <a:rPr lang="en-US" dirty="0"/>
              <a:t>and associating products </a:t>
            </a:r>
            <a:r>
              <a:rPr lang="en-US" dirty="0" smtClean="0"/>
              <a:t>with </a:t>
            </a:r>
            <a:r>
              <a:rPr lang="en-US" sz="3200" dirty="0" smtClean="0"/>
              <a:t>favorable </a:t>
            </a:r>
            <a:r>
              <a:rPr lang="en-US" sz="3200" dirty="0"/>
              <a:t>images and lifestyles.</a:t>
            </a:r>
          </a:p>
          <a:p>
            <a:pPr lvl="2">
              <a:lnSpc>
                <a:spcPct val="90000"/>
              </a:lnSpc>
            </a:pPr>
            <a:r>
              <a:rPr lang="en-US" sz="3200" dirty="0" smtClean="0"/>
              <a:t>Beer </a:t>
            </a:r>
            <a:r>
              <a:rPr lang="en-US" sz="3200" dirty="0"/>
              <a:t>= Fun, Good Times</a:t>
            </a:r>
          </a:p>
          <a:p>
            <a:pPr lvl="2">
              <a:lnSpc>
                <a:spcPct val="90000"/>
              </a:lnSpc>
            </a:pPr>
            <a:r>
              <a:rPr lang="en-US" sz="3200" dirty="0" smtClean="0"/>
              <a:t>Wearing </a:t>
            </a:r>
            <a:r>
              <a:rPr lang="en-US" sz="3200" dirty="0"/>
              <a:t>a particular fragrance </a:t>
            </a:r>
            <a:r>
              <a:rPr lang="en-US" sz="3200" dirty="0" smtClean="0"/>
              <a:t>=</a:t>
            </a:r>
            <a:r>
              <a:rPr lang="en-US" sz="3200" dirty="0"/>
              <a:t> </a:t>
            </a:r>
            <a:r>
              <a:rPr lang="en-US" sz="3200" dirty="0" smtClean="0"/>
              <a:t>sexual attraction</a:t>
            </a:r>
            <a:r>
              <a:rPr lang="en-US" sz="3200" dirty="0"/>
              <a:t> </a:t>
            </a:r>
            <a:r>
              <a:rPr lang="en-US" sz="3200" dirty="0" smtClean="0"/>
              <a:t>etc</a:t>
            </a:r>
            <a:r>
              <a:rPr lang="en-US" sz="3200" dirty="0"/>
              <a:t>.</a:t>
            </a:r>
          </a:p>
          <a:p>
            <a:endParaRPr lang="en-US" dirty="0"/>
          </a:p>
        </p:txBody>
      </p:sp>
    </p:spTree>
    <p:extLst>
      <p:ext uri="{BB962C8B-B14F-4D97-AF65-F5344CB8AC3E}">
        <p14:creationId xmlns:p14="http://schemas.microsoft.com/office/powerpoint/2010/main" val="3871777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Ask these questions before making associations</a:t>
            </a:r>
            <a:endParaRPr lang="en-US" dirty="0"/>
          </a:p>
        </p:txBody>
      </p:sp>
    </p:spTree>
    <p:extLst>
      <p:ext uri="{BB962C8B-B14F-4D97-AF65-F5344CB8AC3E}">
        <p14:creationId xmlns:p14="http://schemas.microsoft.com/office/powerpoint/2010/main" val="378921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17542"/>
            <a:ext cx="8229600" cy="5808622"/>
          </a:xfrm>
        </p:spPr>
        <p:txBody>
          <a:bodyPr>
            <a:noAutofit/>
          </a:bodyPr>
          <a:lstStyle/>
          <a:p>
            <a:r>
              <a:rPr lang="en-US" b="1" dirty="0"/>
              <a:t>I</a:t>
            </a:r>
            <a:r>
              <a:rPr lang="en-US" b="1" dirty="0" smtClean="0"/>
              <a:t>s </a:t>
            </a:r>
            <a:r>
              <a:rPr lang="en-US" b="1" dirty="0"/>
              <a:t>the cause </a:t>
            </a:r>
            <a:r>
              <a:rPr lang="en-US" b="1" u="sng" dirty="0"/>
              <a:t>necessary</a:t>
            </a:r>
            <a:r>
              <a:rPr lang="en-US" b="1" dirty="0"/>
              <a:t> to produce the effect?</a:t>
            </a:r>
          </a:p>
          <a:p>
            <a:pPr lvl="1"/>
            <a:r>
              <a:rPr lang="en-US" sz="3200" dirty="0" smtClean="0"/>
              <a:t>Is a degree from a reputed college/ university necessary to be successful in life?</a:t>
            </a:r>
            <a:endParaRPr lang="en-US" sz="3200" dirty="0"/>
          </a:p>
          <a:p>
            <a:pPr lvl="1"/>
            <a:r>
              <a:rPr lang="en-US" sz="3200" dirty="0"/>
              <a:t>Does </a:t>
            </a:r>
            <a:r>
              <a:rPr lang="en-US" sz="3200" dirty="0" smtClean="0"/>
              <a:t>a particular brand of cell phone enhance one’s status?</a:t>
            </a:r>
            <a:endParaRPr lang="en-US" sz="3200" dirty="0"/>
          </a:p>
          <a:p>
            <a:r>
              <a:rPr lang="en-US" b="1" dirty="0"/>
              <a:t>is the cause </a:t>
            </a:r>
            <a:r>
              <a:rPr lang="en-US" b="1" u="sng" dirty="0"/>
              <a:t>sufficient</a:t>
            </a:r>
            <a:r>
              <a:rPr lang="en-US" b="1" dirty="0"/>
              <a:t> to produce the effect?</a:t>
            </a:r>
          </a:p>
          <a:p>
            <a:pPr lvl="1"/>
            <a:r>
              <a:rPr lang="en-US" sz="3200" dirty="0" smtClean="0"/>
              <a:t>Does </a:t>
            </a:r>
            <a:r>
              <a:rPr lang="ja-JP" altLang="en-US" sz="3200" dirty="0">
                <a:latin typeface="Arial"/>
              </a:rPr>
              <a:t>“</a:t>
            </a:r>
            <a:r>
              <a:rPr lang="en-US" sz="3200" dirty="0"/>
              <a:t>being in love</a:t>
            </a:r>
            <a:r>
              <a:rPr lang="ja-JP" altLang="en-US" sz="3200" dirty="0">
                <a:latin typeface="Arial"/>
              </a:rPr>
              <a:t>”</a:t>
            </a:r>
            <a:r>
              <a:rPr lang="en-US" sz="3200" dirty="0"/>
              <a:t> ensure that a couple will be happy </a:t>
            </a:r>
            <a:r>
              <a:rPr lang="en-US" sz="3200" dirty="0" smtClean="0"/>
              <a:t>together?</a:t>
            </a:r>
            <a:endParaRPr lang="en-US" sz="3200" dirty="0"/>
          </a:p>
          <a:p>
            <a:endParaRPr lang="en-US" dirty="0"/>
          </a:p>
        </p:txBody>
      </p:sp>
    </p:spTree>
    <p:extLst>
      <p:ext uri="{BB962C8B-B14F-4D97-AF65-F5344CB8AC3E}">
        <p14:creationId xmlns:p14="http://schemas.microsoft.com/office/powerpoint/2010/main" val="3979967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9598"/>
            <a:ext cx="8450868" cy="4926565"/>
          </a:xfrm>
        </p:spPr>
        <p:txBody>
          <a:bodyPr>
            <a:noAutofit/>
          </a:bodyPr>
          <a:lstStyle/>
          <a:p>
            <a:pPr>
              <a:lnSpc>
                <a:spcPct val="70000"/>
              </a:lnSpc>
            </a:pPr>
            <a:r>
              <a:rPr lang="en-US" b="1" dirty="0"/>
              <a:t>Are there </a:t>
            </a:r>
            <a:r>
              <a:rPr lang="en-US" b="1" u="sng" dirty="0"/>
              <a:t>cumulative</a:t>
            </a:r>
            <a:r>
              <a:rPr lang="en-US" b="1" dirty="0"/>
              <a:t>  (additional, contributory) causes?</a:t>
            </a:r>
          </a:p>
          <a:p>
            <a:pPr lvl="1">
              <a:lnSpc>
                <a:spcPct val="70000"/>
              </a:lnSpc>
            </a:pPr>
            <a:r>
              <a:rPr lang="en-US" sz="3200" dirty="0" smtClean="0"/>
              <a:t> </a:t>
            </a:r>
            <a:r>
              <a:rPr lang="en-US" sz="3200" dirty="0"/>
              <a:t>Urban density, </a:t>
            </a:r>
            <a:r>
              <a:rPr lang="en-US" sz="3200" dirty="0" smtClean="0"/>
              <a:t>unemployment</a:t>
            </a:r>
            <a:r>
              <a:rPr lang="en-US" sz="3200" dirty="0"/>
              <a:t>, </a:t>
            </a:r>
            <a:r>
              <a:rPr lang="en-US" sz="3200" dirty="0" smtClean="0"/>
              <a:t>poverty together lead </a:t>
            </a:r>
            <a:r>
              <a:rPr lang="en-US" sz="3200" dirty="0"/>
              <a:t>to </a:t>
            </a:r>
            <a:r>
              <a:rPr lang="en-US" sz="3200" dirty="0" smtClean="0"/>
              <a:t>crime</a:t>
            </a:r>
          </a:p>
          <a:p>
            <a:pPr marL="457200" lvl="1" indent="0">
              <a:lnSpc>
                <a:spcPct val="70000"/>
              </a:lnSpc>
              <a:buNone/>
            </a:pPr>
            <a:endParaRPr lang="en-US" sz="3200" dirty="0"/>
          </a:p>
          <a:p>
            <a:pPr>
              <a:lnSpc>
                <a:spcPct val="70000"/>
              </a:lnSpc>
            </a:pPr>
            <a:r>
              <a:rPr lang="en-US" b="1" dirty="0" smtClean="0"/>
              <a:t>Are </a:t>
            </a:r>
            <a:r>
              <a:rPr lang="en-US" b="1" dirty="0"/>
              <a:t>there </a:t>
            </a:r>
            <a:r>
              <a:rPr lang="en-US" b="1" u="sng" dirty="0"/>
              <a:t>alternative</a:t>
            </a:r>
            <a:r>
              <a:rPr lang="en-US" b="1" dirty="0"/>
              <a:t> causal explanations?</a:t>
            </a:r>
          </a:p>
          <a:p>
            <a:pPr lvl="1">
              <a:lnSpc>
                <a:spcPct val="70000"/>
              </a:lnSpc>
            </a:pPr>
            <a:r>
              <a:rPr lang="en-US" sz="3200" dirty="0" smtClean="0"/>
              <a:t>What </a:t>
            </a:r>
            <a:r>
              <a:rPr lang="en-US" sz="3200" dirty="0"/>
              <a:t>was the cause of the </a:t>
            </a:r>
            <a:r>
              <a:rPr lang="en-US" sz="3200" dirty="0" smtClean="0"/>
              <a:t>mass shootings? </a:t>
            </a:r>
            <a:endParaRPr lang="en-US" sz="3200" dirty="0"/>
          </a:p>
          <a:p>
            <a:endParaRPr lang="en-US" dirty="0"/>
          </a:p>
        </p:txBody>
      </p:sp>
    </p:spTree>
    <p:extLst>
      <p:ext uri="{BB962C8B-B14F-4D97-AF65-F5344CB8AC3E}">
        <p14:creationId xmlns:p14="http://schemas.microsoft.com/office/powerpoint/2010/main" val="1607975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70000"/>
              </a:lnSpc>
            </a:pPr>
            <a:r>
              <a:rPr lang="en-US" b="1" dirty="0"/>
              <a:t>Are there </a:t>
            </a:r>
            <a:r>
              <a:rPr lang="en-US" b="1" u="sng" dirty="0"/>
              <a:t>countervailing</a:t>
            </a:r>
            <a:r>
              <a:rPr lang="en-US" b="1" dirty="0"/>
              <a:t> causes?</a:t>
            </a:r>
            <a:r>
              <a:rPr lang="en-US" dirty="0"/>
              <a:t> Would other factors or circumstances prevent the effect from occurring?</a:t>
            </a:r>
          </a:p>
          <a:p>
            <a:pPr lvl="1">
              <a:lnSpc>
                <a:spcPct val="70000"/>
              </a:lnSpc>
            </a:pPr>
            <a:r>
              <a:rPr lang="en-US" sz="3200" dirty="0" smtClean="0"/>
              <a:t> </a:t>
            </a:r>
            <a:r>
              <a:rPr lang="en-US" sz="3200" dirty="0"/>
              <a:t>a </a:t>
            </a:r>
            <a:r>
              <a:rPr lang="en-US" sz="3200" dirty="0" smtClean="0"/>
              <a:t>computer </a:t>
            </a:r>
            <a:r>
              <a:rPr lang="en-US" sz="3200" dirty="0"/>
              <a:t>keeps freezing </a:t>
            </a:r>
            <a:r>
              <a:rPr lang="en-US" sz="3200" dirty="0" smtClean="0"/>
              <a:t>up - a virus attack or some incompatible software/ updates?  </a:t>
            </a:r>
            <a:endParaRPr lang="en-US" sz="3200" dirty="0"/>
          </a:p>
          <a:p>
            <a:endParaRPr lang="en-US" dirty="0"/>
          </a:p>
        </p:txBody>
      </p:sp>
    </p:spTree>
    <p:extLst>
      <p:ext uri="{BB962C8B-B14F-4D97-AF65-F5344CB8AC3E}">
        <p14:creationId xmlns:p14="http://schemas.microsoft.com/office/powerpoint/2010/main" val="19529794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Read the following statements and state whether the cause-effect connections are satisfactory.</a:t>
            </a:r>
            <a:endParaRPr lang="en-US" dirty="0"/>
          </a:p>
        </p:txBody>
      </p:sp>
    </p:spTree>
    <p:extLst>
      <p:ext uri="{BB962C8B-B14F-4D97-AF65-F5344CB8AC3E}">
        <p14:creationId xmlns:p14="http://schemas.microsoft.com/office/powerpoint/2010/main" val="3482093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95604"/>
            <a:ext cx="8229600" cy="6163090"/>
          </a:xfrm>
        </p:spPr>
        <p:txBody>
          <a:bodyPr>
            <a:normAutofit lnSpcReduction="10000"/>
          </a:bodyPr>
          <a:lstStyle/>
          <a:p>
            <a:pPr marL="514350" indent="-514350">
              <a:buFont typeface="+mj-lt"/>
              <a:buAutoNum type="arabicPeriod"/>
            </a:pPr>
            <a:r>
              <a:rPr lang="en-US" dirty="0"/>
              <a:t>An irritating commercial aired after my favorite television show. I sneezed twice. Irritating commercials always make me sneeze</a:t>
            </a:r>
            <a:r>
              <a:rPr lang="en-US" dirty="0" smtClean="0"/>
              <a:t>.</a:t>
            </a:r>
          </a:p>
          <a:p>
            <a:pPr marL="514350" indent="-514350">
              <a:buFont typeface="+mj-lt"/>
              <a:buAutoNum type="arabicPeriod"/>
            </a:pPr>
            <a:r>
              <a:rPr lang="en-US" dirty="0" smtClean="0"/>
              <a:t>Jennifer </a:t>
            </a:r>
            <a:r>
              <a:rPr lang="en-US" dirty="0"/>
              <a:t>comes to class just as the bell rings every day. Jennifer's arrival at class causes the bell to </a:t>
            </a:r>
            <a:r>
              <a:rPr lang="en-US" dirty="0" smtClean="0"/>
              <a:t>ring.</a:t>
            </a:r>
          </a:p>
          <a:p>
            <a:pPr marL="514350" indent="-514350">
              <a:buFont typeface="+mj-lt"/>
              <a:buAutoNum type="arabicPeriod"/>
            </a:pPr>
            <a:r>
              <a:rPr lang="en-US" dirty="0" smtClean="0"/>
              <a:t>Depression </a:t>
            </a:r>
            <a:r>
              <a:rPr lang="en-US" dirty="0"/>
              <a:t>causes sickness. People who are terminally ill are also often depressed. So, depression can cause illness.</a:t>
            </a:r>
          </a:p>
          <a:p>
            <a:pPr marL="514350" indent="-514350">
              <a:buFont typeface="+mj-lt"/>
              <a:buAutoNum type="arabicPeriod"/>
            </a:pPr>
            <a:r>
              <a:rPr lang="en-US" dirty="0" smtClean="0"/>
              <a:t>The </a:t>
            </a:r>
            <a:r>
              <a:rPr lang="en-US" dirty="0"/>
              <a:t>type of music that is being produced these days is causing the youth of this nation to be </a:t>
            </a:r>
            <a:r>
              <a:rPr lang="en-US" dirty="0" smtClean="0"/>
              <a:t>immoral.</a:t>
            </a: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21818201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7246"/>
            <a:ext cx="8229600" cy="5688917"/>
          </a:xfrm>
        </p:spPr>
        <p:txBody>
          <a:bodyPr>
            <a:normAutofit/>
          </a:bodyPr>
          <a:lstStyle/>
          <a:p>
            <a:pPr marL="0" indent="0">
              <a:buNone/>
            </a:pPr>
            <a:r>
              <a:rPr lang="en-US" dirty="0" smtClean="0"/>
              <a:t>5. When </a:t>
            </a:r>
            <a:r>
              <a:rPr lang="en-US" dirty="0"/>
              <a:t>the ocean is extremely polluted, the corals die.</a:t>
            </a:r>
          </a:p>
          <a:p>
            <a:pPr marL="0" indent="0">
              <a:buNone/>
            </a:pPr>
            <a:r>
              <a:rPr lang="en-US" dirty="0" smtClean="0"/>
              <a:t>6. Many </a:t>
            </a:r>
            <a:r>
              <a:rPr lang="en-US" dirty="0"/>
              <a:t>people who drink coffee are also thin. Therefore, coffee causes one to lose </a:t>
            </a:r>
            <a:r>
              <a:rPr lang="en-US" dirty="0" smtClean="0"/>
              <a:t>weight.</a:t>
            </a:r>
          </a:p>
          <a:p>
            <a:pPr marL="0" indent="0">
              <a:buNone/>
            </a:pPr>
            <a:r>
              <a:rPr lang="en-US" dirty="0" smtClean="0"/>
              <a:t>7. Some people believe dinosaurs went extinct because a large meteor hit the earth.</a:t>
            </a:r>
          </a:p>
          <a:p>
            <a:pPr marL="0" indent="0">
              <a:buNone/>
            </a:pPr>
            <a:r>
              <a:rPr lang="en-US" dirty="0" smtClean="0"/>
              <a:t>8. Sarah </a:t>
            </a:r>
            <a:r>
              <a:rPr lang="en-US" dirty="0"/>
              <a:t>liked playing with her brother's army toys when she was a child. Sarah joined the army as an adult. Playing with army toys makes you want to join the army.</a:t>
            </a:r>
          </a:p>
          <a:p>
            <a:pPr marL="514350" indent="-514350">
              <a:buFont typeface="+mj-lt"/>
              <a:buAutoNum type="arabicPeriod"/>
            </a:pPr>
            <a:endParaRPr lang="en-US" dirty="0"/>
          </a:p>
        </p:txBody>
      </p:sp>
    </p:spTree>
    <p:extLst>
      <p:ext uri="{BB962C8B-B14F-4D97-AF65-F5344CB8AC3E}">
        <p14:creationId xmlns:p14="http://schemas.microsoft.com/office/powerpoint/2010/main" val="2300755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sample </a:t>
            </a:r>
            <a:r>
              <a:rPr lang="en-US" dirty="0" smtClean="0">
                <a:hlinkClick r:id="rId2" action="ppaction://hlinkfile"/>
              </a:rPr>
              <a:t>text</a:t>
            </a:r>
            <a:endParaRPr lang="en-US" dirty="0"/>
          </a:p>
        </p:txBody>
      </p:sp>
    </p:spTree>
    <p:extLst>
      <p:ext uri="{BB962C8B-B14F-4D97-AF65-F5344CB8AC3E}">
        <p14:creationId xmlns:p14="http://schemas.microsoft.com/office/powerpoint/2010/main" val="2888092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6575"/>
            <a:ext cx="8229600" cy="4679588"/>
          </a:xfrm>
        </p:spPr>
        <p:txBody>
          <a:bodyPr>
            <a:noAutofit/>
          </a:bodyPr>
          <a:lstStyle/>
          <a:p>
            <a:pPr>
              <a:lnSpc>
                <a:spcPct val="90000"/>
              </a:lnSpc>
            </a:pPr>
            <a:r>
              <a:rPr lang="en-US" dirty="0" smtClean="0"/>
              <a:t>One </a:t>
            </a:r>
            <a:r>
              <a:rPr lang="en-US" dirty="0"/>
              <a:t>condition or event (the </a:t>
            </a:r>
            <a:r>
              <a:rPr lang="ja-JP" altLang="en-US" dirty="0">
                <a:latin typeface="Arial"/>
              </a:rPr>
              <a:t>“</a:t>
            </a:r>
            <a:r>
              <a:rPr lang="en-US" dirty="0"/>
              <a:t>antecedent</a:t>
            </a:r>
            <a:r>
              <a:rPr lang="ja-JP" altLang="en-US" dirty="0">
                <a:latin typeface="Arial"/>
              </a:rPr>
              <a:t>”</a:t>
            </a:r>
            <a:r>
              <a:rPr lang="en-US" dirty="0"/>
              <a:t>) contributes to or brings about another condition or event (the </a:t>
            </a:r>
            <a:r>
              <a:rPr lang="ja-JP" altLang="en-US" dirty="0">
                <a:latin typeface="Arial"/>
              </a:rPr>
              <a:t>“</a:t>
            </a:r>
            <a:r>
              <a:rPr lang="en-US" dirty="0"/>
              <a:t>consequent</a:t>
            </a:r>
            <a:r>
              <a:rPr lang="ja-JP" altLang="en-US" dirty="0">
                <a:latin typeface="Arial"/>
              </a:rPr>
              <a:t>”</a:t>
            </a:r>
            <a:r>
              <a:rPr lang="en-US" dirty="0"/>
              <a:t>).</a:t>
            </a:r>
          </a:p>
          <a:p>
            <a:pPr lvl="1">
              <a:lnSpc>
                <a:spcPct val="90000"/>
              </a:lnSpc>
            </a:pPr>
            <a:r>
              <a:rPr lang="en-US" sz="3200" dirty="0" smtClean="0"/>
              <a:t>studying </a:t>
            </a:r>
            <a:r>
              <a:rPr lang="en-US" sz="3200" dirty="0"/>
              <a:t>hard (antecedent) leads to good grades (consequent)</a:t>
            </a:r>
          </a:p>
          <a:p>
            <a:pPr lvl="1">
              <a:lnSpc>
                <a:spcPct val="90000"/>
              </a:lnSpc>
            </a:pPr>
            <a:r>
              <a:rPr lang="en-US" sz="3200" dirty="0" smtClean="0"/>
              <a:t>passive </a:t>
            </a:r>
            <a:r>
              <a:rPr lang="en-US" sz="3200" dirty="0"/>
              <a:t>smoke causes lung cancer in nonsmokers</a:t>
            </a:r>
          </a:p>
          <a:p>
            <a:pPr marL="0" indent="0">
              <a:buNone/>
            </a:pPr>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3889525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Are the Effects of Global Warming Really that Bad?</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Eight degrees Fahrenheit. It may not sound like much—perhaps the difference between wearing a sweater and not wearing one on an early-spring day. But for the world in which we live, which climate experts project will be at least eight degrees warmer by 2100 should global emissions continue on their current path, this small rise will have grave consequences, ones that are already becoming apparent, for every ecosystem and living thing—including us.</a:t>
            </a:r>
          </a:p>
        </p:txBody>
      </p:sp>
    </p:spTree>
    <p:extLst>
      <p:ext uri="{BB962C8B-B14F-4D97-AF65-F5344CB8AC3E}">
        <p14:creationId xmlns:p14="http://schemas.microsoft.com/office/powerpoint/2010/main" val="4229527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8000"/>
            <a:ext cx="8229600" cy="5618163"/>
          </a:xfrm>
        </p:spPr>
        <p:txBody>
          <a:bodyPr>
            <a:noAutofit/>
          </a:bodyPr>
          <a:lstStyle/>
          <a:p>
            <a:r>
              <a:rPr lang="en-US" sz="2000" b="1" dirty="0"/>
              <a:t>More frequent and severe weather</a:t>
            </a:r>
          </a:p>
          <a:p>
            <a:pPr marL="0" indent="0">
              <a:buNone/>
            </a:pPr>
            <a:r>
              <a:rPr lang="en-US" sz="2000" dirty="0"/>
              <a:t>Higher temperatures are worsening many types of disasters, including storms, heat waves, floods, and droughts. A warmer climate creates an atmosphere that can collect, retain, and drop more water, changing weather patterns in such a way that wet areas become wetter and dry areas drier. "Extreme weather events are costing more and more," says </a:t>
            </a:r>
            <a:r>
              <a:rPr lang="en-US" sz="2000" dirty="0" err="1"/>
              <a:t>Aliya</a:t>
            </a:r>
            <a:r>
              <a:rPr lang="en-US" sz="2000" dirty="0"/>
              <a:t> </a:t>
            </a:r>
            <a:r>
              <a:rPr lang="en-US" sz="2000" dirty="0" err="1"/>
              <a:t>Haq</a:t>
            </a:r>
            <a:r>
              <a:rPr lang="en-US" sz="2000" dirty="0"/>
              <a:t>, deputy director of NRDC's Clean Power Plan initiative. "The number of billion-dollar weather disasters is expected to rise."</a:t>
            </a:r>
          </a:p>
          <a:p>
            <a:pPr marL="0" indent="0">
              <a:buNone/>
            </a:pPr>
            <a:endParaRPr lang="en-US" sz="2000" dirty="0"/>
          </a:p>
          <a:p>
            <a:pPr marL="0" indent="0">
              <a:buNone/>
            </a:pPr>
            <a:r>
              <a:rPr lang="en-US" sz="2000" dirty="0"/>
              <a:t>According to the National Oceanic and Atmospheric Administration, in 2015 there were 10 weather and climate disaster events in the United States—including severe storms, floods, drought, and wildfires—that caused at least $1 billion in losses. For context, each year from 1980 to 2015 averaged $5.2 billion in disasters (adjusted for inflation). If you zero in on the years between 2011 and 2015, you see an annual average cost of $10.8 billion.</a:t>
            </a:r>
          </a:p>
          <a:p>
            <a:endParaRPr lang="en-US" sz="2000" dirty="0"/>
          </a:p>
          <a:p>
            <a:endParaRPr lang="en-US" sz="2000" dirty="0"/>
          </a:p>
        </p:txBody>
      </p:sp>
    </p:spTree>
    <p:extLst>
      <p:ext uri="{BB962C8B-B14F-4D97-AF65-F5344CB8AC3E}">
        <p14:creationId xmlns:p14="http://schemas.microsoft.com/office/powerpoint/2010/main" val="1969324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8000"/>
            <a:ext cx="8229600" cy="5618163"/>
          </a:xfrm>
        </p:spPr>
        <p:txBody>
          <a:bodyPr>
            <a:normAutofit fontScale="70000" lnSpcReduction="20000"/>
          </a:bodyPr>
          <a:lstStyle/>
          <a:p>
            <a:r>
              <a:rPr lang="en-US" b="1" dirty="0"/>
              <a:t>Higher death rates</a:t>
            </a:r>
          </a:p>
          <a:p>
            <a:pPr marL="0" indent="0">
              <a:buNone/>
            </a:pPr>
            <a:r>
              <a:rPr lang="en-US" dirty="0"/>
              <a:t>Today's scientists point to climate change as "the biggest global health threat of the 21st century." It's a threat that impacts all of us—especially children, the elderly, low-income communities, and minorities—and in a variety of direct and indirect ways. As temperatures spike, so does the incidence of illness, emergency room visits, and death.</a:t>
            </a:r>
          </a:p>
          <a:p>
            <a:endParaRPr lang="en-US" dirty="0"/>
          </a:p>
          <a:p>
            <a:pPr marL="0" indent="0">
              <a:buNone/>
            </a:pPr>
            <a:r>
              <a:rPr lang="en-US" dirty="0"/>
              <a:t>"There are more hot days in places where people aren't used to it," </a:t>
            </a:r>
            <a:r>
              <a:rPr lang="en-US" dirty="0" err="1"/>
              <a:t>Haq</a:t>
            </a:r>
            <a:r>
              <a:rPr lang="en-US" dirty="0"/>
              <a:t> says. "They don't have air-conditioning or can't afford it. One or two days isn't a big deal. But four days straight where temperatures don't go down, even at night, leads to severe health consequences." In the United States, hundreds of heat-related deaths occur each year due to direct impacts and the indirect effects of heat-exacerbated, life-threatening illnesses, such as heat exhaustion, heatstroke, and cardiovascular and kidney diseases. Indeed, extreme heat kills more Americans each year, on average, than hurricanes, tornadoes, floods, and lightning combined.</a:t>
            </a:r>
          </a:p>
        </p:txBody>
      </p:sp>
    </p:spTree>
    <p:extLst>
      <p:ext uri="{BB962C8B-B14F-4D97-AF65-F5344CB8AC3E}">
        <p14:creationId xmlns:p14="http://schemas.microsoft.com/office/powerpoint/2010/main" val="12707065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67896"/>
            <a:ext cx="8229600" cy="5658268"/>
          </a:xfrm>
        </p:spPr>
        <p:txBody>
          <a:bodyPr>
            <a:normAutofit fontScale="77500" lnSpcReduction="20000"/>
          </a:bodyPr>
          <a:lstStyle/>
          <a:p>
            <a:r>
              <a:rPr lang="en-US" b="1" dirty="0"/>
              <a:t>Higher wildlife extinction rates</a:t>
            </a:r>
          </a:p>
          <a:p>
            <a:pPr marL="0" indent="0">
              <a:buNone/>
            </a:pPr>
            <a:r>
              <a:rPr lang="en-US" dirty="0"/>
              <a:t>As humans, we face a host of challenges, but we're certainly not the only ones catching heat. As land and sea undergo rapid changes, the animals that inhabit them are doomed to disappear if they don't adapt quickly enough. Some will make it, and some won't. According to the Intergovernmental Panel on Climate Change's 2014 assessment, many land, freshwater, and ocean species are shifting their geographic ranges to cooler climes or higher altitudes, in an attempt to escape warming. They're changing seasonal behaviors and traditional migration patterns, too. And yet many still face "increased extinction risk due to climate change." Indeed, a 2015 study showed that vertebrate species—animals with backbones, like fish, birds, mammals, amphibians, and reptiles—are disappearing 114 times faster than they should be, a phenomenon that has been linked to climate change, pollution, and deforestation.</a:t>
            </a:r>
          </a:p>
        </p:txBody>
      </p:sp>
    </p:spTree>
    <p:extLst>
      <p:ext uri="{BB962C8B-B14F-4D97-AF65-F5344CB8AC3E}">
        <p14:creationId xmlns:p14="http://schemas.microsoft.com/office/powerpoint/2010/main" val="1496587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08526"/>
            <a:ext cx="8229600" cy="5417637"/>
          </a:xfrm>
        </p:spPr>
        <p:txBody>
          <a:bodyPr>
            <a:normAutofit fontScale="92500" lnSpcReduction="10000"/>
          </a:bodyPr>
          <a:lstStyle/>
          <a:p>
            <a:pPr marL="0" indent="0">
              <a:buNone/>
            </a:pPr>
            <a:r>
              <a:rPr lang="en-US" dirty="0"/>
              <a:t>There's no question: Climate change promises a frightening future, and it's too late to turn back the clock. We've already taken care of that by pumping a century's worth of pollution into the air nearly unchecked. "Even if we stopped all carbon dioxide emissions tomorrow, we'd still see some effects," </a:t>
            </a:r>
            <a:r>
              <a:rPr lang="en-US" dirty="0" err="1"/>
              <a:t>Haq</a:t>
            </a:r>
            <a:r>
              <a:rPr lang="en-US" dirty="0"/>
              <a:t> says. That, of course, is the bad news. But there's also good news. By aggressively reducing our global emissions now, "we can avoid a lot of the severe consequences that climate change would otherwise bring," says </a:t>
            </a:r>
            <a:r>
              <a:rPr lang="en-US" dirty="0" err="1"/>
              <a:t>Haq</a:t>
            </a:r>
            <a:r>
              <a:rPr lang="en-US" dirty="0" smtClean="0"/>
              <a:t>.</a:t>
            </a:r>
          </a:p>
          <a:p>
            <a:pPr marL="0" indent="0" algn="r">
              <a:buNone/>
            </a:pPr>
            <a:r>
              <a:rPr lang="en-US" sz="2200" dirty="0" smtClean="0"/>
              <a:t>(By Melissa </a:t>
            </a:r>
            <a:r>
              <a:rPr lang="en-US" sz="2200" dirty="0" err="1" smtClean="0"/>
              <a:t>Denchak</a:t>
            </a:r>
            <a:r>
              <a:rPr lang="en-US" sz="2200" dirty="0"/>
              <a:t>, </a:t>
            </a:r>
            <a:r>
              <a:rPr lang="en-US" sz="2200" dirty="0" smtClean="0"/>
              <a:t>adapted </a:t>
            </a:r>
            <a:r>
              <a:rPr lang="en-US" sz="2200" dirty="0"/>
              <a:t>from </a:t>
            </a:r>
            <a:r>
              <a:rPr lang="en-US" sz="2200" dirty="0" err="1"/>
              <a:t>www.nrdc.org</a:t>
            </a:r>
            <a:r>
              <a:rPr lang="en-US" sz="2200" dirty="0"/>
              <a:t>/stories/are-effects-global-warming-really-</a:t>
            </a:r>
            <a:r>
              <a:rPr lang="en-US" sz="2200" dirty="0" smtClean="0"/>
              <a:t>bad) </a:t>
            </a:r>
            <a:endParaRPr lang="en-US" sz="2200" dirty="0"/>
          </a:p>
        </p:txBody>
      </p:sp>
    </p:spTree>
    <p:extLst>
      <p:ext uri="{BB962C8B-B14F-4D97-AF65-F5344CB8AC3E}">
        <p14:creationId xmlns:p14="http://schemas.microsoft.com/office/powerpoint/2010/main" val="3627129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and drafting a paper</a:t>
            </a:r>
            <a:endParaRPr lang="en-US" dirty="0"/>
          </a:p>
        </p:txBody>
      </p:sp>
      <p:sp>
        <p:nvSpPr>
          <p:cNvPr id="3" name="Content Placeholder 2"/>
          <p:cNvSpPr>
            <a:spLocks noGrp="1"/>
          </p:cNvSpPr>
          <p:nvPr>
            <p:ph idx="1"/>
          </p:nvPr>
        </p:nvSpPr>
        <p:spPr/>
        <p:txBody>
          <a:bodyPr/>
          <a:lstStyle/>
          <a:p>
            <a:r>
              <a:rPr lang="en-US" dirty="0" smtClean="0"/>
              <a:t>Focus on causes or effects or on both</a:t>
            </a:r>
          </a:p>
          <a:p>
            <a:r>
              <a:rPr lang="en-US" dirty="0" smtClean="0"/>
              <a:t>If you focus on causes </a:t>
            </a:r>
          </a:p>
          <a:p>
            <a:pPr lvl="1"/>
            <a:r>
              <a:rPr lang="en-US" dirty="0" smtClean="0"/>
              <a:t>How significant is this cause?</a:t>
            </a:r>
          </a:p>
          <a:p>
            <a:pPr lvl="1"/>
            <a:r>
              <a:rPr lang="en-US" dirty="0" smtClean="0"/>
              <a:t>Precisely how does it contribute to the effect?</a:t>
            </a:r>
          </a:p>
          <a:p>
            <a:r>
              <a:rPr lang="en-US" dirty="0" smtClean="0"/>
              <a:t>If you focus on effects</a:t>
            </a:r>
          </a:p>
          <a:p>
            <a:pPr lvl="1"/>
            <a:r>
              <a:rPr lang="en-US" dirty="0" smtClean="0"/>
              <a:t>How important is this effect?</a:t>
            </a:r>
          </a:p>
          <a:p>
            <a:pPr lvl="1"/>
            <a:r>
              <a:rPr lang="en-US" dirty="0" smtClean="0"/>
              <a:t>What evidence will establish its importance?</a:t>
            </a:r>
          </a:p>
          <a:p>
            <a:pPr lvl="1"/>
            <a:endParaRPr lang="en-US" dirty="0"/>
          </a:p>
        </p:txBody>
      </p:sp>
    </p:spTree>
    <p:extLst>
      <p:ext uri="{BB962C8B-B14F-4D97-AF65-F5344CB8AC3E}">
        <p14:creationId xmlns:p14="http://schemas.microsoft.com/office/powerpoint/2010/main" val="21457677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7474"/>
            <a:ext cx="8229600" cy="5818689"/>
          </a:xfrm>
        </p:spPr>
        <p:txBody>
          <a:bodyPr/>
          <a:lstStyle/>
          <a:p>
            <a:r>
              <a:rPr lang="en-US" dirty="0" smtClean="0"/>
              <a:t>Use the opening to identify your topic and indicate whether you plan to discuss causes, effects or both</a:t>
            </a:r>
          </a:p>
          <a:p>
            <a:r>
              <a:rPr lang="en-US" dirty="0" smtClean="0"/>
              <a:t>The recent decrease in street crime rate in the city stems primarily from its expanded educational program, growing job opportunities for young people, and falling rate of drug addiction. (Focus on causes </a:t>
            </a:r>
            <a:r>
              <a:rPr lang="mr-IN" dirty="0" smtClean="0"/>
              <a:t>–</a:t>
            </a:r>
            <a:r>
              <a:rPr lang="en-US" dirty="0" smtClean="0"/>
              <a:t> result is given)</a:t>
            </a:r>
          </a:p>
          <a:p>
            <a:endParaRPr lang="en-US" dirty="0"/>
          </a:p>
        </p:txBody>
      </p:sp>
    </p:spTree>
    <p:extLst>
      <p:ext uri="{BB962C8B-B14F-4D97-AF65-F5344CB8AC3E}">
        <p14:creationId xmlns:p14="http://schemas.microsoft.com/office/powerpoint/2010/main" val="28258039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Depending on the topic, there may mainly three types of organization.</a:t>
            </a:r>
            <a:endParaRPr lang="en-US" dirty="0"/>
          </a:p>
        </p:txBody>
      </p:sp>
    </p:spTree>
    <p:extLst>
      <p:ext uri="{BB962C8B-B14F-4D97-AF65-F5344CB8AC3E}">
        <p14:creationId xmlns:p14="http://schemas.microsoft.com/office/powerpoint/2010/main" val="10433149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6397" y="282259"/>
            <a:ext cx="8819869" cy="6262609"/>
          </a:xfrm>
        </p:spPr>
        <p:txBody>
          <a:bodyPr>
            <a:noAutofit/>
          </a:bodyPr>
          <a:lstStyle/>
          <a:p>
            <a:pPr marL="0" indent="0">
              <a:buNone/>
            </a:pPr>
            <a:r>
              <a:rPr lang="en-US" sz="2800" dirty="0"/>
              <a:t>1. Multiple causes--</a:t>
            </a:r>
            <a:r>
              <a:rPr lang="en-US" sz="2800" dirty="0" smtClean="0"/>
              <a:t>&gt; single effect</a:t>
            </a:r>
            <a:endParaRPr lang="en-US" sz="2800" dirty="0"/>
          </a:p>
          <a:p>
            <a:pPr marL="0" indent="0">
              <a:buNone/>
            </a:pPr>
            <a:r>
              <a:rPr lang="en-US" sz="2800" dirty="0" smtClean="0"/>
              <a:t>Thesis </a:t>
            </a:r>
            <a:r>
              <a:rPr lang="en-US" sz="2800" dirty="0"/>
              <a:t>statement: Air pollution is caused by the following factors: exhaust gases from cars, uncontrolled factory releases, and burning of </a:t>
            </a:r>
            <a:r>
              <a:rPr lang="en-US" sz="2800" dirty="0" smtClean="0"/>
              <a:t>firewood for cooking and heating.</a:t>
            </a:r>
            <a:endParaRPr lang="en-US" sz="2800" dirty="0"/>
          </a:p>
          <a:p>
            <a:pPr marL="0" indent="0">
              <a:buNone/>
            </a:pPr>
            <a:r>
              <a:rPr lang="en-US" sz="2800" dirty="0"/>
              <a:t>I. exhaust gases from cars</a:t>
            </a:r>
          </a:p>
          <a:p>
            <a:pPr marL="0" indent="0">
              <a:buNone/>
            </a:pPr>
            <a:r>
              <a:rPr lang="en-US" sz="2800" dirty="0"/>
              <a:t>    A. </a:t>
            </a:r>
            <a:r>
              <a:rPr lang="en-US" sz="2800" dirty="0" smtClean="0"/>
              <a:t>No regulatory/ weak measures</a:t>
            </a:r>
            <a:endParaRPr lang="en-US" sz="2800" dirty="0"/>
          </a:p>
          <a:p>
            <a:pPr marL="0" indent="0">
              <a:buNone/>
            </a:pPr>
            <a:r>
              <a:rPr lang="en-US" sz="2800" dirty="0"/>
              <a:t>    B. citizens are not conscientious</a:t>
            </a:r>
          </a:p>
          <a:p>
            <a:pPr marL="0" indent="0">
              <a:buNone/>
            </a:pPr>
            <a:r>
              <a:rPr lang="en-US" sz="2800" dirty="0"/>
              <a:t>II. uncontrolled factory </a:t>
            </a:r>
            <a:r>
              <a:rPr lang="en-US" sz="2800" dirty="0" smtClean="0"/>
              <a:t>releases</a:t>
            </a:r>
            <a:endParaRPr lang="en-US" sz="2800" dirty="0"/>
          </a:p>
          <a:p>
            <a:pPr marL="0" indent="0">
              <a:buNone/>
            </a:pPr>
            <a:r>
              <a:rPr lang="en-US" sz="2800" dirty="0"/>
              <a:t>    A. no regular checks </a:t>
            </a:r>
            <a:endParaRPr lang="en-US" sz="2800" dirty="0" smtClean="0"/>
          </a:p>
          <a:p>
            <a:pPr marL="0" indent="0">
              <a:buNone/>
            </a:pPr>
            <a:r>
              <a:rPr lang="en-US" sz="2800" dirty="0"/>
              <a:t> </a:t>
            </a:r>
            <a:r>
              <a:rPr lang="en-US" sz="2800" dirty="0" smtClean="0"/>
              <a:t>   B</a:t>
            </a:r>
            <a:r>
              <a:rPr lang="en-US" sz="2800" dirty="0"/>
              <a:t>. </a:t>
            </a:r>
            <a:r>
              <a:rPr lang="en-US" sz="2800" dirty="0" smtClean="0"/>
              <a:t>Outdated technology/ equipment</a:t>
            </a:r>
            <a:endParaRPr lang="en-US" sz="2800" dirty="0"/>
          </a:p>
          <a:p>
            <a:pPr marL="0" indent="0">
              <a:buNone/>
            </a:pPr>
            <a:r>
              <a:rPr lang="en-US" sz="2800" dirty="0"/>
              <a:t>III. burning of </a:t>
            </a:r>
            <a:r>
              <a:rPr lang="en-US" sz="2800" dirty="0" smtClean="0"/>
              <a:t>firewood </a:t>
            </a:r>
            <a:r>
              <a:rPr lang="en-US" sz="2800" dirty="0"/>
              <a:t>for </a:t>
            </a:r>
            <a:r>
              <a:rPr lang="en-US" sz="2800" dirty="0" smtClean="0"/>
              <a:t>cooking / heating</a:t>
            </a:r>
            <a:endParaRPr lang="en-US" sz="2800" dirty="0"/>
          </a:p>
          <a:p>
            <a:pPr marL="0" indent="0">
              <a:buNone/>
            </a:pPr>
            <a:r>
              <a:rPr lang="en-US" sz="2800" dirty="0"/>
              <a:t>    A. </a:t>
            </a:r>
            <a:r>
              <a:rPr lang="en-US" sz="2800" dirty="0" smtClean="0"/>
              <a:t>Poverty/ poor socio-economic conditions</a:t>
            </a:r>
            <a:endParaRPr lang="en-US" sz="2800" dirty="0"/>
          </a:p>
          <a:p>
            <a:pPr marL="0" indent="0">
              <a:buNone/>
            </a:pPr>
            <a:r>
              <a:rPr lang="en-US" sz="2800" dirty="0"/>
              <a:t>    B. </a:t>
            </a:r>
            <a:r>
              <a:rPr lang="en-US" sz="2800" dirty="0" smtClean="0"/>
              <a:t>Alternate energy resources inaccessible</a:t>
            </a:r>
            <a:endParaRPr lang="en-US" sz="2800" dirty="0"/>
          </a:p>
        </p:txBody>
      </p:sp>
    </p:spTree>
    <p:extLst>
      <p:ext uri="{BB962C8B-B14F-4D97-AF65-F5344CB8AC3E}">
        <p14:creationId xmlns:p14="http://schemas.microsoft.com/office/powerpoint/2010/main" val="34100711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70464"/>
            <a:ext cx="8229600" cy="5755699"/>
          </a:xfrm>
        </p:spPr>
        <p:txBody>
          <a:bodyPr>
            <a:noAutofit/>
          </a:bodyPr>
          <a:lstStyle/>
          <a:p>
            <a:pPr marL="0" indent="0">
              <a:buNone/>
            </a:pPr>
            <a:r>
              <a:rPr lang="en-US" dirty="0"/>
              <a:t>2. </a:t>
            </a:r>
            <a:r>
              <a:rPr lang="en-US" dirty="0" smtClean="0"/>
              <a:t>Single cause</a:t>
            </a:r>
            <a:r>
              <a:rPr lang="en-US" dirty="0"/>
              <a:t>--&gt;Multiple effects</a:t>
            </a:r>
          </a:p>
          <a:p>
            <a:pPr marL="0" indent="0">
              <a:buNone/>
            </a:pPr>
            <a:r>
              <a:rPr lang="en-US" dirty="0" smtClean="0"/>
              <a:t> Thesis </a:t>
            </a:r>
            <a:r>
              <a:rPr lang="en-US" dirty="0"/>
              <a:t>statement: Watching too much TV is one of the major sociological issues of this century, which has many effects on the physiology and psychology of people.</a:t>
            </a:r>
          </a:p>
          <a:p>
            <a:pPr marL="0" indent="0">
              <a:buNone/>
            </a:pPr>
            <a:r>
              <a:rPr lang="en-US" dirty="0"/>
              <a:t>I. </a:t>
            </a:r>
            <a:r>
              <a:rPr lang="en-US" dirty="0" smtClean="0"/>
              <a:t>Physiology</a:t>
            </a:r>
            <a:endParaRPr lang="en-US" dirty="0"/>
          </a:p>
          <a:p>
            <a:pPr marL="0" indent="0">
              <a:buNone/>
            </a:pPr>
            <a:r>
              <a:rPr lang="en-US" dirty="0"/>
              <a:t>    A. </a:t>
            </a:r>
            <a:r>
              <a:rPr lang="en-US" dirty="0" smtClean="0"/>
              <a:t>Eating disorders</a:t>
            </a:r>
            <a:endParaRPr lang="en-US" dirty="0"/>
          </a:p>
          <a:p>
            <a:pPr marL="0" indent="0">
              <a:buNone/>
            </a:pPr>
            <a:r>
              <a:rPr lang="en-US" dirty="0"/>
              <a:t>    B. </a:t>
            </a:r>
            <a:r>
              <a:rPr lang="en-US" dirty="0" smtClean="0"/>
              <a:t>Obesity</a:t>
            </a:r>
            <a:endParaRPr lang="en-US" dirty="0"/>
          </a:p>
          <a:p>
            <a:pPr marL="0" indent="0">
              <a:buNone/>
            </a:pPr>
            <a:r>
              <a:rPr lang="en-US" dirty="0"/>
              <a:t>II. </a:t>
            </a:r>
            <a:r>
              <a:rPr lang="en-US" dirty="0" smtClean="0"/>
              <a:t>Psychology</a:t>
            </a:r>
            <a:endParaRPr lang="en-US" dirty="0"/>
          </a:p>
          <a:p>
            <a:pPr marL="0" indent="0">
              <a:buNone/>
            </a:pPr>
            <a:r>
              <a:rPr lang="en-US" dirty="0"/>
              <a:t>    A. </a:t>
            </a:r>
            <a:r>
              <a:rPr lang="en-US" dirty="0" smtClean="0"/>
              <a:t>Communication problems</a:t>
            </a:r>
            <a:endParaRPr lang="en-US" dirty="0"/>
          </a:p>
          <a:p>
            <a:pPr marL="0" indent="0">
              <a:buNone/>
            </a:pPr>
            <a:r>
              <a:rPr lang="en-US" dirty="0"/>
              <a:t>    B. </a:t>
            </a:r>
            <a:r>
              <a:rPr lang="en-US" dirty="0" smtClean="0"/>
              <a:t>Behaviour issues</a:t>
            </a:r>
            <a:endParaRPr lang="en-US" dirty="0"/>
          </a:p>
        </p:txBody>
      </p:sp>
    </p:spTree>
    <p:extLst>
      <p:ext uri="{BB962C8B-B14F-4D97-AF65-F5344CB8AC3E}">
        <p14:creationId xmlns:p14="http://schemas.microsoft.com/office/powerpoint/2010/main" val="2629061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In order to establish a cause-effect relationship, three criteria must be met. </a:t>
            </a:r>
          </a:p>
          <a:p>
            <a:pPr marL="0" indent="0">
              <a:buNone/>
            </a:pPr>
            <a:r>
              <a:rPr lang="en-US" dirty="0" smtClean="0"/>
              <a:t>1) The cause has to occur before the effect</a:t>
            </a:r>
          </a:p>
          <a:p>
            <a:r>
              <a:rPr lang="en-US" dirty="0" smtClean="0"/>
              <a:t>This is also known as temporal precedence. </a:t>
            </a:r>
          </a:p>
          <a:p>
            <a:r>
              <a:rPr lang="en-US" dirty="0" smtClean="0"/>
              <a:t>Eating healthy food </a:t>
            </a:r>
            <a:r>
              <a:rPr lang="mr-IN" dirty="0" smtClean="0"/>
              <a:t>–</a:t>
            </a:r>
            <a:r>
              <a:rPr lang="en-US" dirty="0" smtClean="0"/>
              <a:t> immunity increases</a:t>
            </a:r>
          </a:p>
          <a:p>
            <a:pPr marL="342900" lvl="1" indent="-342900">
              <a:buFont typeface="Arial"/>
              <a:buChar char="•"/>
            </a:pPr>
            <a:r>
              <a:rPr lang="en-US" sz="3000" dirty="0" smtClean="0"/>
              <a:t>Violent TV shows </a:t>
            </a:r>
            <a:r>
              <a:rPr lang="mr-IN" sz="3000" dirty="0" smtClean="0"/>
              <a:t>–</a:t>
            </a:r>
            <a:r>
              <a:rPr lang="en-US" sz="3000" dirty="0" smtClean="0"/>
              <a:t> kids becoming violent</a:t>
            </a:r>
          </a:p>
          <a:p>
            <a:pPr marL="342900" lvl="1" indent="-342900">
              <a:buFont typeface="Arial"/>
              <a:buChar char="•"/>
            </a:pPr>
            <a:r>
              <a:rPr lang="en-US" sz="3000" dirty="0" smtClean="0"/>
              <a:t>Kids already predisposed </a:t>
            </a:r>
            <a:r>
              <a:rPr lang="en-US" sz="3000" dirty="0"/>
              <a:t>toward violence </a:t>
            </a:r>
            <a:r>
              <a:rPr lang="mr-IN" sz="3000" dirty="0" smtClean="0"/>
              <a:t>–</a:t>
            </a:r>
            <a:r>
              <a:rPr lang="en-US" sz="3000" dirty="0" smtClean="0"/>
              <a:t> watching more violent </a:t>
            </a:r>
            <a:r>
              <a:rPr lang="en-US" sz="3000" dirty="0"/>
              <a:t>TV </a:t>
            </a:r>
            <a:r>
              <a:rPr lang="en-US" sz="3000" dirty="0" smtClean="0"/>
              <a:t>shows</a:t>
            </a:r>
            <a:r>
              <a:rPr lang="en-US" dirty="0"/>
              <a:t>?</a:t>
            </a:r>
          </a:p>
        </p:txBody>
      </p:sp>
    </p:spTree>
    <p:extLst>
      <p:ext uri="{BB962C8B-B14F-4D97-AF65-F5344CB8AC3E}">
        <p14:creationId xmlns:p14="http://schemas.microsoft.com/office/powerpoint/2010/main" val="40545799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4054"/>
            <a:ext cx="8450868" cy="6386098"/>
          </a:xfrm>
        </p:spPr>
        <p:txBody>
          <a:bodyPr>
            <a:normAutofit fontScale="92500" lnSpcReduction="20000"/>
          </a:bodyPr>
          <a:lstStyle/>
          <a:p>
            <a:pPr marL="0" indent="0">
              <a:buNone/>
            </a:pPr>
            <a:r>
              <a:rPr lang="en-US" dirty="0"/>
              <a:t>3. Causal chain / Domino</a:t>
            </a:r>
          </a:p>
          <a:p>
            <a:pPr marL="0" indent="0">
              <a:buNone/>
            </a:pPr>
            <a:r>
              <a:rPr lang="en-US" dirty="0" smtClean="0"/>
              <a:t>Thesis </a:t>
            </a:r>
            <a:r>
              <a:rPr lang="en-US" dirty="0"/>
              <a:t>statement: </a:t>
            </a:r>
            <a:r>
              <a:rPr lang="en-US" dirty="0" smtClean="0"/>
              <a:t>Chlorofluorocarbon (CFC) </a:t>
            </a:r>
            <a:r>
              <a:rPr lang="en-US" dirty="0"/>
              <a:t>gas </a:t>
            </a:r>
            <a:r>
              <a:rPr lang="en-US" dirty="0" smtClean="0"/>
              <a:t>may potentially bring </a:t>
            </a:r>
            <a:r>
              <a:rPr lang="en-US" dirty="0"/>
              <a:t>the end of world.</a:t>
            </a:r>
          </a:p>
          <a:p>
            <a:pPr marL="0" indent="0">
              <a:buNone/>
            </a:pPr>
            <a:r>
              <a:rPr lang="en-US" dirty="0"/>
              <a:t>I. Chlorofluorocarbon gases are contained in most deodorants  and released by  some factories  into the air.</a:t>
            </a:r>
          </a:p>
          <a:p>
            <a:pPr marL="0" indent="0">
              <a:buNone/>
            </a:pPr>
            <a:r>
              <a:rPr lang="en-US" dirty="0"/>
              <a:t>II. This gas causes the ozone layer  to become thinner and finally </a:t>
            </a:r>
            <a:r>
              <a:rPr lang="en-US" dirty="0" smtClean="0"/>
              <a:t>disappear.</a:t>
            </a:r>
            <a:endParaRPr lang="en-US" dirty="0"/>
          </a:p>
          <a:p>
            <a:pPr marL="0" indent="0">
              <a:buNone/>
            </a:pPr>
            <a:r>
              <a:rPr lang="en-US" dirty="0"/>
              <a:t>III. The unfiltered ultraviolet rays of the sun </a:t>
            </a:r>
            <a:r>
              <a:rPr lang="en-US" dirty="0" smtClean="0"/>
              <a:t>reach the earth and cause </a:t>
            </a:r>
            <a:r>
              <a:rPr lang="en-US" dirty="0"/>
              <a:t>overheating in the </a:t>
            </a:r>
            <a:r>
              <a:rPr lang="en-US" dirty="0" smtClean="0"/>
              <a:t>poles.</a:t>
            </a:r>
          </a:p>
          <a:p>
            <a:pPr marL="0" indent="0">
              <a:buNone/>
            </a:pPr>
            <a:r>
              <a:rPr lang="en-US" dirty="0" smtClean="0"/>
              <a:t>IV. The polar ice melts</a:t>
            </a:r>
            <a:endParaRPr lang="en-US" dirty="0"/>
          </a:p>
          <a:p>
            <a:pPr marL="0" indent="0">
              <a:buNone/>
            </a:pPr>
            <a:r>
              <a:rPr lang="en-US" dirty="0" smtClean="0"/>
              <a:t>V</a:t>
            </a:r>
            <a:r>
              <a:rPr lang="en-US" dirty="0"/>
              <a:t>. The huge amount of water released from the poles leads to a rise in the sea-</a:t>
            </a:r>
            <a:r>
              <a:rPr lang="en-US" dirty="0" smtClean="0"/>
              <a:t>level worldwide.</a:t>
            </a:r>
            <a:endParaRPr lang="en-US" dirty="0"/>
          </a:p>
          <a:p>
            <a:pPr marL="0" indent="0">
              <a:buNone/>
            </a:pPr>
            <a:r>
              <a:rPr lang="en-US" dirty="0" smtClean="0"/>
              <a:t>VI. Many low-lying coastal areas will be submerged.</a:t>
            </a:r>
            <a:endParaRPr lang="en-US" dirty="0"/>
          </a:p>
        </p:txBody>
      </p:sp>
    </p:spTree>
    <p:extLst>
      <p:ext uri="{BB962C8B-B14F-4D97-AF65-F5344CB8AC3E}">
        <p14:creationId xmlns:p14="http://schemas.microsoft.com/office/powerpoint/2010/main" val="35791332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Linkers</a:t>
            </a:r>
            <a:endParaRPr lang="en-US" dirty="0"/>
          </a:p>
        </p:txBody>
      </p:sp>
      <p:sp>
        <p:nvSpPr>
          <p:cNvPr id="3" name="Content Placeholder 2"/>
          <p:cNvSpPr>
            <a:spLocks noGrp="1"/>
          </p:cNvSpPr>
          <p:nvPr>
            <p:ph idx="1"/>
          </p:nvPr>
        </p:nvSpPr>
        <p:spPr/>
        <p:txBody>
          <a:bodyPr>
            <a:normAutofit/>
          </a:bodyPr>
          <a:lstStyle/>
          <a:p>
            <a:pPr marL="0" indent="0">
              <a:buNone/>
            </a:pPr>
            <a:r>
              <a:rPr lang="en-US" dirty="0"/>
              <a:t>Use appropriate </a:t>
            </a:r>
            <a:r>
              <a:rPr lang="en-US" dirty="0" smtClean="0"/>
              <a:t>transitions to </a:t>
            </a:r>
            <a:r>
              <a:rPr lang="en-US" dirty="0"/>
              <a:t>blend details smoothly in cause and effect </a:t>
            </a:r>
            <a:r>
              <a:rPr lang="en-US" dirty="0" smtClean="0"/>
              <a:t>essays.</a:t>
            </a:r>
            <a:endParaRPr lang="en-US" dirty="0"/>
          </a:p>
          <a:p>
            <a:pPr marL="0" indent="0">
              <a:buNone/>
            </a:pPr>
            <a:r>
              <a:rPr lang="en-US" dirty="0"/>
              <a:t>For causes</a:t>
            </a:r>
          </a:p>
          <a:p>
            <a:r>
              <a:rPr lang="en-US" dirty="0"/>
              <a:t>because, due to, on cause is, another is, since, for, first, second</a:t>
            </a:r>
          </a:p>
          <a:p>
            <a:pPr marL="0" indent="0">
              <a:buNone/>
            </a:pPr>
            <a:r>
              <a:rPr lang="en-US" dirty="0"/>
              <a:t>For Effects</a:t>
            </a:r>
          </a:p>
          <a:p>
            <a:r>
              <a:rPr lang="en-US" dirty="0"/>
              <a:t>consequently, as a result, thus, resulted in, one result is, another is, therefore</a:t>
            </a:r>
          </a:p>
        </p:txBody>
      </p:sp>
    </p:spTree>
    <p:extLst>
      <p:ext uri="{BB962C8B-B14F-4D97-AF65-F5344CB8AC3E}">
        <p14:creationId xmlns:p14="http://schemas.microsoft.com/office/powerpoint/2010/main" val="3316829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29134"/>
            <a:ext cx="8229600" cy="5821582"/>
          </a:xfrm>
        </p:spPr>
        <p:txBody>
          <a:bodyPr>
            <a:normAutofit/>
          </a:bodyPr>
          <a:lstStyle/>
          <a:p>
            <a:r>
              <a:rPr lang="en-US" dirty="0"/>
              <a:t>Focus on immediate and direct causes (or effects.) Limit yourself to causes that are close in time and </a:t>
            </a:r>
            <a:r>
              <a:rPr lang="en-US" dirty="0" smtClean="0"/>
              <a:t>related.</a:t>
            </a:r>
            <a:endParaRPr lang="en-US" dirty="0"/>
          </a:p>
          <a:p>
            <a:r>
              <a:rPr lang="en-US" dirty="0"/>
              <a:t>Strengthen your essay by using supporting evidence. </a:t>
            </a:r>
            <a:endParaRPr lang="en-US" dirty="0" smtClean="0"/>
          </a:p>
          <a:p>
            <a:r>
              <a:rPr lang="en-US" dirty="0" smtClean="0"/>
              <a:t>Define technical terms</a:t>
            </a:r>
            <a:r>
              <a:rPr lang="en-US" dirty="0"/>
              <a:t>, offer facts and statistics, or provide examples, anecdotes, or personal observations that support your ideas</a:t>
            </a:r>
            <a:r>
              <a:rPr lang="en-US" dirty="0" smtClean="0"/>
              <a:t>.</a:t>
            </a:r>
            <a:endParaRPr lang="en-US" dirty="0"/>
          </a:p>
        </p:txBody>
      </p:sp>
    </p:spTree>
    <p:extLst>
      <p:ext uri="{BB962C8B-B14F-4D97-AF65-F5344CB8AC3E}">
        <p14:creationId xmlns:p14="http://schemas.microsoft.com/office/powerpoint/2010/main" val="5272307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Qualify your </a:t>
            </a:r>
            <a:r>
              <a:rPr lang="en-US" dirty="0"/>
              <a:t>statements about cause and effect. </a:t>
            </a:r>
            <a:endParaRPr lang="en-US" dirty="0" smtClean="0"/>
          </a:p>
          <a:p>
            <a:r>
              <a:rPr lang="en-US" dirty="0" smtClean="0"/>
              <a:t>"</a:t>
            </a:r>
            <a:r>
              <a:rPr lang="en-US" dirty="0"/>
              <a:t>It appears that the cause was" or "It seems likely" or "The evidence may indicate" or "Available evidence suggests."</a:t>
            </a:r>
          </a:p>
          <a:p>
            <a:endParaRPr lang="en-US" dirty="0"/>
          </a:p>
        </p:txBody>
      </p:sp>
    </p:spTree>
    <p:extLst>
      <p:ext uri="{BB962C8B-B14F-4D97-AF65-F5344CB8AC3E}">
        <p14:creationId xmlns:p14="http://schemas.microsoft.com/office/powerpoint/2010/main" val="39943954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Write on ONE of the following in 400-</a:t>
            </a:r>
            <a:r>
              <a:rPr lang="en-US" dirty="0"/>
              <a:t>5</a:t>
            </a:r>
            <a:r>
              <a:rPr lang="en-US" dirty="0" smtClean="0"/>
              <a:t>00 words.</a:t>
            </a:r>
            <a:endParaRPr lang="en-US" dirty="0"/>
          </a:p>
        </p:txBody>
      </p:sp>
      <p:sp>
        <p:nvSpPr>
          <p:cNvPr id="3" name="Content Placeholder 2"/>
          <p:cNvSpPr>
            <a:spLocks noGrp="1"/>
          </p:cNvSpPr>
          <p:nvPr>
            <p:ph idx="1"/>
          </p:nvPr>
        </p:nvSpPr>
        <p:spPr>
          <a:xfrm>
            <a:off x="457200" y="1760616"/>
            <a:ext cx="8229600" cy="4525963"/>
          </a:xfrm>
        </p:spPr>
        <p:txBody>
          <a:bodyPr/>
          <a:lstStyle/>
          <a:p>
            <a:r>
              <a:rPr lang="en-US" dirty="0" smtClean="0"/>
              <a:t>Reasons that </a:t>
            </a:r>
            <a:r>
              <a:rPr lang="en-US" dirty="0" smtClean="0"/>
              <a:t>relationships often </a:t>
            </a:r>
            <a:r>
              <a:rPr lang="en-US" dirty="0" smtClean="0"/>
              <a:t>fail in modern times</a:t>
            </a:r>
          </a:p>
          <a:p>
            <a:r>
              <a:rPr lang="en-US" dirty="0" smtClean="0"/>
              <a:t>Effects of Bollywood on students</a:t>
            </a:r>
          </a:p>
          <a:p>
            <a:r>
              <a:rPr lang="en-US" dirty="0" smtClean="0"/>
              <a:t>Reasons for popularity of social media among youth</a:t>
            </a:r>
            <a:endParaRPr lang="en-US" dirty="0"/>
          </a:p>
        </p:txBody>
      </p:sp>
    </p:spTree>
    <p:extLst>
      <p:ext uri="{BB962C8B-B14F-4D97-AF65-F5344CB8AC3E}">
        <p14:creationId xmlns:p14="http://schemas.microsoft.com/office/powerpoint/2010/main" val="3493718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smtClean="0"/>
              <a:t>2) Whenever the cause happens, the effect must also occur. Consequently, if the cause does not happen, then the effect must not take place. </a:t>
            </a:r>
          </a:p>
          <a:p>
            <a:r>
              <a:rPr lang="en-US" dirty="0" smtClean="0"/>
              <a:t>If not, it could just be coincidence or other factors may be responsible!</a:t>
            </a:r>
            <a:endParaRPr lang="en-US" dirty="0"/>
          </a:p>
        </p:txBody>
      </p:sp>
    </p:spTree>
    <p:extLst>
      <p:ext uri="{BB962C8B-B14F-4D97-AF65-F5344CB8AC3E}">
        <p14:creationId xmlns:p14="http://schemas.microsoft.com/office/powerpoint/2010/main" val="545633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pPr marL="0" indent="0">
              <a:buNone/>
            </a:pPr>
            <a:r>
              <a:rPr lang="en-US" dirty="0" smtClean="0"/>
              <a:t>3) No other extraneous factors can explain the relationship between the cause and the effect</a:t>
            </a:r>
            <a:endParaRPr lang="en-US" dirty="0"/>
          </a:p>
          <a:p>
            <a:r>
              <a:rPr lang="en-US" dirty="0" smtClean="0"/>
              <a:t>Teaching </a:t>
            </a:r>
            <a:r>
              <a:rPr lang="mr-IN" dirty="0" smtClean="0"/>
              <a:t>–</a:t>
            </a:r>
            <a:r>
              <a:rPr lang="en-US" dirty="0" smtClean="0"/>
              <a:t> improvement in proficiency levels of students</a:t>
            </a:r>
          </a:p>
          <a:p>
            <a:r>
              <a:rPr lang="en-US" dirty="0" smtClean="0"/>
              <a:t>Other possible influences </a:t>
            </a:r>
            <a:r>
              <a:rPr lang="mr-IN" dirty="0" smtClean="0"/>
              <a:t>–</a:t>
            </a:r>
            <a:r>
              <a:rPr lang="en-US" dirty="0" smtClean="0"/>
              <a:t> reading outside the classroom, coaching classes, etc. </a:t>
            </a:r>
          </a:p>
        </p:txBody>
      </p:sp>
    </p:spTree>
    <p:extLst>
      <p:ext uri="{BB962C8B-B14F-4D97-AF65-F5344CB8AC3E}">
        <p14:creationId xmlns:p14="http://schemas.microsoft.com/office/powerpoint/2010/main" val="3952973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causal reasoning</a:t>
            </a:r>
            <a:endParaRPr lang="en-US" dirty="0"/>
          </a:p>
        </p:txBody>
      </p:sp>
      <p:sp>
        <p:nvSpPr>
          <p:cNvPr id="3" name="Content Placeholder 2"/>
          <p:cNvSpPr>
            <a:spLocks noGrp="1"/>
          </p:cNvSpPr>
          <p:nvPr>
            <p:ph idx="1"/>
          </p:nvPr>
        </p:nvSpPr>
        <p:spPr/>
        <p:txBody>
          <a:bodyPr>
            <a:noAutofit/>
          </a:bodyPr>
          <a:lstStyle/>
          <a:p>
            <a:pPr>
              <a:lnSpc>
                <a:spcPct val="80000"/>
              </a:lnSpc>
            </a:pPr>
            <a:r>
              <a:rPr lang="en-US" b="1" dirty="0"/>
              <a:t>P</a:t>
            </a:r>
            <a:r>
              <a:rPr lang="en-US" b="1" dirty="0" smtClean="0"/>
              <a:t>artial </a:t>
            </a:r>
            <a:r>
              <a:rPr lang="en-US" b="1" dirty="0"/>
              <a:t>or contributory cause</a:t>
            </a:r>
          </a:p>
          <a:p>
            <a:pPr lvl="1">
              <a:lnSpc>
                <a:spcPct val="80000"/>
              </a:lnSpc>
            </a:pPr>
            <a:r>
              <a:rPr lang="en-US" sz="3200" dirty="0" smtClean="0"/>
              <a:t>Pilot error </a:t>
            </a:r>
            <a:r>
              <a:rPr lang="en-US" sz="3200" dirty="0"/>
              <a:t>and </a:t>
            </a:r>
            <a:r>
              <a:rPr lang="en-US" sz="3200" dirty="0" smtClean="0"/>
              <a:t>a flight crash</a:t>
            </a:r>
            <a:endParaRPr lang="en-US" sz="3200" dirty="0"/>
          </a:p>
          <a:p>
            <a:pPr>
              <a:lnSpc>
                <a:spcPct val="80000"/>
              </a:lnSpc>
            </a:pPr>
            <a:r>
              <a:rPr lang="en-US" b="1" dirty="0"/>
              <a:t>N</a:t>
            </a:r>
            <a:r>
              <a:rPr lang="en-US" b="1" dirty="0" smtClean="0"/>
              <a:t>ecessary </a:t>
            </a:r>
            <a:r>
              <a:rPr lang="en-US" b="1" dirty="0"/>
              <a:t>cause:</a:t>
            </a:r>
            <a:r>
              <a:rPr lang="en-US" dirty="0"/>
              <a:t> a condition that must be present in order for the effect to occur</a:t>
            </a:r>
          </a:p>
          <a:p>
            <a:pPr lvl="1">
              <a:lnSpc>
                <a:spcPct val="80000"/>
              </a:lnSpc>
            </a:pPr>
            <a:r>
              <a:rPr lang="en-US" sz="3200" dirty="0" smtClean="0"/>
              <a:t> an MBBS degree </a:t>
            </a:r>
            <a:r>
              <a:rPr lang="en-US" sz="3200" dirty="0"/>
              <a:t>is a prerequisite </a:t>
            </a:r>
            <a:r>
              <a:rPr lang="en-US" sz="3200" dirty="0" smtClean="0"/>
              <a:t>to open a clinic</a:t>
            </a:r>
            <a:endParaRPr lang="en-US" sz="3200" dirty="0"/>
          </a:p>
          <a:p>
            <a:pPr>
              <a:lnSpc>
                <a:spcPct val="80000"/>
              </a:lnSpc>
            </a:pPr>
            <a:r>
              <a:rPr lang="en-US" b="1" dirty="0"/>
              <a:t>S</a:t>
            </a:r>
            <a:r>
              <a:rPr lang="en-US" b="1" dirty="0" smtClean="0"/>
              <a:t>ufficient </a:t>
            </a:r>
            <a:r>
              <a:rPr lang="en-US" b="1" dirty="0"/>
              <a:t>cause:</a:t>
            </a:r>
            <a:r>
              <a:rPr lang="en-US" dirty="0"/>
              <a:t> a condition capable of bringing about the effect in and of itself</a:t>
            </a:r>
          </a:p>
          <a:p>
            <a:pPr lvl="1">
              <a:lnSpc>
                <a:spcPct val="80000"/>
              </a:lnSpc>
            </a:pPr>
            <a:r>
              <a:rPr lang="en-US" sz="3200" dirty="0" smtClean="0"/>
              <a:t>Not having a valid DL </a:t>
            </a:r>
            <a:r>
              <a:rPr lang="en-US" sz="3200" dirty="0"/>
              <a:t>&gt; </a:t>
            </a:r>
            <a:r>
              <a:rPr lang="en-US" sz="3200" dirty="0" smtClean="0"/>
              <a:t>penalty/ punishment</a:t>
            </a:r>
            <a:endParaRPr lang="en-US" sz="3200" dirty="0"/>
          </a:p>
          <a:p>
            <a:pPr marL="0" indent="0">
              <a:buNone/>
            </a:pPr>
            <a:endParaRPr lang="en-US" dirty="0"/>
          </a:p>
        </p:txBody>
      </p:sp>
    </p:spTree>
    <p:extLst>
      <p:ext uri="{BB962C8B-B14F-4D97-AF65-F5344CB8AC3E}">
        <p14:creationId xmlns:p14="http://schemas.microsoft.com/office/powerpoint/2010/main" val="3824478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80000"/>
              </a:lnSpc>
            </a:pPr>
            <a:r>
              <a:rPr lang="en-US" b="1" dirty="0" smtClean="0"/>
              <a:t>Necessary but not sufficient</a:t>
            </a:r>
            <a:endParaRPr lang="en-US" b="1" dirty="0"/>
          </a:p>
          <a:p>
            <a:pPr>
              <a:lnSpc>
                <a:spcPct val="80000"/>
              </a:lnSpc>
            </a:pPr>
            <a:r>
              <a:rPr lang="en-US" sz="3200" dirty="0" smtClean="0"/>
              <a:t>Presence of water is a necessary condition for the existence of life but it alone does not guarantee (e.g. Mars)</a:t>
            </a:r>
            <a:endParaRPr lang="en-US" sz="3200" dirty="0"/>
          </a:p>
          <a:p>
            <a:pPr marL="0" indent="0">
              <a:buNone/>
            </a:pPr>
            <a:endParaRPr lang="en-US" dirty="0"/>
          </a:p>
        </p:txBody>
      </p:sp>
    </p:spTree>
    <p:extLst>
      <p:ext uri="{BB962C8B-B14F-4D97-AF65-F5344CB8AC3E}">
        <p14:creationId xmlns:p14="http://schemas.microsoft.com/office/powerpoint/2010/main" val="424836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Necessary and sufficient cause</a:t>
            </a:r>
          </a:p>
          <a:p>
            <a:r>
              <a:rPr lang="en-US" dirty="0"/>
              <a:t>"Today's being neither Saturday nor Sunday is both a necessary and a sufficient condition for today's being a weekday."</a:t>
            </a:r>
          </a:p>
        </p:txBody>
      </p:sp>
    </p:spTree>
    <p:extLst>
      <p:ext uri="{BB962C8B-B14F-4D97-AF65-F5344CB8AC3E}">
        <p14:creationId xmlns:p14="http://schemas.microsoft.com/office/powerpoint/2010/main" val="2231581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253</TotalTime>
  <Words>2500</Words>
  <Application>Microsoft Macintosh PowerPoint</Application>
  <PresentationFormat>On-screen Show (4:3)</PresentationFormat>
  <Paragraphs>162</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Cause-effect Analysis</vt:lpstr>
      <vt:lpstr>PowerPoint Presentation</vt:lpstr>
      <vt:lpstr>PowerPoint Presentation</vt:lpstr>
      <vt:lpstr>PowerPoint Presentation</vt:lpstr>
      <vt:lpstr>PowerPoint Presentation</vt:lpstr>
      <vt:lpstr>PowerPoint Presentation</vt:lpstr>
      <vt:lpstr>Types of causal reasoning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Reasoning errors</vt:lpstr>
      <vt:lpstr>PowerPoint Presentation</vt:lpstr>
      <vt:lpstr>PowerPoint Presentation</vt:lpstr>
      <vt:lpstr>PowerPoint Presentation</vt:lpstr>
      <vt:lpstr>PowerPoint Presentation</vt:lpstr>
      <vt:lpstr>PowerPoint Presentation</vt:lpstr>
      <vt:lpstr>Associations in ads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Are the Effects of Global Warming Really that Bad?</vt:lpstr>
      <vt:lpstr>PowerPoint Presentation</vt:lpstr>
      <vt:lpstr>PowerPoint Presentation</vt:lpstr>
      <vt:lpstr>PowerPoint Presentation</vt:lpstr>
      <vt:lpstr>PowerPoint Presentation</vt:lpstr>
      <vt:lpstr>Planning and drafting a paper</vt:lpstr>
      <vt:lpstr>PowerPoint Presentation</vt:lpstr>
      <vt:lpstr>PowerPoint Presentation</vt:lpstr>
      <vt:lpstr>PowerPoint Presentation</vt:lpstr>
      <vt:lpstr>PowerPoint Presentation</vt:lpstr>
      <vt:lpstr>PowerPoint Presentation</vt:lpstr>
      <vt:lpstr>Linkers</vt:lpstr>
      <vt:lpstr>PowerPoint Presentation</vt:lpstr>
      <vt:lpstr>PowerPoint Presentation</vt:lpstr>
      <vt:lpstr>Write on ONE of the following in 400-500 words.</vt:lpstr>
    </vt:vector>
  </TitlesOfParts>
  <Company>IITK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Cause-effect Analysis</dc:title>
  <dc:creator>sudharshana N.P</dc:creator>
  <cp:lastModifiedBy>sudharshana N.P</cp:lastModifiedBy>
  <cp:revision>87</cp:revision>
  <dcterms:created xsi:type="dcterms:W3CDTF">2015-10-04T12:50:13Z</dcterms:created>
  <dcterms:modified xsi:type="dcterms:W3CDTF">2017-10-12T15:25:39Z</dcterms:modified>
</cp:coreProperties>
</file>