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4" r:id="rId3"/>
    <p:sldId id="295" r:id="rId4"/>
    <p:sldId id="268" r:id="rId5"/>
    <p:sldId id="269" r:id="rId6"/>
    <p:sldId id="260" r:id="rId7"/>
    <p:sldId id="274" r:id="rId8"/>
    <p:sldId id="275" r:id="rId9"/>
    <p:sldId id="273" r:id="rId10"/>
    <p:sldId id="261" r:id="rId11"/>
    <p:sldId id="262" r:id="rId12"/>
    <p:sldId id="263" r:id="rId13"/>
    <p:sldId id="264" r:id="rId14"/>
    <p:sldId id="265" r:id="rId15"/>
    <p:sldId id="312" r:id="rId16"/>
    <p:sldId id="266" r:id="rId17"/>
    <p:sldId id="267" r:id="rId18"/>
    <p:sldId id="311" r:id="rId19"/>
    <p:sldId id="313" r:id="rId20"/>
    <p:sldId id="314" r:id="rId21"/>
    <p:sldId id="315" r:id="rId22"/>
    <p:sldId id="316" r:id="rId23"/>
    <p:sldId id="276" r:id="rId24"/>
    <p:sldId id="278" r:id="rId25"/>
    <p:sldId id="279" r:id="rId26"/>
    <p:sldId id="280" r:id="rId27"/>
    <p:sldId id="281" r:id="rId28"/>
    <p:sldId id="282" r:id="rId29"/>
    <p:sldId id="293" r:id="rId30"/>
    <p:sldId id="297" r:id="rId31"/>
    <p:sldId id="298" r:id="rId32"/>
    <p:sldId id="299" r:id="rId33"/>
    <p:sldId id="296" r:id="rId34"/>
    <p:sldId id="305" r:id="rId35"/>
    <p:sldId id="308" r:id="rId36"/>
    <p:sldId id="309" r:id="rId37"/>
    <p:sldId id="310" r:id="rId38"/>
    <p:sldId id="307" r:id="rId39"/>
    <p:sldId id="302" r:id="rId40"/>
    <p:sldId id="301" r:id="rId41"/>
    <p:sldId id="300" r:id="rId42"/>
    <p:sldId id="303" r:id="rId43"/>
    <p:sldId id="288" r:id="rId44"/>
    <p:sldId id="290" r:id="rId45"/>
    <p:sldId id="326" r:id="rId46"/>
    <p:sldId id="324" r:id="rId47"/>
    <p:sldId id="325" r:id="rId48"/>
    <p:sldId id="327" r:id="rId49"/>
    <p:sldId id="328" r:id="rId50"/>
    <p:sldId id="291" r:id="rId51"/>
    <p:sldId id="329" r:id="rId52"/>
    <p:sldId id="292" r:id="rId53"/>
    <p:sldId id="317" r:id="rId54"/>
    <p:sldId id="318" r:id="rId55"/>
    <p:sldId id="320" r:id="rId56"/>
    <p:sldId id="321" r:id="rId57"/>
    <p:sldId id="319" r:id="rId58"/>
    <p:sldId id="322" r:id="rId59"/>
    <p:sldId id="323" r:id="rId60"/>
    <p:sldId id="304"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1" d="100"/>
          <a:sy n="61" d="100"/>
        </p:scale>
        <p:origin x="-202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409BBE-A53B-7843-89BB-6DB6CA1952CF}" type="doc">
      <dgm:prSet loTypeId="urn:microsoft.com/office/officeart/2005/8/layout/hierarchy2" loCatId="" qsTypeId="urn:microsoft.com/office/officeart/2005/8/quickstyle/simple4" qsCatId="simple" csTypeId="urn:microsoft.com/office/officeart/2005/8/colors/accent4_2" csCatId="accent4" phldr="1"/>
      <dgm:spPr/>
      <dgm:t>
        <a:bodyPr/>
        <a:lstStyle/>
        <a:p>
          <a:endParaRPr lang="en-US"/>
        </a:p>
      </dgm:t>
    </dgm:pt>
    <dgm:pt modelId="{99D5CD07-48E6-BE4B-BD0C-46FB2AB4710D}">
      <dgm:prSet phldrT="[Text]"/>
      <dgm:spPr/>
      <dgm:t>
        <a:bodyPr/>
        <a:lstStyle/>
        <a:p>
          <a:r>
            <a:rPr lang="en-US" dirty="0" smtClean="0">
              <a:solidFill>
                <a:schemeClr val="tx1"/>
              </a:solidFill>
            </a:rPr>
            <a:t>Breakfast</a:t>
          </a:r>
          <a:endParaRPr lang="en-US" dirty="0">
            <a:solidFill>
              <a:schemeClr val="tx1"/>
            </a:solidFill>
          </a:endParaRPr>
        </a:p>
      </dgm:t>
    </dgm:pt>
    <dgm:pt modelId="{EA06651F-6FA8-9A48-A2F2-A8516B0446EC}" type="parTrans" cxnId="{C2E53E89-B61A-BA45-899D-DB4F234B946F}">
      <dgm:prSet/>
      <dgm:spPr/>
      <dgm:t>
        <a:bodyPr/>
        <a:lstStyle/>
        <a:p>
          <a:endParaRPr lang="en-US">
            <a:solidFill>
              <a:schemeClr val="tx1"/>
            </a:solidFill>
          </a:endParaRPr>
        </a:p>
      </dgm:t>
    </dgm:pt>
    <dgm:pt modelId="{F5E1539E-350F-0B42-9307-465F6212E12D}" type="sibTrans" cxnId="{C2E53E89-B61A-BA45-899D-DB4F234B946F}">
      <dgm:prSet/>
      <dgm:spPr/>
      <dgm:t>
        <a:bodyPr/>
        <a:lstStyle/>
        <a:p>
          <a:endParaRPr lang="en-US">
            <a:solidFill>
              <a:schemeClr val="tx1"/>
            </a:solidFill>
          </a:endParaRPr>
        </a:p>
      </dgm:t>
    </dgm:pt>
    <dgm:pt modelId="{4FF00DF4-C558-3543-A27F-C3A39891EE32}">
      <dgm:prSet phldrT="[Text]"/>
      <dgm:spPr/>
      <dgm:t>
        <a:bodyPr/>
        <a:lstStyle/>
        <a:p>
          <a:r>
            <a:rPr lang="en-US" dirty="0" smtClean="0">
              <a:solidFill>
                <a:schemeClr val="tx1"/>
              </a:solidFill>
            </a:rPr>
            <a:t>stove</a:t>
          </a:r>
          <a:endParaRPr lang="en-US" dirty="0">
            <a:solidFill>
              <a:schemeClr val="tx1"/>
            </a:solidFill>
          </a:endParaRPr>
        </a:p>
      </dgm:t>
    </dgm:pt>
    <dgm:pt modelId="{6F4483A6-F05C-044B-9642-A31C588FEAE2}" type="parTrans" cxnId="{9A06D695-0AC2-E848-84A5-238176525133}">
      <dgm:prSet/>
      <dgm:spPr/>
      <dgm:t>
        <a:bodyPr/>
        <a:lstStyle/>
        <a:p>
          <a:endParaRPr lang="en-US">
            <a:solidFill>
              <a:schemeClr val="tx1"/>
            </a:solidFill>
          </a:endParaRPr>
        </a:p>
      </dgm:t>
    </dgm:pt>
    <dgm:pt modelId="{7903E08A-3D0E-344F-A2D1-76E1F80B5CF4}" type="sibTrans" cxnId="{9A06D695-0AC2-E848-84A5-238176525133}">
      <dgm:prSet/>
      <dgm:spPr/>
      <dgm:t>
        <a:bodyPr/>
        <a:lstStyle/>
        <a:p>
          <a:endParaRPr lang="en-US">
            <a:solidFill>
              <a:schemeClr val="tx1"/>
            </a:solidFill>
          </a:endParaRPr>
        </a:p>
      </dgm:t>
    </dgm:pt>
    <dgm:pt modelId="{1A50FE61-5DAC-D640-B67D-76565C297CF0}">
      <dgm:prSet phldrT="[Text]"/>
      <dgm:spPr/>
      <dgm:t>
        <a:bodyPr/>
        <a:lstStyle/>
        <a:p>
          <a:r>
            <a:rPr lang="en-US" dirty="0" smtClean="0">
              <a:solidFill>
                <a:schemeClr val="tx1"/>
              </a:solidFill>
            </a:rPr>
            <a:t>hissing sound</a:t>
          </a:r>
          <a:endParaRPr lang="en-US" dirty="0">
            <a:solidFill>
              <a:schemeClr val="tx1"/>
            </a:solidFill>
          </a:endParaRPr>
        </a:p>
      </dgm:t>
    </dgm:pt>
    <dgm:pt modelId="{DF6B2818-1C08-9944-888E-722B034A7521}" type="parTrans" cxnId="{7AF86393-86E0-D042-9227-1E8726ACEA41}">
      <dgm:prSet/>
      <dgm:spPr/>
      <dgm:t>
        <a:bodyPr/>
        <a:lstStyle/>
        <a:p>
          <a:endParaRPr lang="en-US">
            <a:solidFill>
              <a:schemeClr val="tx1"/>
            </a:solidFill>
          </a:endParaRPr>
        </a:p>
      </dgm:t>
    </dgm:pt>
    <dgm:pt modelId="{DE276744-4B95-C14F-AAD8-6997BE37835A}" type="sibTrans" cxnId="{7AF86393-86E0-D042-9227-1E8726ACEA41}">
      <dgm:prSet/>
      <dgm:spPr/>
      <dgm:t>
        <a:bodyPr/>
        <a:lstStyle/>
        <a:p>
          <a:endParaRPr lang="en-US">
            <a:solidFill>
              <a:schemeClr val="tx1"/>
            </a:solidFill>
          </a:endParaRPr>
        </a:p>
      </dgm:t>
    </dgm:pt>
    <dgm:pt modelId="{192B5CE8-0344-A343-9950-E3A85FDBC119}">
      <dgm:prSet phldrT="[Text]"/>
      <dgm:spPr/>
      <dgm:t>
        <a:bodyPr/>
        <a:lstStyle/>
        <a:p>
          <a:r>
            <a:rPr lang="en-US" dirty="0" smtClean="0">
              <a:solidFill>
                <a:schemeClr val="tx1"/>
              </a:solidFill>
            </a:rPr>
            <a:t>gas whoosh</a:t>
          </a:r>
          <a:endParaRPr lang="en-US" dirty="0">
            <a:solidFill>
              <a:schemeClr val="tx1"/>
            </a:solidFill>
          </a:endParaRPr>
        </a:p>
      </dgm:t>
    </dgm:pt>
    <dgm:pt modelId="{F308B8CB-E635-E94B-9852-7935D7C57567}" type="parTrans" cxnId="{42488DFA-80B1-2D42-9E0A-413A4C3882B7}">
      <dgm:prSet/>
      <dgm:spPr/>
      <dgm:t>
        <a:bodyPr/>
        <a:lstStyle/>
        <a:p>
          <a:endParaRPr lang="en-US">
            <a:solidFill>
              <a:schemeClr val="tx1"/>
            </a:solidFill>
          </a:endParaRPr>
        </a:p>
      </dgm:t>
    </dgm:pt>
    <dgm:pt modelId="{96A39CE4-5FDF-194F-AA09-02003E04286F}" type="sibTrans" cxnId="{42488DFA-80B1-2D42-9E0A-413A4C3882B7}">
      <dgm:prSet/>
      <dgm:spPr/>
      <dgm:t>
        <a:bodyPr/>
        <a:lstStyle/>
        <a:p>
          <a:endParaRPr lang="en-US">
            <a:solidFill>
              <a:schemeClr val="tx1"/>
            </a:solidFill>
          </a:endParaRPr>
        </a:p>
      </dgm:t>
    </dgm:pt>
    <dgm:pt modelId="{D3DBC3EC-5944-7C4A-91A2-B62C63A489C0}">
      <dgm:prSet phldrT="[Text]"/>
      <dgm:spPr/>
      <dgm:t>
        <a:bodyPr/>
        <a:lstStyle/>
        <a:p>
          <a:r>
            <a:rPr lang="en-US" dirty="0" smtClean="0">
              <a:solidFill>
                <a:schemeClr val="tx1"/>
              </a:solidFill>
            </a:rPr>
            <a:t>coffee</a:t>
          </a:r>
          <a:endParaRPr lang="en-US" dirty="0">
            <a:solidFill>
              <a:schemeClr val="tx1"/>
            </a:solidFill>
          </a:endParaRPr>
        </a:p>
      </dgm:t>
    </dgm:pt>
    <dgm:pt modelId="{FAA2FCE2-D09E-6844-81D0-5F7F26F6BBB1}" type="parTrans" cxnId="{26250117-024F-1749-BFA1-5F3661C2DF30}">
      <dgm:prSet/>
      <dgm:spPr/>
      <dgm:t>
        <a:bodyPr/>
        <a:lstStyle/>
        <a:p>
          <a:endParaRPr lang="en-US">
            <a:solidFill>
              <a:schemeClr val="tx1"/>
            </a:solidFill>
          </a:endParaRPr>
        </a:p>
      </dgm:t>
    </dgm:pt>
    <dgm:pt modelId="{169C7483-8491-0E4A-A6CC-D388DBB2F99D}" type="sibTrans" cxnId="{26250117-024F-1749-BFA1-5F3661C2DF30}">
      <dgm:prSet/>
      <dgm:spPr/>
      <dgm:t>
        <a:bodyPr/>
        <a:lstStyle/>
        <a:p>
          <a:endParaRPr lang="en-US">
            <a:solidFill>
              <a:schemeClr val="tx1"/>
            </a:solidFill>
          </a:endParaRPr>
        </a:p>
      </dgm:t>
    </dgm:pt>
    <dgm:pt modelId="{95CC68B2-0F02-1445-84F4-E3FA0B41DE87}">
      <dgm:prSet phldrT="[Text]"/>
      <dgm:spPr/>
      <dgm:t>
        <a:bodyPr/>
        <a:lstStyle/>
        <a:p>
          <a:r>
            <a:rPr lang="en-US" dirty="0" smtClean="0">
              <a:solidFill>
                <a:schemeClr val="tx1"/>
              </a:solidFill>
            </a:rPr>
            <a:t>gurgling water</a:t>
          </a:r>
          <a:endParaRPr lang="en-US" dirty="0">
            <a:solidFill>
              <a:schemeClr val="tx1"/>
            </a:solidFill>
          </a:endParaRPr>
        </a:p>
      </dgm:t>
    </dgm:pt>
    <dgm:pt modelId="{381F7D90-6933-D44F-8A0A-1E9C1A54FB2C}" type="parTrans" cxnId="{4AB32847-5763-1B44-9A3C-DBCE87DA3058}">
      <dgm:prSet/>
      <dgm:spPr/>
      <dgm:t>
        <a:bodyPr/>
        <a:lstStyle/>
        <a:p>
          <a:endParaRPr lang="en-US">
            <a:solidFill>
              <a:schemeClr val="tx1"/>
            </a:solidFill>
          </a:endParaRPr>
        </a:p>
      </dgm:t>
    </dgm:pt>
    <dgm:pt modelId="{31F23943-6CD7-164D-AACD-74146E893BAC}" type="sibTrans" cxnId="{4AB32847-5763-1B44-9A3C-DBCE87DA3058}">
      <dgm:prSet/>
      <dgm:spPr/>
      <dgm:t>
        <a:bodyPr/>
        <a:lstStyle/>
        <a:p>
          <a:endParaRPr lang="en-US">
            <a:solidFill>
              <a:schemeClr val="tx1"/>
            </a:solidFill>
          </a:endParaRPr>
        </a:p>
      </dgm:t>
    </dgm:pt>
    <dgm:pt modelId="{2C8205AC-DEFC-7D40-9728-016D656F6E54}">
      <dgm:prSet/>
      <dgm:spPr/>
      <dgm:t>
        <a:bodyPr/>
        <a:lstStyle/>
        <a:p>
          <a:r>
            <a:rPr lang="en-US" dirty="0" smtClean="0">
              <a:solidFill>
                <a:schemeClr val="tx1"/>
              </a:solidFill>
            </a:rPr>
            <a:t>hum of flame</a:t>
          </a:r>
          <a:endParaRPr lang="en-US" dirty="0">
            <a:solidFill>
              <a:schemeClr val="tx1"/>
            </a:solidFill>
          </a:endParaRPr>
        </a:p>
      </dgm:t>
    </dgm:pt>
    <dgm:pt modelId="{5B73030A-EC7A-104E-9176-4827F7B1E519}" type="parTrans" cxnId="{1BF49A15-F552-7A4F-86BC-BEA4636D1988}">
      <dgm:prSet/>
      <dgm:spPr/>
      <dgm:t>
        <a:bodyPr/>
        <a:lstStyle/>
        <a:p>
          <a:endParaRPr lang="en-US">
            <a:solidFill>
              <a:schemeClr val="tx1"/>
            </a:solidFill>
          </a:endParaRPr>
        </a:p>
      </dgm:t>
    </dgm:pt>
    <dgm:pt modelId="{871C18FE-F1A8-9F48-8163-9A9EE33676E6}" type="sibTrans" cxnId="{1BF49A15-F552-7A4F-86BC-BEA4636D1988}">
      <dgm:prSet/>
      <dgm:spPr/>
      <dgm:t>
        <a:bodyPr/>
        <a:lstStyle/>
        <a:p>
          <a:endParaRPr lang="en-US">
            <a:solidFill>
              <a:schemeClr val="tx1"/>
            </a:solidFill>
          </a:endParaRPr>
        </a:p>
      </dgm:t>
    </dgm:pt>
    <dgm:pt modelId="{9EE9D090-80A7-C14E-97D7-E9ED45147BFF}">
      <dgm:prSet/>
      <dgm:spPr/>
      <dgm:t>
        <a:bodyPr/>
        <a:lstStyle/>
        <a:p>
          <a:r>
            <a:rPr lang="en-US" dirty="0" err="1" smtClean="0">
              <a:solidFill>
                <a:schemeClr val="tx1"/>
              </a:solidFill>
            </a:rPr>
            <a:t>gloop</a:t>
          </a:r>
          <a:r>
            <a:rPr lang="en-US" dirty="0" smtClean="0">
              <a:solidFill>
                <a:schemeClr val="tx1"/>
              </a:solidFill>
            </a:rPr>
            <a:t> sound</a:t>
          </a:r>
          <a:endParaRPr lang="en-US" dirty="0">
            <a:solidFill>
              <a:schemeClr val="tx1"/>
            </a:solidFill>
          </a:endParaRPr>
        </a:p>
      </dgm:t>
    </dgm:pt>
    <dgm:pt modelId="{73FE6B59-17B2-714D-913D-074E872820DE}" type="parTrans" cxnId="{DD562DC5-5FA5-B145-8DE4-0C6589E63819}">
      <dgm:prSet/>
      <dgm:spPr/>
      <dgm:t>
        <a:bodyPr/>
        <a:lstStyle/>
        <a:p>
          <a:endParaRPr lang="en-US">
            <a:solidFill>
              <a:schemeClr val="tx1"/>
            </a:solidFill>
          </a:endParaRPr>
        </a:p>
      </dgm:t>
    </dgm:pt>
    <dgm:pt modelId="{F1C0E709-CE45-EF4A-98F1-3A05133EA917}" type="sibTrans" cxnId="{DD562DC5-5FA5-B145-8DE4-0C6589E63819}">
      <dgm:prSet/>
      <dgm:spPr/>
      <dgm:t>
        <a:bodyPr/>
        <a:lstStyle/>
        <a:p>
          <a:endParaRPr lang="en-US">
            <a:solidFill>
              <a:schemeClr val="tx1"/>
            </a:solidFill>
          </a:endParaRPr>
        </a:p>
      </dgm:t>
    </dgm:pt>
    <dgm:pt modelId="{0D49E51D-7F11-EF46-942F-43E5FF73BBE1}" type="pres">
      <dgm:prSet presAssocID="{95409BBE-A53B-7843-89BB-6DB6CA1952CF}" presName="diagram" presStyleCnt="0">
        <dgm:presLayoutVars>
          <dgm:chPref val="1"/>
          <dgm:dir/>
          <dgm:animOne val="branch"/>
          <dgm:animLvl val="lvl"/>
          <dgm:resizeHandles val="exact"/>
        </dgm:presLayoutVars>
      </dgm:prSet>
      <dgm:spPr/>
      <dgm:t>
        <a:bodyPr/>
        <a:lstStyle/>
        <a:p>
          <a:endParaRPr lang="en-US"/>
        </a:p>
      </dgm:t>
    </dgm:pt>
    <dgm:pt modelId="{3E04B27B-06A3-494E-84C4-2851ED2B947D}" type="pres">
      <dgm:prSet presAssocID="{99D5CD07-48E6-BE4B-BD0C-46FB2AB4710D}" presName="root1" presStyleCnt="0"/>
      <dgm:spPr/>
    </dgm:pt>
    <dgm:pt modelId="{7AE6FF2C-0C3D-C44C-B83B-95B64F71C369}" type="pres">
      <dgm:prSet presAssocID="{99D5CD07-48E6-BE4B-BD0C-46FB2AB4710D}" presName="LevelOneTextNode" presStyleLbl="node0" presStyleIdx="0" presStyleCnt="1">
        <dgm:presLayoutVars>
          <dgm:chPref val="3"/>
        </dgm:presLayoutVars>
      </dgm:prSet>
      <dgm:spPr/>
      <dgm:t>
        <a:bodyPr/>
        <a:lstStyle/>
        <a:p>
          <a:endParaRPr lang="en-US"/>
        </a:p>
      </dgm:t>
    </dgm:pt>
    <dgm:pt modelId="{DB0BC446-BCC3-D840-AEC6-841BAF522D67}" type="pres">
      <dgm:prSet presAssocID="{99D5CD07-48E6-BE4B-BD0C-46FB2AB4710D}" presName="level2hierChild" presStyleCnt="0"/>
      <dgm:spPr/>
    </dgm:pt>
    <dgm:pt modelId="{E002F3D7-2FE2-174F-840E-1C3BD2E962DA}" type="pres">
      <dgm:prSet presAssocID="{6F4483A6-F05C-044B-9642-A31C588FEAE2}" presName="conn2-1" presStyleLbl="parChTrans1D2" presStyleIdx="0" presStyleCnt="2"/>
      <dgm:spPr/>
      <dgm:t>
        <a:bodyPr/>
        <a:lstStyle/>
        <a:p>
          <a:endParaRPr lang="en-US"/>
        </a:p>
      </dgm:t>
    </dgm:pt>
    <dgm:pt modelId="{020A2A3D-0061-3443-8FFA-B6180CAB8E72}" type="pres">
      <dgm:prSet presAssocID="{6F4483A6-F05C-044B-9642-A31C588FEAE2}" presName="connTx" presStyleLbl="parChTrans1D2" presStyleIdx="0" presStyleCnt="2"/>
      <dgm:spPr/>
      <dgm:t>
        <a:bodyPr/>
        <a:lstStyle/>
        <a:p>
          <a:endParaRPr lang="en-US"/>
        </a:p>
      </dgm:t>
    </dgm:pt>
    <dgm:pt modelId="{9671D6F3-A42A-F144-9784-122CB3E9D240}" type="pres">
      <dgm:prSet presAssocID="{4FF00DF4-C558-3543-A27F-C3A39891EE32}" presName="root2" presStyleCnt="0"/>
      <dgm:spPr/>
    </dgm:pt>
    <dgm:pt modelId="{48BBFDB9-F22B-6649-9DBE-D25595DB5767}" type="pres">
      <dgm:prSet presAssocID="{4FF00DF4-C558-3543-A27F-C3A39891EE32}" presName="LevelTwoTextNode" presStyleLbl="node2" presStyleIdx="0" presStyleCnt="2">
        <dgm:presLayoutVars>
          <dgm:chPref val="3"/>
        </dgm:presLayoutVars>
      </dgm:prSet>
      <dgm:spPr/>
      <dgm:t>
        <a:bodyPr/>
        <a:lstStyle/>
        <a:p>
          <a:endParaRPr lang="en-US"/>
        </a:p>
      </dgm:t>
    </dgm:pt>
    <dgm:pt modelId="{57335DAF-23A9-6B44-9EF1-30C9DE01B19A}" type="pres">
      <dgm:prSet presAssocID="{4FF00DF4-C558-3543-A27F-C3A39891EE32}" presName="level3hierChild" presStyleCnt="0"/>
      <dgm:spPr/>
    </dgm:pt>
    <dgm:pt modelId="{67757E53-873B-C04A-A382-027FF7AD203C}" type="pres">
      <dgm:prSet presAssocID="{DF6B2818-1C08-9944-888E-722B034A7521}" presName="conn2-1" presStyleLbl="parChTrans1D3" presStyleIdx="0" presStyleCnt="5"/>
      <dgm:spPr/>
      <dgm:t>
        <a:bodyPr/>
        <a:lstStyle/>
        <a:p>
          <a:endParaRPr lang="en-US"/>
        </a:p>
      </dgm:t>
    </dgm:pt>
    <dgm:pt modelId="{D940F52B-D8E3-6D4C-97DE-660F8F57FA67}" type="pres">
      <dgm:prSet presAssocID="{DF6B2818-1C08-9944-888E-722B034A7521}" presName="connTx" presStyleLbl="parChTrans1D3" presStyleIdx="0" presStyleCnt="5"/>
      <dgm:spPr/>
      <dgm:t>
        <a:bodyPr/>
        <a:lstStyle/>
        <a:p>
          <a:endParaRPr lang="en-US"/>
        </a:p>
      </dgm:t>
    </dgm:pt>
    <dgm:pt modelId="{CFD8C431-17B3-4C48-86EC-3E3DBAFB482D}" type="pres">
      <dgm:prSet presAssocID="{1A50FE61-5DAC-D640-B67D-76565C297CF0}" presName="root2" presStyleCnt="0"/>
      <dgm:spPr/>
    </dgm:pt>
    <dgm:pt modelId="{E824B45B-DB4E-404A-B384-BFD6335A9B82}" type="pres">
      <dgm:prSet presAssocID="{1A50FE61-5DAC-D640-B67D-76565C297CF0}" presName="LevelTwoTextNode" presStyleLbl="node3" presStyleIdx="0" presStyleCnt="5">
        <dgm:presLayoutVars>
          <dgm:chPref val="3"/>
        </dgm:presLayoutVars>
      </dgm:prSet>
      <dgm:spPr/>
      <dgm:t>
        <a:bodyPr/>
        <a:lstStyle/>
        <a:p>
          <a:endParaRPr lang="en-US"/>
        </a:p>
      </dgm:t>
    </dgm:pt>
    <dgm:pt modelId="{3EE22FF4-46F8-054E-9F6D-734AD3CD46B0}" type="pres">
      <dgm:prSet presAssocID="{1A50FE61-5DAC-D640-B67D-76565C297CF0}" presName="level3hierChild" presStyleCnt="0"/>
      <dgm:spPr/>
    </dgm:pt>
    <dgm:pt modelId="{E5C2A03F-0E2D-EB44-9DD9-8F2DD3A379EB}" type="pres">
      <dgm:prSet presAssocID="{F308B8CB-E635-E94B-9852-7935D7C57567}" presName="conn2-1" presStyleLbl="parChTrans1D3" presStyleIdx="1" presStyleCnt="5"/>
      <dgm:spPr/>
      <dgm:t>
        <a:bodyPr/>
        <a:lstStyle/>
        <a:p>
          <a:endParaRPr lang="en-US"/>
        </a:p>
      </dgm:t>
    </dgm:pt>
    <dgm:pt modelId="{99977700-5CB0-144D-87B4-A4D69E6297E7}" type="pres">
      <dgm:prSet presAssocID="{F308B8CB-E635-E94B-9852-7935D7C57567}" presName="connTx" presStyleLbl="parChTrans1D3" presStyleIdx="1" presStyleCnt="5"/>
      <dgm:spPr/>
      <dgm:t>
        <a:bodyPr/>
        <a:lstStyle/>
        <a:p>
          <a:endParaRPr lang="en-US"/>
        </a:p>
      </dgm:t>
    </dgm:pt>
    <dgm:pt modelId="{92057D7D-6372-0F49-A48B-CD6707AC96FA}" type="pres">
      <dgm:prSet presAssocID="{192B5CE8-0344-A343-9950-E3A85FDBC119}" presName="root2" presStyleCnt="0"/>
      <dgm:spPr/>
    </dgm:pt>
    <dgm:pt modelId="{728EA5C9-494E-4747-8591-0124D32CEACA}" type="pres">
      <dgm:prSet presAssocID="{192B5CE8-0344-A343-9950-E3A85FDBC119}" presName="LevelTwoTextNode" presStyleLbl="node3" presStyleIdx="1" presStyleCnt="5">
        <dgm:presLayoutVars>
          <dgm:chPref val="3"/>
        </dgm:presLayoutVars>
      </dgm:prSet>
      <dgm:spPr/>
      <dgm:t>
        <a:bodyPr/>
        <a:lstStyle/>
        <a:p>
          <a:endParaRPr lang="en-US"/>
        </a:p>
      </dgm:t>
    </dgm:pt>
    <dgm:pt modelId="{D9ED5F1A-130C-C346-AFA6-74EF1050EB9C}" type="pres">
      <dgm:prSet presAssocID="{192B5CE8-0344-A343-9950-E3A85FDBC119}" presName="level3hierChild" presStyleCnt="0"/>
      <dgm:spPr/>
    </dgm:pt>
    <dgm:pt modelId="{6A35C0E9-9451-6E48-8389-F46D3E9B31CA}" type="pres">
      <dgm:prSet presAssocID="{5B73030A-EC7A-104E-9176-4827F7B1E519}" presName="conn2-1" presStyleLbl="parChTrans1D3" presStyleIdx="2" presStyleCnt="5"/>
      <dgm:spPr/>
      <dgm:t>
        <a:bodyPr/>
        <a:lstStyle/>
        <a:p>
          <a:endParaRPr lang="en-US"/>
        </a:p>
      </dgm:t>
    </dgm:pt>
    <dgm:pt modelId="{9CBBCAC4-4C22-1444-AD9E-BE2C5A13E141}" type="pres">
      <dgm:prSet presAssocID="{5B73030A-EC7A-104E-9176-4827F7B1E519}" presName="connTx" presStyleLbl="parChTrans1D3" presStyleIdx="2" presStyleCnt="5"/>
      <dgm:spPr/>
      <dgm:t>
        <a:bodyPr/>
        <a:lstStyle/>
        <a:p>
          <a:endParaRPr lang="en-US"/>
        </a:p>
      </dgm:t>
    </dgm:pt>
    <dgm:pt modelId="{200867C5-539E-5744-B815-6DE8BE9C29AD}" type="pres">
      <dgm:prSet presAssocID="{2C8205AC-DEFC-7D40-9728-016D656F6E54}" presName="root2" presStyleCnt="0"/>
      <dgm:spPr/>
    </dgm:pt>
    <dgm:pt modelId="{76B97251-1DB4-2540-AB11-F7ADB57EA862}" type="pres">
      <dgm:prSet presAssocID="{2C8205AC-DEFC-7D40-9728-016D656F6E54}" presName="LevelTwoTextNode" presStyleLbl="node3" presStyleIdx="2" presStyleCnt="5">
        <dgm:presLayoutVars>
          <dgm:chPref val="3"/>
        </dgm:presLayoutVars>
      </dgm:prSet>
      <dgm:spPr/>
      <dgm:t>
        <a:bodyPr/>
        <a:lstStyle/>
        <a:p>
          <a:endParaRPr lang="en-US"/>
        </a:p>
      </dgm:t>
    </dgm:pt>
    <dgm:pt modelId="{CA8ED548-70B9-0A4E-82BF-8EE1A2264E1E}" type="pres">
      <dgm:prSet presAssocID="{2C8205AC-DEFC-7D40-9728-016D656F6E54}" presName="level3hierChild" presStyleCnt="0"/>
      <dgm:spPr/>
    </dgm:pt>
    <dgm:pt modelId="{6CA2B10E-FB62-4549-81E5-B56E9B59DD68}" type="pres">
      <dgm:prSet presAssocID="{FAA2FCE2-D09E-6844-81D0-5F7F26F6BBB1}" presName="conn2-1" presStyleLbl="parChTrans1D2" presStyleIdx="1" presStyleCnt="2"/>
      <dgm:spPr/>
      <dgm:t>
        <a:bodyPr/>
        <a:lstStyle/>
        <a:p>
          <a:endParaRPr lang="en-US"/>
        </a:p>
      </dgm:t>
    </dgm:pt>
    <dgm:pt modelId="{2F8D78AC-7BEA-9448-BB02-FF12DB15A1EE}" type="pres">
      <dgm:prSet presAssocID="{FAA2FCE2-D09E-6844-81D0-5F7F26F6BBB1}" presName="connTx" presStyleLbl="parChTrans1D2" presStyleIdx="1" presStyleCnt="2"/>
      <dgm:spPr/>
      <dgm:t>
        <a:bodyPr/>
        <a:lstStyle/>
        <a:p>
          <a:endParaRPr lang="en-US"/>
        </a:p>
      </dgm:t>
    </dgm:pt>
    <dgm:pt modelId="{D157C98F-7391-2C4C-9312-B9C29A7DC2AE}" type="pres">
      <dgm:prSet presAssocID="{D3DBC3EC-5944-7C4A-91A2-B62C63A489C0}" presName="root2" presStyleCnt="0"/>
      <dgm:spPr/>
    </dgm:pt>
    <dgm:pt modelId="{1EAFBD50-B9D0-C741-B0BC-91B053AAAF93}" type="pres">
      <dgm:prSet presAssocID="{D3DBC3EC-5944-7C4A-91A2-B62C63A489C0}" presName="LevelTwoTextNode" presStyleLbl="node2" presStyleIdx="1" presStyleCnt="2">
        <dgm:presLayoutVars>
          <dgm:chPref val="3"/>
        </dgm:presLayoutVars>
      </dgm:prSet>
      <dgm:spPr/>
      <dgm:t>
        <a:bodyPr/>
        <a:lstStyle/>
        <a:p>
          <a:endParaRPr lang="en-US"/>
        </a:p>
      </dgm:t>
    </dgm:pt>
    <dgm:pt modelId="{05F4DC60-6CE1-5C4A-863D-76B31B0CEDC2}" type="pres">
      <dgm:prSet presAssocID="{D3DBC3EC-5944-7C4A-91A2-B62C63A489C0}" presName="level3hierChild" presStyleCnt="0"/>
      <dgm:spPr/>
    </dgm:pt>
    <dgm:pt modelId="{F054A4C1-B2D7-8443-8ACC-21492BECB5B6}" type="pres">
      <dgm:prSet presAssocID="{381F7D90-6933-D44F-8A0A-1E9C1A54FB2C}" presName="conn2-1" presStyleLbl="parChTrans1D3" presStyleIdx="3" presStyleCnt="5"/>
      <dgm:spPr/>
      <dgm:t>
        <a:bodyPr/>
        <a:lstStyle/>
        <a:p>
          <a:endParaRPr lang="en-US"/>
        </a:p>
      </dgm:t>
    </dgm:pt>
    <dgm:pt modelId="{07E188BF-C693-034C-A7DE-3641EC2D0772}" type="pres">
      <dgm:prSet presAssocID="{381F7D90-6933-D44F-8A0A-1E9C1A54FB2C}" presName="connTx" presStyleLbl="parChTrans1D3" presStyleIdx="3" presStyleCnt="5"/>
      <dgm:spPr/>
      <dgm:t>
        <a:bodyPr/>
        <a:lstStyle/>
        <a:p>
          <a:endParaRPr lang="en-US"/>
        </a:p>
      </dgm:t>
    </dgm:pt>
    <dgm:pt modelId="{8F62A124-EC7B-FD4C-9F44-1ACF766EF290}" type="pres">
      <dgm:prSet presAssocID="{95CC68B2-0F02-1445-84F4-E3FA0B41DE87}" presName="root2" presStyleCnt="0"/>
      <dgm:spPr/>
    </dgm:pt>
    <dgm:pt modelId="{89ED395F-9F14-054B-B582-BAE13DF1FA1D}" type="pres">
      <dgm:prSet presAssocID="{95CC68B2-0F02-1445-84F4-E3FA0B41DE87}" presName="LevelTwoTextNode" presStyleLbl="node3" presStyleIdx="3" presStyleCnt="5">
        <dgm:presLayoutVars>
          <dgm:chPref val="3"/>
        </dgm:presLayoutVars>
      </dgm:prSet>
      <dgm:spPr/>
      <dgm:t>
        <a:bodyPr/>
        <a:lstStyle/>
        <a:p>
          <a:endParaRPr lang="en-US"/>
        </a:p>
      </dgm:t>
    </dgm:pt>
    <dgm:pt modelId="{140205A5-4516-7E41-A7AB-5C5410789051}" type="pres">
      <dgm:prSet presAssocID="{95CC68B2-0F02-1445-84F4-E3FA0B41DE87}" presName="level3hierChild" presStyleCnt="0"/>
      <dgm:spPr/>
    </dgm:pt>
    <dgm:pt modelId="{42CC696B-0361-CD42-A976-CA3756F2555A}" type="pres">
      <dgm:prSet presAssocID="{73FE6B59-17B2-714D-913D-074E872820DE}" presName="conn2-1" presStyleLbl="parChTrans1D3" presStyleIdx="4" presStyleCnt="5"/>
      <dgm:spPr/>
      <dgm:t>
        <a:bodyPr/>
        <a:lstStyle/>
        <a:p>
          <a:endParaRPr lang="en-US"/>
        </a:p>
      </dgm:t>
    </dgm:pt>
    <dgm:pt modelId="{CE0E589D-979F-8649-9DCE-CA37E7FD7139}" type="pres">
      <dgm:prSet presAssocID="{73FE6B59-17B2-714D-913D-074E872820DE}" presName="connTx" presStyleLbl="parChTrans1D3" presStyleIdx="4" presStyleCnt="5"/>
      <dgm:spPr/>
      <dgm:t>
        <a:bodyPr/>
        <a:lstStyle/>
        <a:p>
          <a:endParaRPr lang="en-US"/>
        </a:p>
      </dgm:t>
    </dgm:pt>
    <dgm:pt modelId="{B4C18D7C-E430-3541-8B4C-1F667673D8BF}" type="pres">
      <dgm:prSet presAssocID="{9EE9D090-80A7-C14E-97D7-E9ED45147BFF}" presName="root2" presStyleCnt="0"/>
      <dgm:spPr/>
    </dgm:pt>
    <dgm:pt modelId="{8AD2AC10-E3A8-7043-BE61-6231D2970CC5}" type="pres">
      <dgm:prSet presAssocID="{9EE9D090-80A7-C14E-97D7-E9ED45147BFF}" presName="LevelTwoTextNode" presStyleLbl="node3" presStyleIdx="4" presStyleCnt="5">
        <dgm:presLayoutVars>
          <dgm:chPref val="3"/>
        </dgm:presLayoutVars>
      </dgm:prSet>
      <dgm:spPr/>
      <dgm:t>
        <a:bodyPr/>
        <a:lstStyle/>
        <a:p>
          <a:endParaRPr lang="en-US"/>
        </a:p>
      </dgm:t>
    </dgm:pt>
    <dgm:pt modelId="{D96B973E-B72C-1B40-9C4E-83B87A7FD6D2}" type="pres">
      <dgm:prSet presAssocID="{9EE9D090-80A7-C14E-97D7-E9ED45147BFF}" presName="level3hierChild" presStyleCnt="0"/>
      <dgm:spPr/>
    </dgm:pt>
  </dgm:ptLst>
  <dgm:cxnLst>
    <dgm:cxn modelId="{1CA31C23-A298-844A-87F6-6E351830DE8F}" type="presOf" srcId="{6F4483A6-F05C-044B-9642-A31C588FEAE2}" destId="{E002F3D7-2FE2-174F-840E-1C3BD2E962DA}" srcOrd="0" destOrd="0" presId="urn:microsoft.com/office/officeart/2005/8/layout/hierarchy2"/>
    <dgm:cxn modelId="{F88C69CA-F7F8-394D-9A7A-6CFA2F4F03CB}" type="presOf" srcId="{73FE6B59-17B2-714D-913D-074E872820DE}" destId="{42CC696B-0361-CD42-A976-CA3756F2555A}" srcOrd="0" destOrd="0" presId="urn:microsoft.com/office/officeart/2005/8/layout/hierarchy2"/>
    <dgm:cxn modelId="{FC3E9FD4-9A1B-404C-873B-51DFCA104124}" type="presOf" srcId="{99D5CD07-48E6-BE4B-BD0C-46FB2AB4710D}" destId="{7AE6FF2C-0C3D-C44C-B83B-95B64F71C369}" srcOrd="0" destOrd="0" presId="urn:microsoft.com/office/officeart/2005/8/layout/hierarchy2"/>
    <dgm:cxn modelId="{DD562DC5-5FA5-B145-8DE4-0C6589E63819}" srcId="{D3DBC3EC-5944-7C4A-91A2-B62C63A489C0}" destId="{9EE9D090-80A7-C14E-97D7-E9ED45147BFF}" srcOrd="1" destOrd="0" parTransId="{73FE6B59-17B2-714D-913D-074E872820DE}" sibTransId="{F1C0E709-CE45-EF4A-98F1-3A05133EA917}"/>
    <dgm:cxn modelId="{BC3097F3-9D2F-CC44-BB12-E88565593BD6}" type="presOf" srcId="{95409BBE-A53B-7843-89BB-6DB6CA1952CF}" destId="{0D49E51D-7F11-EF46-942F-43E5FF73BBE1}" srcOrd="0" destOrd="0" presId="urn:microsoft.com/office/officeart/2005/8/layout/hierarchy2"/>
    <dgm:cxn modelId="{4CC4A4F7-6874-6447-A2A2-D81A65F6B414}" type="presOf" srcId="{FAA2FCE2-D09E-6844-81D0-5F7F26F6BBB1}" destId="{2F8D78AC-7BEA-9448-BB02-FF12DB15A1EE}" srcOrd="1" destOrd="0" presId="urn:microsoft.com/office/officeart/2005/8/layout/hierarchy2"/>
    <dgm:cxn modelId="{B35C6731-1A2B-7A49-B67B-68881A317456}" type="presOf" srcId="{6F4483A6-F05C-044B-9642-A31C588FEAE2}" destId="{020A2A3D-0061-3443-8FFA-B6180CAB8E72}" srcOrd="1" destOrd="0" presId="urn:microsoft.com/office/officeart/2005/8/layout/hierarchy2"/>
    <dgm:cxn modelId="{26250117-024F-1749-BFA1-5F3661C2DF30}" srcId="{99D5CD07-48E6-BE4B-BD0C-46FB2AB4710D}" destId="{D3DBC3EC-5944-7C4A-91A2-B62C63A489C0}" srcOrd="1" destOrd="0" parTransId="{FAA2FCE2-D09E-6844-81D0-5F7F26F6BBB1}" sibTransId="{169C7483-8491-0E4A-A6CC-D388DBB2F99D}"/>
    <dgm:cxn modelId="{A9D8A785-C393-B24E-A84F-140211AA8AD7}" type="presOf" srcId="{381F7D90-6933-D44F-8A0A-1E9C1A54FB2C}" destId="{F054A4C1-B2D7-8443-8ACC-21492BECB5B6}" srcOrd="0" destOrd="0" presId="urn:microsoft.com/office/officeart/2005/8/layout/hierarchy2"/>
    <dgm:cxn modelId="{6B21DAB4-2811-9848-96EC-4F7A07308E0E}" type="presOf" srcId="{9EE9D090-80A7-C14E-97D7-E9ED45147BFF}" destId="{8AD2AC10-E3A8-7043-BE61-6231D2970CC5}" srcOrd="0" destOrd="0" presId="urn:microsoft.com/office/officeart/2005/8/layout/hierarchy2"/>
    <dgm:cxn modelId="{1BF49A15-F552-7A4F-86BC-BEA4636D1988}" srcId="{4FF00DF4-C558-3543-A27F-C3A39891EE32}" destId="{2C8205AC-DEFC-7D40-9728-016D656F6E54}" srcOrd="2" destOrd="0" parTransId="{5B73030A-EC7A-104E-9176-4827F7B1E519}" sibTransId="{871C18FE-F1A8-9F48-8163-9A9EE33676E6}"/>
    <dgm:cxn modelId="{8AFC42F1-5E9F-2D48-A482-4243954D9CD2}" type="presOf" srcId="{DF6B2818-1C08-9944-888E-722B034A7521}" destId="{D940F52B-D8E3-6D4C-97DE-660F8F57FA67}" srcOrd="1" destOrd="0" presId="urn:microsoft.com/office/officeart/2005/8/layout/hierarchy2"/>
    <dgm:cxn modelId="{071ED7A5-5AF3-6B41-B38D-C7B3C6FC0A13}" type="presOf" srcId="{381F7D90-6933-D44F-8A0A-1E9C1A54FB2C}" destId="{07E188BF-C693-034C-A7DE-3641EC2D0772}" srcOrd="1" destOrd="0" presId="urn:microsoft.com/office/officeart/2005/8/layout/hierarchy2"/>
    <dgm:cxn modelId="{B360D683-3819-B24B-85F1-689A001FC726}" type="presOf" srcId="{95CC68B2-0F02-1445-84F4-E3FA0B41DE87}" destId="{89ED395F-9F14-054B-B582-BAE13DF1FA1D}" srcOrd="0" destOrd="0" presId="urn:microsoft.com/office/officeart/2005/8/layout/hierarchy2"/>
    <dgm:cxn modelId="{26CF436C-CC0E-2443-8853-E134A8DADF22}" type="presOf" srcId="{FAA2FCE2-D09E-6844-81D0-5F7F26F6BBB1}" destId="{6CA2B10E-FB62-4549-81E5-B56E9B59DD68}" srcOrd="0" destOrd="0" presId="urn:microsoft.com/office/officeart/2005/8/layout/hierarchy2"/>
    <dgm:cxn modelId="{846ED6C8-EF56-6146-9294-BC498C73E397}" type="presOf" srcId="{D3DBC3EC-5944-7C4A-91A2-B62C63A489C0}" destId="{1EAFBD50-B9D0-C741-B0BC-91B053AAAF93}" srcOrd="0" destOrd="0" presId="urn:microsoft.com/office/officeart/2005/8/layout/hierarchy2"/>
    <dgm:cxn modelId="{B3DE989D-4DF4-9B41-B7A6-EF0485318F60}" type="presOf" srcId="{2C8205AC-DEFC-7D40-9728-016D656F6E54}" destId="{76B97251-1DB4-2540-AB11-F7ADB57EA862}" srcOrd="0" destOrd="0" presId="urn:microsoft.com/office/officeart/2005/8/layout/hierarchy2"/>
    <dgm:cxn modelId="{9A06D695-0AC2-E848-84A5-238176525133}" srcId="{99D5CD07-48E6-BE4B-BD0C-46FB2AB4710D}" destId="{4FF00DF4-C558-3543-A27F-C3A39891EE32}" srcOrd="0" destOrd="0" parTransId="{6F4483A6-F05C-044B-9642-A31C588FEAE2}" sibTransId="{7903E08A-3D0E-344F-A2D1-76E1F80B5CF4}"/>
    <dgm:cxn modelId="{C2E53E89-B61A-BA45-899D-DB4F234B946F}" srcId="{95409BBE-A53B-7843-89BB-6DB6CA1952CF}" destId="{99D5CD07-48E6-BE4B-BD0C-46FB2AB4710D}" srcOrd="0" destOrd="0" parTransId="{EA06651F-6FA8-9A48-A2F2-A8516B0446EC}" sibTransId="{F5E1539E-350F-0B42-9307-465F6212E12D}"/>
    <dgm:cxn modelId="{2B9AD67F-15DC-3C43-8B71-41C648D60301}" type="presOf" srcId="{F308B8CB-E635-E94B-9852-7935D7C57567}" destId="{99977700-5CB0-144D-87B4-A4D69E6297E7}" srcOrd="1" destOrd="0" presId="urn:microsoft.com/office/officeart/2005/8/layout/hierarchy2"/>
    <dgm:cxn modelId="{5840A89E-3845-E64D-A488-63180E183A28}" type="presOf" srcId="{192B5CE8-0344-A343-9950-E3A85FDBC119}" destId="{728EA5C9-494E-4747-8591-0124D32CEACA}" srcOrd="0" destOrd="0" presId="urn:microsoft.com/office/officeart/2005/8/layout/hierarchy2"/>
    <dgm:cxn modelId="{4AB32847-5763-1B44-9A3C-DBCE87DA3058}" srcId="{D3DBC3EC-5944-7C4A-91A2-B62C63A489C0}" destId="{95CC68B2-0F02-1445-84F4-E3FA0B41DE87}" srcOrd="0" destOrd="0" parTransId="{381F7D90-6933-D44F-8A0A-1E9C1A54FB2C}" sibTransId="{31F23943-6CD7-164D-AACD-74146E893BAC}"/>
    <dgm:cxn modelId="{1F3C6D78-D589-0B44-B77D-106721B0E21A}" type="presOf" srcId="{73FE6B59-17B2-714D-913D-074E872820DE}" destId="{CE0E589D-979F-8649-9DCE-CA37E7FD7139}" srcOrd="1" destOrd="0" presId="urn:microsoft.com/office/officeart/2005/8/layout/hierarchy2"/>
    <dgm:cxn modelId="{42488DFA-80B1-2D42-9E0A-413A4C3882B7}" srcId="{4FF00DF4-C558-3543-A27F-C3A39891EE32}" destId="{192B5CE8-0344-A343-9950-E3A85FDBC119}" srcOrd="1" destOrd="0" parTransId="{F308B8CB-E635-E94B-9852-7935D7C57567}" sibTransId="{96A39CE4-5FDF-194F-AA09-02003E04286F}"/>
    <dgm:cxn modelId="{1B0C36B4-1295-3047-A332-C9DC66121C01}" type="presOf" srcId="{4FF00DF4-C558-3543-A27F-C3A39891EE32}" destId="{48BBFDB9-F22B-6649-9DBE-D25595DB5767}" srcOrd="0" destOrd="0" presId="urn:microsoft.com/office/officeart/2005/8/layout/hierarchy2"/>
    <dgm:cxn modelId="{8F7F97DC-9CC5-C24C-82FF-5D3D10A27CA2}" type="presOf" srcId="{5B73030A-EC7A-104E-9176-4827F7B1E519}" destId="{6A35C0E9-9451-6E48-8389-F46D3E9B31CA}" srcOrd="0" destOrd="0" presId="urn:microsoft.com/office/officeart/2005/8/layout/hierarchy2"/>
    <dgm:cxn modelId="{F6A37C57-E05F-264F-91C7-97531ADDD2F9}" type="presOf" srcId="{F308B8CB-E635-E94B-9852-7935D7C57567}" destId="{E5C2A03F-0E2D-EB44-9DD9-8F2DD3A379EB}" srcOrd="0" destOrd="0" presId="urn:microsoft.com/office/officeart/2005/8/layout/hierarchy2"/>
    <dgm:cxn modelId="{91F1EF22-69C1-3D41-B111-84BDBA5ABAFC}" type="presOf" srcId="{5B73030A-EC7A-104E-9176-4827F7B1E519}" destId="{9CBBCAC4-4C22-1444-AD9E-BE2C5A13E141}" srcOrd="1" destOrd="0" presId="urn:microsoft.com/office/officeart/2005/8/layout/hierarchy2"/>
    <dgm:cxn modelId="{7AF86393-86E0-D042-9227-1E8726ACEA41}" srcId="{4FF00DF4-C558-3543-A27F-C3A39891EE32}" destId="{1A50FE61-5DAC-D640-B67D-76565C297CF0}" srcOrd="0" destOrd="0" parTransId="{DF6B2818-1C08-9944-888E-722B034A7521}" sibTransId="{DE276744-4B95-C14F-AAD8-6997BE37835A}"/>
    <dgm:cxn modelId="{B5F6D08F-B2D7-FE4C-B950-A7E85D5469D8}" type="presOf" srcId="{1A50FE61-5DAC-D640-B67D-76565C297CF0}" destId="{E824B45B-DB4E-404A-B384-BFD6335A9B82}" srcOrd="0" destOrd="0" presId="urn:microsoft.com/office/officeart/2005/8/layout/hierarchy2"/>
    <dgm:cxn modelId="{4382584A-61C6-5E45-B044-9A3288BEB156}" type="presOf" srcId="{DF6B2818-1C08-9944-888E-722B034A7521}" destId="{67757E53-873B-C04A-A382-027FF7AD203C}" srcOrd="0" destOrd="0" presId="urn:microsoft.com/office/officeart/2005/8/layout/hierarchy2"/>
    <dgm:cxn modelId="{4F719F83-FBF5-9243-AC0C-338F0A5753E9}" type="presParOf" srcId="{0D49E51D-7F11-EF46-942F-43E5FF73BBE1}" destId="{3E04B27B-06A3-494E-84C4-2851ED2B947D}" srcOrd="0" destOrd="0" presId="urn:microsoft.com/office/officeart/2005/8/layout/hierarchy2"/>
    <dgm:cxn modelId="{9500D55D-22AC-EA4A-961C-189CCF55FF4F}" type="presParOf" srcId="{3E04B27B-06A3-494E-84C4-2851ED2B947D}" destId="{7AE6FF2C-0C3D-C44C-B83B-95B64F71C369}" srcOrd="0" destOrd="0" presId="urn:microsoft.com/office/officeart/2005/8/layout/hierarchy2"/>
    <dgm:cxn modelId="{52B15A01-C8B3-E245-A446-64BF2CEFFBA0}" type="presParOf" srcId="{3E04B27B-06A3-494E-84C4-2851ED2B947D}" destId="{DB0BC446-BCC3-D840-AEC6-841BAF522D67}" srcOrd="1" destOrd="0" presId="urn:microsoft.com/office/officeart/2005/8/layout/hierarchy2"/>
    <dgm:cxn modelId="{92E48DF3-56F8-274E-973D-8421D20660A2}" type="presParOf" srcId="{DB0BC446-BCC3-D840-AEC6-841BAF522D67}" destId="{E002F3D7-2FE2-174F-840E-1C3BD2E962DA}" srcOrd="0" destOrd="0" presId="urn:microsoft.com/office/officeart/2005/8/layout/hierarchy2"/>
    <dgm:cxn modelId="{899F4943-90D5-434C-8198-4CB1C394581A}" type="presParOf" srcId="{E002F3D7-2FE2-174F-840E-1C3BD2E962DA}" destId="{020A2A3D-0061-3443-8FFA-B6180CAB8E72}" srcOrd="0" destOrd="0" presId="urn:microsoft.com/office/officeart/2005/8/layout/hierarchy2"/>
    <dgm:cxn modelId="{79FB610F-DE20-AE42-B95F-20043BBB031B}" type="presParOf" srcId="{DB0BC446-BCC3-D840-AEC6-841BAF522D67}" destId="{9671D6F3-A42A-F144-9784-122CB3E9D240}" srcOrd="1" destOrd="0" presId="urn:microsoft.com/office/officeart/2005/8/layout/hierarchy2"/>
    <dgm:cxn modelId="{22BC6706-1B25-6A40-B94D-4ED73867F25E}" type="presParOf" srcId="{9671D6F3-A42A-F144-9784-122CB3E9D240}" destId="{48BBFDB9-F22B-6649-9DBE-D25595DB5767}" srcOrd="0" destOrd="0" presId="urn:microsoft.com/office/officeart/2005/8/layout/hierarchy2"/>
    <dgm:cxn modelId="{076CD32F-B38D-2D41-9C00-33BCDDA2A998}" type="presParOf" srcId="{9671D6F3-A42A-F144-9784-122CB3E9D240}" destId="{57335DAF-23A9-6B44-9EF1-30C9DE01B19A}" srcOrd="1" destOrd="0" presId="urn:microsoft.com/office/officeart/2005/8/layout/hierarchy2"/>
    <dgm:cxn modelId="{38C1DAE8-ED36-084C-A371-11E522B8D4AB}" type="presParOf" srcId="{57335DAF-23A9-6B44-9EF1-30C9DE01B19A}" destId="{67757E53-873B-C04A-A382-027FF7AD203C}" srcOrd="0" destOrd="0" presId="urn:microsoft.com/office/officeart/2005/8/layout/hierarchy2"/>
    <dgm:cxn modelId="{ACE44379-33AB-B141-943C-9D12D2002E8A}" type="presParOf" srcId="{67757E53-873B-C04A-A382-027FF7AD203C}" destId="{D940F52B-D8E3-6D4C-97DE-660F8F57FA67}" srcOrd="0" destOrd="0" presId="urn:microsoft.com/office/officeart/2005/8/layout/hierarchy2"/>
    <dgm:cxn modelId="{4AA82810-5168-6349-A86E-2E6A8207B7F6}" type="presParOf" srcId="{57335DAF-23A9-6B44-9EF1-30C9DE01B19A}" destId="{CFD8C431-17B3-4C48-86EC-3E3DBAFB482D}" srcOrd="1" destOrd="0" presId="urn:microsoft.com/office/officeart/2005/8/layout/hierarchy2"/>
    <dgm:cxn modelId="{41679651-3733-2F46-A747-4C563CC4E320}" type="presParOf" srcId="{CFD8C431-17B3-4C48-86EC-3E3DBAFB482D}" destId="{E824B45B-DB4E-404A-B384-BFD6335A9B82}" srcOrd="0" destOrd="0" presId="urn:microsoft.com/office/officeart/2005/8/layout/hierarchy2"/>
    <dgm:cxn modelId="{E6D5BB85-3501-594F-91ED-16F53327EC9D}" type="presParOf" srcId="{CFD8C431-17B3-4C48-86EC-3E3DBAFB482D}" destId="{3EE22FF4-46F8-054E-9F6D-734AD3CD46B0}" srcOrd="1" destOrd="0" presId="urn:microsoft.com/office/officeart/2005/8/layout/hierarchy2"/>
    <dgm:cxn modelId="{19407B3E-A181-1646-9F01-92D58AADA971}" type="presParOf" srcId="{57335DAF-23A9-6B44-9EF1-30C9DE01B19A}" destId="{E5C2A03F-0E2D-EB44-9DD9-8F2DD3A379EB}" srcOrd="2" destOrd="0" presId="urn:microsoft.com/office/officeart/2005/8/layout/hierarchy2"/>
    <dgm:cxn modelId="{27C4AA6E-50AB-954B-8FD2-2F863FD44FE7}" type="presParOf" srcId="{E5C2A03F-0E2D-EB44-9DD9-8F2DD3A379EB}" destId="{99977700-5CB0-144D-87B4-A4D69E6297E7}" srcOrd="0" destOrd="0" presId="urn:microsoft.com/office/officeart/2005/8/layout/hierarchy2"/>
    <dgm:cxn modelId="{E6A22FF0-704D-214F-BFB8-D1B59117E410}" type="presParOf" srcId="{57335DAF-23A9-6B44-9EF1-30C9DE01B19A}" destId="{92057D7D-6372-0F49-A48B-CD6707AC96FA}" srcOrd="3" destOrd="0" presId="urn:microsoft.com/office/officeart/2005/8/layout/hierarchy2"/>
    <dgm:cxn modelId="{F2220FA7-D157-8D43-8205-BC469476276E}" type="presParOf" srcId="{92057D7D-6372-0F49-A48B-CD6707AC96FA}" destId="{728EA5C9-494E-4747-8591-0124D32CEACA}" srcOrd="0" destOrd="0" presId="urn:microsoft.com/office/officeart/2005/8/layout/hierarchy2"/>
    <dgm:cxn modelId="{431D4EA0-4A06-504E-AF18-F555CE29D251}" type="presParOf" srcId="{92057D7D-6372-0F49-A48B-CD6707AC96FA}" destId="{D9ED5F1A-130C-C346-AFA6-74EF1050EB9C}" srcOrd="1" destOrd="0" presId="urn:microsoft.com/office/officeart/2005/8/layout/hierarchy2"/>
    <dgm:cxn modelId="{D553986B-A9E6-1C4D-9768-C0922B77CEC8}" type="presParOf" srcId="{57335DAF-23A9-6B44-9EF1-30C9DE01B19A}" destId="{6A35C0E9-9451-6E48-8389-F46D3E9B31CA}" srcOrd="4" destOrd="0" presId="urn:microsoft.com/office/officeart/2005/8/layout/hierarchy2"/>
    <dgm:cxn modelId="{D36B5C29-21AD-394B-B72A-2F5AE4235D66}" type="presParOf" srcId="{6A35C0E9-9451-6E48-8389-F46D3E9B31CA}" destId="{9CBBCAC4-4C22-1444-AD9E-BE2C5A13E141}" srcOrd="0" destOrd="0" presId="urn:microsoft.com/office/officeart/2005/8/layout/hierarchy2"/>
    <dgm:cxn modelId="{C41F2DEF-B21E-974D-B8E4-B26ABC174DD2}" type="presParOf" srcId="{57335DAF-23A9-6B44-9EF1-30C9DE01B19A}" destId="{200867C5-539E-5744-B815-6DE8BE9C29AD}" srcOrd="5" destOrd="0" presId="urn:microsoft.com/office/officeart/2005/8/layout/hierarchy2"/>
    <dgm:cxn modelId="{66885D29-6ED4-3443-8F6D-7C7D5A8FBF91}" type="presParOf" srcId="{200867C5-539E-5744-B815-6DE8BE9C29AD}" destId="{76B97251-1DB4-2540-AB11-F7ADB57EA862}" srcOrd="0" destOrd="0" presId="urn:microsoft.com/office/officeart/2005/8/layout/hierarchy2"/>
    <dgm:cxn modelId="{32E6DCE2-A932-9147-A3B0-9A5D08F64D2C}" type="presParOf" srcId="{200867C5-539E-5744-B815-6DE8BE9C29AD}" destId="{CA8ED548-70B9-0A4E-82BF-8EE1A2264E1E}" srcOrd="1" destOrd="0" presId="urn:microsoft.com/office/officeart/2005/8/layout/hierarchy2"/>
    <dgm:cxn modelId="{7EE131CD-C0C8-474B-90F9-7AAC43D4DE42}" type="presParOf" srcId="{DB0BC446-BCC3-D840-AEC6-841BAF522D67}" destId="{6CA2B10E-FB62-4549-81E5-B56E9B59DD68}" srcOrd="2" destOrd="0" presId="urn:microsoft.com/office/officeart/2005/8/layout/hierarchy2"/>
    <dgm:cxn modelId="{82D63FE6-CA3D-734E-AC15-F4A261B1D186}" type="presParOf" srcId="{6CA2B10E-FB62-4549-81E5-B56E9B59DD68}" destId="{2F8D78AC-7BEA-9448-BB02-FF12DB15A1EE}" srcOrd="0" destOrd="0" presId="urn:microsoft.com/office/officeart/2005/8/layout/hierarchy2"/>
    <dgm:cxn modelId="{63D32D14-6EC5-3F43-B8F5-A561EAC7BC53}" type="presParOf" srcId="{DB0BC446-BCC3-D840-AEC6-841BAF522D67}" destId="{D157C98F-7391-2C4C-9312-B9C29A7DC2AE}" srcOrd="3" destOrd="0" presId="urn:microsoft.com/office/officeart/2005/8/layout/hierarchy2"/>
    <dgm:cxn modelId="{78190E86-76A7-194A-9CBC-38EFD318911C}" type="presParOf" srcId="{D157C98F-7391-2C4C-9312-B9C29A7DC2AE}" destId="{1EAFBD50-B9D0-C741-B0BC-91B053AAAF93}" srcOrd="0" destOrd="0" presId="urn:microsoft.com/office/officeart/2005/8/layout/hierarchy2"/>
    <dgm:cxn modelId="{0C3C58A6-47BD-404D-9B62-540576348E7B}" type="presParOf" srcId="{D157C98F-7391-2C4C-9312-B9C29A7DC2AE}" destId="{05F4DC60-6CE1-5C4A-863D-76B31B0CEDC2}" srcOrd="1" destOrd="0" presId="urn:microsoft.com/office/officeart/2005/8/layout/hierarchy2"/>
    <dgm:cxn modelId="{C40A53B4-685E-0F41-A3A3-259B6F62FBA6}" type="presParOf" srcId="{05F4DC60-6CE1-5C4A-863D-76B31B0CEDC2}" destId="{F054A4C1-B2D7-8443-8ACC-21492BECB5B6}" srcOrd="0" destOrd="0" presId="urn:microsoft.com/office/officeart/2005/8/layout/hierarchy2"/>
    <dgm:cxn modelId="{B27A0F22-7E5C-A043-BC74-A31220A59BFE}" type="presParOf" srcId="{F054A4C1-B2D7-8443-8ACC-21492BECB5B6}" destId="{07E188BF-C693-034C-A7DE-3641EC2D0772}" srcOrd="0" destOrd="0" presId="urn:microsoft.com/office/officeart/2005/8/layout/hierarchy2"/>
    <dgm:cxn modelId="{1EC0E7A6-F0BF-FC49-8D7D-40CD5A0D8E77}" type="presParOf" srcId="{05F4DC60-6CE1-5C4A-863D-76B31B0CEDC2}" destId="{8F62A124-EC7B-FD4C-9F44-1ACF766EF290}" srcOrd="1" destOrd="0" presId="urn:microsoft.com/office/officeart/2005/8/layout/hierarchy2"/>
    <dgm:cxn modelId="{BA60272B-DB22-4A46-A441-AFD809756DCD}" type="presParOf" srcId="{8F62A124-EC7B-FD4C-9F44-1ACF766EF290}" destId="{89ED395F-9F14-054B-B582-BAE13DF1FA1D}" srcOrd="0" destOrd="0" presId="urn:microsoft.com/office/officeart/2005/8/layout/hierarchy2"/>
    <dgm:cxn modelId="{C9FBEC2E-11BC-3042-9880-20DC6AD37EB6}" type="presParOf" srcId="{8F62A124-EC7B-FD4C-9F44-1ACF766EF290}" destId="{140205A5-4516-7E41-A7AB-5C5410789051}" srcOrd="1" destOrd="0" presId="urn:microsoft.com/office/officeart/2005/8/layout/hierarchy2"/>
    <dgm:cxn modelId="{DEF1B5A1-F70C-C54C-B1E7-430CCD0FD8CF}" type="presParOf" srcId="{05F4DC60-6CE1-5C4A-863D-76B31B0CEDC2}" destId="{42CC696B-0361-CD42-A976-CA3756F2555A}" srcOrd="2" destOrd="0" presId="urn:microsoft.com/office/officeart/2005/8/layout/hierarchy2"/>
    <dgm:cxn modelId="{192309E6-2B82-8B41-BFB0-AE09EC404333}" type="presParOf" srcId="{42CC696B-0361-CD42-A976-CA3756F2555A}" destId="{CE0E589D-979F-8649-9DCE-CA37E7FD7139}" srcOrd="0" destOrd="0" presId="urn:microsoft.com/office/officeart/2005/8/layout/hierarchy2"/>
    <dgm:cxn modelId="{ED997117-4A7F-0D4B-BE0B-C7A363B322DF}" type="presParOf" srcId="{05F4DC60-6CE1-5C4A-863D-76B31B0CEDC2}" destId="{B4C18D7C-E430-3541-8B4C-1F667673D8BF}" srcOrd="3" destOrd="0" presId="urn:microsoft.com/office/officeart/2005/8/layout/hierarchy2"/>
    <dgm:cxn modelId="{8EDF3FB0-50FE-E548-A24C-0F1F798D3CB1}" type="presParOf" srcId="{B4C18D7C-E430-3541-8B4C-1F667673D8BF}" destId="{8AD2AC10-E3A8-7043-BE61-6231D2970CC5}" srcOrd="0" destOrd="0" presId="urn:microsoft.com/office/officeart/2005/8/layout/hierarchy2"/>
    <dgm:cxn modelId="{E6EE069A-E854-0C4D-9845-0F97378A9B7B}" type="presParOf" srcId="{B4C18D7C-E430-3541-8B4C-1F667673D8BF}" destId="{D96B973E-B72C-1B40-9C4E-83B87A7FD6D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62D40A-5801-8741-91C3-3F473A0C381F}" type="datetimeFigureOut">
              <a:rPr lang="en-US" smtClean="0"/>
              <a:t>14/09/17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A275D-96AB-6246-B3A4-4114795CFAAD}" type="slidenum">
              <a:rPr lang="en-US" smtClean="0"/>
              <a:t>‹#›</a:t>
            </a:fld>
            <a:endParaRPr lang="en-US"/>
          </a:p>
        </p:txBody>
      </p:sp>
    </p:spTree>
    <p:extLst>
      <p:ext uri="{BB962C8B-B14F-4D97-AF65-F5344CB8AC3E}">
        <p14:creationId xmlns:p14="http://schemas.microsoft.com/office/powerpoint/2010/main" val="1411800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62D40A-5801-8741-91C3-3F473A0C381F}" type="datetimeFigureOut">
              <a:rPr lang="en-US" smtClean="0"/>
              <a:t>14/09/17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A275D-96AB-6246-B3A4-4114795CFAAD}" type="slidenum">
              <a:rPr lang="en-US" smtClean="0"/>
              <a:t>‹#›</a:t>
            </a:fld>
            <a:endParaRPr lang="en-US"/>
          </a:p>
        </p:txBody>
      </p:sp>
    </p:spTree>
    <p:extLst>
      <p:ext uri="{BB962C8B-B14F-4D97-AF65-F5344CB8AC3E}">
        <p14:creationId xmlns:p14="http://schemas.microsoft.com/office/powerpoint/2010/main" val="142261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62D40A-5801-8741-91C3-3F473A0C381F}" type="datetimeFigureOut">
              <a:rPr lang="en-US" smtClean="0"/>
              <a:t>14/09/17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A275D-96AB-6246-B3A4-4114795CFAAD}" type="slidenum">
              <a:rPr lang="en-US" smtClean="0"/>
              <a:t>‹#›</a:t>
            </a:fld>
            <a:endParaRPr lang="en-US"/>
          </a:p>
        </p:txBody>
      </p:sp>
    </p:spTree>
    <p:extLst>
      <p:ext uri="{BB962C8B-B14F-4D97-AF65-F5344CB8AC3E}">
        <p14:creationId xmlns:p14="http://schemas.microsoft.com/office/powerpoint/2010/main" val="287719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62D40A-5801-8741-91C3-3F473A0C381F}" type="datetimeFigureOut">
              <a:rPr lang="en-US" smtClean="0"/>
              <a:t>14/09/17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A275D-96AB-6246-B3A4-4114795CFAAD}" type="slidenum">
              <a:rPr lang="en-US" smtClean="0"/>
              <a:t>‹#›</a:t>
            </a:fld>
            <a:endParaRPr lang="en-US"/>
          </a:p>
        </p:txBody>
      </p:sp>
    </p:spTree>
    <p:extLst>
      <p:ext uri="{BB962C8B-B14F-4D97-AF65-F5344CB8AC3E}">
        <p14:creationId xmlns:p14="http://schemas.microsoft.com/office/powerpoint/2010/main" val="78968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62D40A-5801-8741-91C3-3F473A0C381F}" type="datetimeFigureOut">
              <a:rPr lang="en-US" smtClean="0"/>
              <a:t>14/09/17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A275D-96AB-6246-B3A4-4114795CFAAD}" type="slidenum">
              <a:rPr lang="en-US" smtClean="0"/>
              <a:t>‹#›</a:t>
            </a:fld>
            <a:endParaRPr lang="en-US"/>
          </a:p>
        </p:txBody>
      </p:sp>
    </p:spTree>
    <p:extLst>
      <p:ext uri="{BB962C8B-B14F-4D97-AF65-F5344CB8AC3E}">
        <p14:creationId xmlns:p14="http://schemas.microsoft.com/office/powerpoint/2010/main" val="4294954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62D40A-5801-8741-91C3-3F473A0C381F}" type="datetimeFigureOut">
              <a:rPr lang="en-US" smtClean="0"/>
              <a:t>14/09/17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A275D-96AB-6246-B3A4-4114795CFAAD}" type="slidenum">
              <a:rPr lang="en-US" smtClean="0"/>
              <a:t>‹#›</a:t>
            </a:fld>
            <a:endParaRPr lang="en-US"/>
          </a:p>
        </p:txBody>
      </p:sp>
    </p:spTree>
    <p:extLst>
      <p:ext uri="{BB962C8B-B14F-4D97-AF65-F5344CB8AC3E}">
        <p14:creationId xmlns:p14="http://schemas.microsoft.com/office/powerpoint/2010/main" val="39196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62D40A-5801-8741-91C3-3F473A0C381F}" type="datetimeFigureOut">
              <a:rPr lang="en-US" smtClean="0"/>
              <a:t>14/09/17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A275D-96AB-6246-B3A4-4114795CFAAD}" type="slidenum">
              <a:rPr lang="en-US" smtClean="0"/>
              <a:t>‹#›</a:t>
            </a:fld>
            <a:endParaRPr lang="en-US"/>
          </a:p>
        </p:txBody>
      </p:sp>
    </p:spTree>
    <p:extLst>
      <p:ext uri="{BB962C8B-B14F-4D97-AF65-F5344CB8AC3E}">
        <p14:creationId xmlns:p14="http://schemas.microsoft.com/office/powerpoint/2010/main" val="370528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62D40A-5801-8741-91C3-3F473A0C381F}" type="datetimeFigureOut">
              <a:rPr lang="en-US" smtClean="0"/>
              <a:t>14/09/17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A275D-96AB-6246-B3A4-4114795CFAAD}" type="slidenum">
              <a:rPr lang="en-US" smtClean="0"/>
              <a:t>‹#›</a:t>
            </a:fld>
            <a:endParaRPr lang="en-US"/>
          </a:p>
        </p:txBody>
      </p:sp>
    </p:spTree>
    <p:extLst>
      <p:ext uri="{BB962C8B-B14F-4D97-AF65-F5344CB8AC3E}">
        <p14:creationId xmlns:p14="http://schemas.microsoft.com/office/powerpoint/2010/main" val="3551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2D40A-5801-8741-91C3-3F473A0C381F}" type="datetimeFigureOut">
              <a:rPr lang="en-US" smtClean="0"/>
              <a:t>14/09/17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A275D-96AB-6246-B3A4-4114795CFAAD}" type="slidenum">
              <a:rPr lang="en-US" smtClean="0"/>
              <a:t>‹#›</a:t>
            </a:fld>
            <a:endParaRPr lang="en-US"/>
          </a:p>
        </p:txBody>
      </p:sp>
    </p:spTree>
    <p:extLst>
      <p:ext uri="{BB962C8B-B14F-4D97-AF65-F5344CB8AC3E}">
        <p14:creationId xmlns:p14="http://schemas.microsoft.com/office/powerpoint/2010/main" val="327576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62D40A-5801-8741-91C3-3F473A0C381F}" type="datetimeFigureOut">
              <a:rPr lang="en-US" smtClean="0"/>
              <a:t>14/09/17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A275D-96AB-6246-B3A4-4114795CFAAD}" type="slidenum">
              <a:rPr lang="en-US" smtClean="0"/>
              <a:t>‹#›</a:t>
            </a:fld>
            <a:endParaRPr lang="en-US"/>
          </a:p>
        </p:txBody>
      </p:sp>
    </p:spTree>
    <p:extLst>
      <p:ext uri="{BB962C8B-B14F-4D97-AF65-F5344CB8AC3E}">
        <p14:creationId xmlns:p14="http://schemas.microsoft.com/office/powerpoint/2010/main" val="214786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62D40A-5801-8741-91C3-3F473A0C381F}" type="datetimeFigureOut">
              <a:rPr lang="en-US" smtClean="0"/>
              <a:t>14/09/17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A275D-96AB-6246-B3A4-4114795CFAAD}" type="slidenum">
              <a:rPr lang="en-US" smtClean="0"/>
              <a:t>‹#›</a:t>
            </a:fld>
            <a:endParaRPr lang="en-US"/>
          </a:p>
        </p:txBody>
      </p:sp>
    </p:spTree>
    <p:extLst>
      <p:ext uri="{BB962C8B-B14F-4D97-AF65-F5344CB8AC3E}">
        <p14:creationId xmlns:p14="http://schemas.microsoft.com/office/powerpoint/2010/main" val="19324063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2D40A-5801-8741-91C3-3F473A0C381F}" type="datetimeFigureOut">
              <a:rPr lang="en-US" smtClean="0"/>
              <a:t>14/09/17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A275D-96AB-6246-B3A4-4114795CFAAD}" type="slidenum">
              <a:rPr lang="en-US" smtClean="0"/>
              <a:t>‹#›</a:t>
            </a:fld>
            <a:endParaRPr lang="en-US"/>
          </a:p>
        </p:txBody>
      </p:sp>
    </p:spTree>
    <p:extLst>
      <p:ext uri="{BB962C8B-B14F-4D97-AF65-F5344CB8AC3E}">
        <p14:creationId xmlns:p14="http://schemas.microsoft.com/office/powerpoint/2010/main" val="1540311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sudharshana/Desktop/Casestudy.pd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microsoft.com/office/2007/relationships/hdphoto" Target="../media/hdphoto1.wdp"/></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Description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1885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 the waves leisurely collided with the shore, I could hear the delicate lapping of the water as it met the sand. The smell of salt air and a warm afternoon wafted through the sky. Slowly, I awoke from my slumber, cuddled in a hammock that surrounded me like a cocoon. The warm sun brightly shone on my face and greeted me, 'Good afternoon'.'</a:t>
            </a:r>
            <a:endParaRPr lang="en-US" dirty="0"/>
          </a:p>
        </p:txBody>
      </p:sp>
    </p:spTree>
    <p:extLst>
      <p:ext uri="{BB962C8B-B14F-4D97-AF65-F5344CB8AC3E}">
        <p14:creationId xmlns:p14="http://schemas.microsoft.com/office/powerpoint/2010/main" val="180436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9810"/>
            <a:ext cx="8229600" cy="5846354"/>
          </a:xfrm>
        </p:spPr>
        <p:txBody>
          <a:bodyPr>
            <a:normAutofit/>
          </a:bodyPr>
          <a:lstStyle/>
          <a:p>
            <a:r>
              <a:rPr lang="en-US" dirty="0" smtClean="0"/>
              <a:t>Based on the description, we can see waves hitting the shore as the tide comes in, hear the water as it hits the sand, smell the salty air, and feel the warm sun. </a:t>
            </a:r>
          </a:p>
          <a:p>
            <a:r>
              <a:rPr lang="en-US" dirty="0" smtClean="0"/>
              <a:t>See how the senses use concrete things we've all probably experienced to some degree in our own lives to help you visualize a new scene</a:t>
            </a:r>
            <a:r>
              <a:rPr lang="en-US" dirty="0"/>
              <a:t>.</a:t>
            </a:r>
            <a:endParaRPr lang="en-US" dirty="0" smtClean="0"/>
          </a:p>
          <a:p>
            <a:r>
              <a:rPr lang="en-US" dirty="0" smtClean="0"/>
              <a:t>This is how a descriptive essay uses things we are familiar with - in this case, our five senses - to take us to a tropical paradise.</a:t>
            </a:r>
            <a:endParaRPr lang="en-US" dirty="0"/>
          </a:p>
        </p:txBody>
      </p:sp>
    </p:spTree>
    <p:extLst>
      <p:ext uri="{BB962C8B-B14F-4D97-AF65-F5344CB8AC3E}">
        <p14:creationId xmlns:p14="http://schemas.microsoft.com/office/powerpoint/2010/main" val="1328162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vs. Telling</a:t>
            </a:r>
            <a:endParaRPr lang="en-US" dirty="0"/>
          </a:p>
        </p:txBody>
      </p:sp>
      <p:sp>
        <p:nvSpPr>
          <p:cNvPr id="3" name="Content Placeholder 2"/>
          <p:cNvSpPr>
            <a:spLocks noGrp="1"/>
          </p:cNvSpPr>
          <p:nvPr>
            <p:ph idx="1"/>
          </p:nvPr>
        </p:nvSpPr>
        <p:spPr/>
        <p:txBody>
          <a:bodyPr/>
          <a:lstStyle/>
          <a:p>
            <a:r>
              <a:rPr lang="en-US" dirty="0" smtClean="0"/>
              <a:t>Even more, the description helps set a mood by using more vivid language to complement the sensory-based description. </a:t>
            </a:r>
            <a:endParaRPr lang="en-US" dirty="0"/>
          </a:p>
        </p:txBody>
      </p:sp>
    </p:spTree>
    <p:extLst>
      <p:ext uri="{BB962C8B-B14F-4D97-AF65-F5344CB8AC3E}">
        <p14:creationId xmlns:p14="http://schemas.microsoft.com/office/powerpoint/2010/main" val="37943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522"/>
            <a:ext cx="8229600" cy="5652641"/>
          </a:xfrm>
        </p:spPr>
        <p:txBody>
          <a:bodyPr>
            <a:normAutofit/>
          </a:bodyPr>
          <a:lstStyle/>
          <a:p>
            <a:r>
              <a:rPr lang="en-US" dirty="0" smtClean="0"/>
              <a:t>Rather than saying, 'I heard the waves as the tide came in,' the author says, 'As the waves leisurely collided with the shore, I could hear the delicate lapping of the water as it met the sand.' </a:t>
            </a:r>
          </a:p>
          <a:p>
            <a:r>
              <a:rPr lang="en-US" dirty="0" smtClean="0"/>
              <a:t>The extra detail really helps us visualize the scene that the author is trying to create. They show us what it's like to be out there on the beach when the tide comes in during the afternoon, rather than just giving us a play-by-play.</a:t>
            </a:r>
            <a:endParaRPr lang="en-US" dirty="0"/>
          </a:p>
        </p:txBody>
      </p:sp>
    </p:spTree>
    <p:extLst>
      <p:ext uri="{BB962C8B-B14F-4D97-AF65-F5344CB8AC3E}">
        <p14:creationId xmlns:p14="http://schemas.microsoft.com/office/powerpoint/2010/main" val="264570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same vivid language also helps the author to create a mood for this description. </a:t>
            </a:r>
          </a:p>
          <a:p>
            <a:r>
              <a:rPr lang="en-US" dirty="0" smtClean="0"/>
              <a:t>We can begin to experience the same peacefulness through the use of words like 'leisurely' and 'delicate'. Again, rather than just telling us it was a really relaxing and peaceful day, they let the descriptive language show us.</a:t>
            </a:r>
            <a:endParaRPr lang="en-US" dirty="0"/>
          </a:p>
        </p:txBody>
      </p:sp>
    </p:spTree>
    <p:extLst>
      <p:ext uri="{BB962C8B-B14F-4D97-AF65-F5344CB8AC3E}">
        <p14:creationId xmlns:p14="http://schemas.microsoft.com/office/powerpoint/2010/main" val="75003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Good descriptive writing often makes use of figurative language such as analogies, similes and metaphors to help paint the picture in the reader's mind.</a:t>
            </a:r>
          </a:p>
          <a:p>
            <a:endParaRPr lang="en-US" dirty="0"/>
          </a:p>
        </p:txBody>
      </p:sp>
    </p:spTree>
    <p:extLst>
      <p:ext uri="{BB962C8B-B14F-4D97-AF65-F5344CB8AC3E}">
        <p14:creationId xmlns:p14="http://schemas.microsoft.com/office/powerpoint/2010/main" val="727077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1998"/>
            <a:ext cx="8229600" cy="5674165"/>
          </a:xfrm>
        </p:spPr>
        <p:txBody>
          <a:bodyPr>
            <a:normAutofit/>
          </a:bodyPr>
          <a:lstStyle/>
          <a:p>
            <a:r>
              <a:rPr lang="en-US" dirty="0" smtClean="0"/>
              <a:t>Setting a mood by using similes and metaphors. </a:t>
            </a:r>
          </a:p>
          <a:p>
            <a:r>
              <a:rPr lang="en-US" dirty="0" smtClean="0"/>
              <a:t>A simile is a phrase comparing two unlikely things using 'like' or 'as' in order to make a description more vivid. You've probably heard the phrase, 'running like the wind' before. This is an example of a simile. Rather than saying, 'running really fast,' you replace the speed with something that might represent running quickly, like the wind.</a:t>
            </a:r>
            <a:endParaRPr lang="en-US" dirty="0"/>
          </a:p>
        </p:txBody>
      </p:sp>
    </p:spTree>
    <p:extLst>
      <p:ext uri="{BB962C8B-B14F-4D97-AF65-F5344CB8AC3E}">
        <p14:creationId xmlns:p14="http://schemas.microsoft.com/office/powerpoint/2010/main" val="315188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522"/>
            <a:ext cx="8229600" cy="5652641"/>
          </a:xfrm>
        </p:spPr>
        <p:txBody>
          <a:bodyPr/>
          <a:lstStyle/>
          <a:p>
            <a:r>
              <a:rPr lang="en-US" dirty="0" smtClean="0"/>
              <a:t>A metaphor has the same function as a simile, but the comparison between objects is implicit, meaning there is no 'like' or 'as' used to signal the comparison. </a:t>
            </a:r>
          </a:p>
          <a:p>
            <a:r>
              <a:rPr lang="en-US" dirty="0" smtClean="0"/>
              <a:t>For instance, 'All the world's a stage and the men and women merely players' </a:t>
            </a:r>
          </a:p>
          <a:p>
            <a:r>
              <a:rPr lang="en-US" dirty="0" smtClean="0"/>
              <a:t>Rather than saying life is just like a play, Shakespeare compares the world to where a play is acted out.</a:t>
            </a:r>
            <a:endParaRPr lang="en-US" dirty="0"/>
          </a:p>
        </p:txBody>
      </p:sp>
    </p:spTree>
    <p:extLst>
      <p:ext uri="{BB962C8B-B14F-4D97-AF65-F5344CB8AC3E}">
        <p14:creationId xmlns:p14="http://schemas.microsoft.com/office/powerpoint/2010/main" val="2270315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Good </a:t>
            </a:r>
            <a:r>
              <a:rPr lang="en-US" dirty="0"/>
              <a:t>descriptive writing uses precise language. General adjectives, nouns, and passive verbs do not have a place in good descriptive writing. </a:t>
            </a:r>
            <a:endParaRPr lang="en-US" dirty="0" smtClean="0"/>
          </a:p>
          <a:p>
            <a:r>
              <a:rPr lang="en-US" dirty="0" smtClean="0"/>
              <a:t>Use </a:t>
            </a:r>
            <a:r>
              <a:rPr lang="en-US" dirty="0"/>
              <a:t>specific adjectives and nouns and strong action verbs to give life to the picture you are painting in the reader's mind.</a:t>
            </a:r>
          </a:p>
          <a:p>
            <a:endParaRPr lang="en-US" dirty="0"/>
          </a:p>
        </p:txBody>
      </p:sp>
    </p:spTree>
    <p:extLst>
      <p:ext uri="{BB962C8B-B14F-4D97-AF65-F5344CB8AC3E}">
        <p14:creationId xmlns:p14="http://schemas.microsoft.com/office/powerpoint/2010/main" val="3465789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describing people</a:t>
            </a:r>
            <a:endParaRPr lang="en-US" dirty="0"/>
          </a:p>
        </p:txBody>
      </p:sp>
      <p:sp>
        <p:nvSpPr>
          <p:cNvPr id="3" name="Content Placeholder 2"/>
          <p:cNvSpPr>
            <a:spLocks noGrp="1"/>
          </p:cNvSpPr>
          <p:nvPr>
            <p:ph idx="1"/>
          </p:nvPr>
        </p:nvSpPr>
        <p:spPr/>
        <p:txBody>
          <a:bodyPr>
            <a:normAutofit/>
          </a:bodyPr>
          <a:lstStyle/>
          <a:p>
            <a:r>
              <a:rPr lang="en-US" dirty="0" smtClean="0"/>
              <a:t>Descriptive </a:t>
            </a:r>
            <a:r>
              <a:rPr lang="en-US" dirty="0"/>
              <a:t>words can be used to describe physical appearance as well as personality traits. </a:t>
            </a:r>
            <a:endParaRPr lang="en-US" dirty="0" smtClean="0"/>
          </a:p>
          <a:p>
            <a:r>
              <a:rPr lang="en-US" dirty="0"/>
              <a:t>P</a:t>
            </a:r>
            <a:r>
              <a:rPr lang="en-US" dirty="0" smtClean="0"/>
              <a:t>ositive  and negative connotations</a:t>
            </a:r>
          </a:p>
          <a:p>
            <a:pPr marL="0" indent="0">
              <a:buNone/>
            </a:pPr>
            <a:endParaRPr lang="en-US" dirty="0"/>
          </a:p>
          <a:p>
            <a:endParaRPr lang="en-US" dirty="0"/>
          </a:p>
        </p:txBody>
      </p:sp>
    </p:spTree>
    <p:extLst>
      <p:ext uri="{BB962C8B-B14F-4D97-AF65-F5344CB8AC3E}">
        <p14:creationId xmlns:p14="http://schemas.microsoft.com/office/powerpoint/2010/main" val="115164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Descriptive writing (factual/ imaginary)</a:t>
            </a:r>
          </a:p>
          <a:p>
            <a:r>
              <a:rPr lang="en-US" dirty="0" smtClean="0"/>
              <a:t>Descriptive studies</a:t>
            </a:r>
          </a:p>
          <a:p>
            <a:r>
              <a:rPr lang="en-US" dirty="0" smtClean="0"/>
              <a:t>Descriptive statistics</a:t>
            </a:r>
            <a:endParaRPr lang="en-US" dirty="0"/>
          </a:p>
        </p:txBody>
      </p:sp>
    </p:spTree>
    <p:extLst>
      <p:ext uri="{BB962C8B-B14F-4D97-AF65-F5344CB8AC3E}">
        <p14:creationId xmlns:p14="http://schemas.microsoft.com/office/powerpoint/2010/main" val="323746330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Instead of saying ‘a good person</a:t>
            </a:r>
            <a:r>
              <a:rPr lang="mr-IN" dirty="0" smtClean="0"/>
              <a:t>…</a:t>
            </a:r>
            <a:r>
              <a:rPr lang="en-US" dirty="0" smtClean="0"/>
              <a:t>’</a:t>
            </a:r>
            <a:endParaRPr lang="en-US" dirty="0"/>
          </a:p>
        </p:txBody>
      </p:sp>
      <p:sp>
        <p:nvSpPr>
          <p:cNvPr id="3" name="Content Placeholder 2"/>
          <p:cNvSpPr>
            <a:spLocks noGrp="1"/>
          </p:cNvSpPr>
          <p:nvPr>
            <p:ph idx="1"/>
          </p:nvPr>
        </p:nvSpPr>
        <p:spPr/>
        <p:txBody>
          <a:bodyPr/>
          <a:lstStyle/>
          <a:p>
            <a:r>
              <a:rPr lang="en-US" dirty="0" smtClean="0"/>
              <a:t>Agreeable 		Amusing		cooperative	conscientious		meticulous		passionate			outspoken		reliable		helpful		modest		brilliant		analytical</a:t>
            </a:r>
            <a:endParaRPr lang="en-US" dirty="0"/>
          </a:p>
        </p:txBody>
      </p:sp>
    </p:spTree>
    <p:extLst>
      <p:ext uri="{BB962C8B-B14F-4D97-AF65-F5344CB8AC3E}">
        <p14:creationId xmlns:p14="http://schemas.microsoft.com/office/powerpoint/2010/main" val="2130076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Instead of saying ‘a bad person</a:t>
            </a:r>
            <a:r>
              <a:rPr lang="mr-IN" dirty="0" smtClean="0"/>
              <a:t>…</a:t>
            </a:r>
            <a:r>
              <a:rPr lang="en-US" dirty="0" smtClean="0"/>
              <a:t>’</a:t>
            </a:r>
            <a:endParaRPr lang="en-US" dirty="0"/>
          </a:p>
        </p:txBody>
      </p:sp>
      <p:sp>
        <p:nvSpPr>
          <p:cNvPr id="3" name="Content Placeholder 2"/>
          <p:cNvSpPr>
            <a:spLocks noGrp="1"/>
          </p:cNvSpPr>
          <p:nvPr>
            <p:ph idx="1"/>
          </p:nvPr>
        </p:nvSpPr>
        <p:spPr/>
        <p:txBody>
          <a:bodyPr/>
          <a:lstStyle/>
          <a:p>
            <a:r>
              <a:rPr lang="en-US" dirty="0" smtClean="0"/>
              <a:t>Childish		conceited		cranky	hesitant			picky		quirky	superficial		unbalanced</a:t>
            </a:r>
            <a:endParaRPr lang="en-US" dirty="0"/>
          </a:p>
        </p:txBody>
      </p:sp>
    </p:spTree>
    <p:extLst>
      <p:ext uri="{BB962C8B-B14F-4D97-AF65-F5344CB8AC3E}">
        <p14:creationId xmlns:p14="http://schemas.microsoft.com/office/powerpoint/2010/main" val="2518195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ways can you ‘walk’ in English?</a:t>
            </a:r>
            <a:endParaRPr lang="en-US" dirty="0"/>
          </a:p>
        </p:txBody>
      </p:sp>
      <p:sp>
        <p:nvSpPr>
          <p:cNvPr id="3" name="Content Placeholder 2"/>
          <p:cNvSpPr>
            <a:spLocks noGrp="1"/>
          </p:cNvSpPr>
          <p:nvPr>
            <p:ph idx="1"/>
          </p:nvPr>
        </p:nvSpPr>
        <p:spPr/>
        <p:txBody>
          <a:bodyPr/>
          <a:lstStyle/>
          <a:p>
            <a:r>
              <a:rPr lang="en-US" dirty="0" smtClean="0"/>
              <a:t>Amble = walk leisurely</a:t>
            </a:r>
          </a:p>
          <a:p>
            <a:r>
              <a:rPr lang="en-US" dirty="0" smtClean="0"/>
              <a:t>Falter = move hesitatingly</a:t>
            </a:r>
          </a:p>
          <a:p>
            <a:r>
              <a:rPr lang="en-US" dirty="0" smtClean="0"/>
              <a:t>Limp = walk impeded because of some injury</a:t>
            </a:r>
          </a:p>
          <a:p>
            <a:r>
              <a:rPr lang="en-US" dirty="0" smtClean="0"/>
              <a:t>Lurch = move suddenly</a:t>
            </a:r>
          </a:p>
          <a:p>
            <a:r>
              <a:rPr lang="en-US" dirty="0" smtClean="0"/>
              <a:t>Meander = move in circular course</a:t>
            </a:r>
          </a:p>
          <a:p>
            <a:r>
              <a:rPr lang="en-US" dirty="0" smtClean="0"/>
              <a:t>Stroll =  walk without </a:t>
            </a:r>
            <a:r>
              <a:rPr lang="en-US" smtClean="0"/>
              <a:t>specific aim</a:t>
            </a:r>
            <a:endParaRPr lang="en-US" dirty="0" smtClean="0"/>
          </a:p>
          <a:p>
            <a:endParaRPr lang="en-US" dirty="0" smtClean="0"/>
          </a:p>
          <a:p>
            <a:endParaRPr lang="en-US" dirty="0"/>
          </a:p>
        </p:txBody>
      </p:sp>
    </p:spTree>
    <p:extLst>
      <p:ext uri="{BB962C8B-B14F-4D97-AF65-F5344CB8AC3E}">
        <p14:creationId xmlns:p14="http://schemas.microsoft.com/office/powerpoint/2010/main" val="304076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Dominant impression</a:t>
            </a:r>
            <a:endParaRPr lang="en-US" dirty="0"/>
          </a:p>
        </p:txBody>
      </p:sp>
      <p:sp>
        <p:nvSpPr>
          <p:cNvPr id="3" name="Content Placeholder 2"/>
          <p:cNvSpPr>
            <a:spLocks noGrp="1"/>
          </p:cNvSpPr>
          <p:nvPr>
            <p:ph idx="1"/>
          </p:nvPr>
        </p:nvSpPr>
        <p:spPr/>
        <p:txBody>
          <a:bodyPr/>
          <a:lstStyle/>
          <a:p>
            <a:r>
              <a:rPr lang="en-US" dirty="0" smtClean="0"/>
              <a:t>Select and express sensory perceptions to create a dominant impression – an overall mood or feeling such as joy, anger, terror or distaste</a:t>
            </a:r>
          </a:p>
          <a:p>
            <a:r>
              <a:rPr lang="en-US" dirty="0" smtClean="0"/>
              <a:t>May be explicit or implicit</a:t>
            </a:r>
          </a:p>
          <a:p>
            <a:pPr marL="0" indent="0">
              <a:buNone/>
            </a:pPr>
            <a:endParaRPr lang="en-US" dirty="0"/>
          </a:p>
        </p:txBody>
      </p:sp>
    </p:spTree>
    <p:extLst>
      <p:ext uri="{BB962C8B-B14F-4D97-AF65-F5344CB8AC3E}">
        <p14:creationId xmlns:p14="http://schemas.microsoft.com/office/powerpoint/2010/main" val="110741605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Vantage point</a:t>
            </a:r>
            <a:endParaRPr lang="en-US" dirty="0"/>
          </a:p>
        </p:txBody>
      </p:sp>
      <p:sp>
        <p:nvSpPr>
          <p:cNvPr id="3" name="Content Placeholder 2"/>
          <p:cNvSpPr>
            <a:spLocks noGrp="1"/>
          </p:cNvSpPr>
          <p:nvPr>
            <p:ph idx="1"/>
          </p:nvPr>
        </p:nvSpPr>
        <p:spPr/>
        <p:txBody>
          <a:bodyPr/>
          <a:lstStyle/>
          <a:p>
            <a:r>
              <a:rPr lang="en-US" dirty="0" smtClean="0"/>
              <a:t>Fixed vantage point – the narrator remains in one place and reports what can be perceived from there </a:t>
            </a:r>
            <a:endParaRPr lang="en-US" dirty="0"/>
          </a:p>
        </p:txBody>
      </p:sp>
    </p:spTree>
    <p:extLst>
      <p:ext uri="{BB962C8B-B14F-4D97-AF65-F5344CB8AC3E}">
        <p14:creationId xmlns:p14="http://schemas.microsoft.com/office/powerpoint/2010/main" val="403616314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8760"/>
            <a:ext cx="8229600" cy="5437403"/>
          </a:xfrm>
        </p:spPr>
        <p:txBody>
          <a:bodyPr>
            <a:normAutofit lnSpcReduction="10000"/>
          </a:bodyPr>
          <a:lstStyle/>
          <a:p>
            <a:pPr marL="0" indent="0">
              <a:buNone/>
            </a:pPr>
            <a:r>
              <a:rPr lang="en-US" dirty="0" smtClean="0"/>
              <a:t>On the last Thursday in November, I could stay in bed only until the night chill left the house, hearing first the clash of the heavy grates in the huge black iron range, with its flowery scrolls and </a:t>
            </a:r>
            <a:r>
              <a:rPr lang="en-US" dirty="0" err="1" smtClean="0"/>
              <a:t>nickled</a:t>
            </a:r>
            <a:r>
              <a:rPr lang="en-US" dirty="0" smtClean="0"/>
              <a:t> decorations, as Mother shook down the ashes. Then, in their proper sequence came the sounds of the fire being made – the rustle of newspaper, the snap of kindling, the rush of smoke up the chimney when Mother opened the damper… </a:t>
            </a:r>
          </a:p>
          <a:p>
            <a:pPr marL="0" indent="0" algn="r">
              <a:buNone/>
            </a:pPr>
            <a:r>
              <a:rPr lang="en-US" dirty="0" smtClean="0"/>
              <a:t>Marilyn </a:t>
            </a:r>
            <a:r>
              <a:rPr lang="en-US" dirty="0" err="1" smtClean="0"/>
              <a:t>Kluger</a:t>
            </a:r>
            <a:r>
              <a:rPr lang="en-US" dirty="0" smtClean="0"/>
              <a:t> ‘A time of plenty’</a:t>
            </a:r>
            <a:endParaRPr lang="en-US" dirty="0"/>
          </a:p>
        </p:txBody>
      </p:sp>
    </p:spTree>
    <p:extLst>
      <p:ext uri="{BB962C8B-B14F-4D97-AF65-F5344CB8AC3E}">
        <p14:creationId xmlns:p14="http://schemas.microsoft.com/office/powerpoint/2010/main" val="31053345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Moving vantage point – observer views things from a number of positions</a:t>
            </a:r>
            <a:endParaRPr lang="en-US" dirty="0"/>
          </a:p>
        </p:txBody>
      </p:sp>
    </p:spTree>
    <p:extLst>
      <p:ext uri="{BB962C8B-B14F-4D97-AF65-F5344CB8AC3E}">
        <p14:creationId xmlns:p14="http://schemas.microsoft.com/office/powerpoint/2010/main" val="251283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On a Winter day some years ago, coming out of Pittsburgh on one of the expresses of the Pennsylvania Railroad, I rolled eastward for an hour through the coal and steel towns of Westmoreland county. It was a familiar ground… But somehow I had never quite sensed its appalling desolation.</a:t>
            </a:r>
            <a:endParaRPr lang="en-US" dirty="0"/>
          </a:p>
        </p:txBody>
      </p:sp>
    </p:spTree>
    <p:extLst>
      <p:ext uri="{BB962C8B-B14F-4D97-AF65-F5344CB8AC3E}">
        <p14:creationId xmlns:p14="http://schemas.microsoft.com/office/powerpoint/2010/main" val="17288022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Select details that deliberately point toward the mood or feeling you intend to create</a:t>
            </a:r>
          </a:p>
          <a:p>
            <a:r>
              <a:rPr lang="en-US" dirty="0" smtClean="0"/>
              <a:t>Must have a clear pattern of organization</a:t>
            </a:r>
          </a:p>
          <a:p>
            <a:r>
              <a:rPr lang="en-US" dirty="0" smtClean="0"/>
              <a:t>Spatial arrangement – from top to bottom, left to right, front to back etc.</a:t>
            </a:r>
          </a:p>
          <a:p>
            <a:r>
              <a:rPr lang="en-US" dirty="0" smtClean="0"/>
              <a:t>Time sequence – winter – spring - summer</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44810223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8738"/>
            <a:ext cx="8229600" cy="5337426"/>
          </a:xfrm>
        </p:spPr>
        <p:txBody>
          <a:bodyPr>
            <a:normAutofit fontScale="85000" lnSpcReduction="20000"/>
          </a:bodyPr>
          <a:lstStyle/>
          <a:p>
            <a:r>
              <a:rPr lang="en-US" dirty="0"/>
              <a:t>Coffee Home</a:t>
            </a:r>
          </a:p>
          <a:p>
            <a:r>
              <a:rPr lang="en-US" dirty="0"/>
              <a:t>A food inlet set up by the Delhi Tourism Board in Connaught Place, Cafe Home is an example of getting the basics right. With a quaint and breezy outdoor dining space, complete with a towering banyan tree, as well as a large cafeteria-like indoor setting, this bustling eatery is never empty. The highlight here is the authentic filter coffee – simple, straightforward and freshly brewed. A large bowl of crystal sugar is placed on the self-service counter, allowing the patrons to adjust sweetness to taste. The aromatic brew can be paired with a smattering of south Indian dishes, including masala </a:t>
            </a:r>
            <a:r>
              <a:rPr lang="en-US" dirty="0" err="1"/>
              <a:t>dosa</a:t>
            </a:r>
            <a:r>
              <a:rPr lang="en-US" dirty="0"/>
              <a:t> and </a:t>
            </a:r>
            <a:r>
              <a:rPr lang="en-US" dirty="0" err="1"/>
              <a:t>sambar</a:t>
            </a:r>
            <a:r>
              <a:rPr lang="en-US" dirty="0"/>
              <a:t> </a:t>
            </a:r>
            <a:r>
              <a:rPr lang="en-US" dirty="0" err="1"/>
              <a:t>vada</a:t>
            </a:r>
            <a:r>
              <a:rPr lang="en-US" dirty="0"/>
              <a:t>.</a:t>
            </a:r>
          </a:p>
          <a:p>
            <a:r>
              <a:rPr lang="en-US" dirty="0"/>
              <a:t>Coffee for two: </a:t>
            </a:r>
            <a:r>
              <a:rPr lang="en-US" dirty="0" err="1"/>
              <a:t>Rs</a:t>
            </a:r>
            <a:r>
              <a:rPr lang="en-US" dirty="0"/>
              <a:t> </a:t>
            </a:r>
            <a:r>
              <a:rPr lang="en-US" dirty="0" smtClean="0"/>
              <a:t>80</a:t>
            </a:r>
          </a:p>
          <a:p>
            <a:pPr marL="0" indent="0" algn="r">
              <a:buNone/>
            </a:pPr>
            <a:r>
              <a:rPr lang="en-US" dirty="0" smtClean="0"/>
              <a:t>(Indian Express)</a:t>
            </a:r>
            <a:endParaRPr lang="en-US" dirty="0"/>
          </a:p>
        </p:txBody>
      </p:sp>
    </p:spTree>
    <p:extLst>
      <p:ext uri="{BB962C8B-B14F-4D97-AF65-F5344CB8AC3E}">
        <p14:creationId xmlns:p14="http://schemas.microsoft.com/office/powerpoint/2010/main" val="76046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writing</a:t>
            </a:r>
            <a:endParaRPr lang="en-US" dirty="0"/>
          </a:p>
        </p:txBody>
      </p:sp>
      <p:sp>
        <p:nvSpPr>
          <p:cNvPr id="3" name="Content Placeholder 2"/>
          <p:cNvSpPr>
            <a:spLocks noGrp="1"/>
          </p:cNvSpPr>
          <p:nvPr>
            <p:ph idx="1"/>
          </p:nvPr>
        </p:nvSpPr>
        <p:spPr/>
        <p:txBody>
          <a:bodyPr/>
          <a:lstStyle/>
          <a:p>
            <a:r>
              <a:rPr lang="en-US" dirty="0" smtClean="0"/>
              <a:t>Describe a place </a:t>
            </a:r>
            <a:r>
              <a:rPr lang="mr-IN" dirty="0" smtClean="0"/>
              <a:t>–</a:t>
            </a:r>
            <a:r>
              <a:rPr lang="en-US" dirty="0" smtClean="0"/>
              <a:t> an object/ ideology </a:t>
            </a:r>
            <a:r>
              <a:rPr lang="mr-IN" dirty="0" smtClean="0"/>
              <a:t>–</a:t>
            </a:r>
            <a:r>
              <a:rPr lang="en-US" dirty="0" smtClean="0"/>
              <a:t> a person </a:t>
            </a:r>
          </a:p>
          <a:p>
            <a:pPr lvl="1"/>
            <a:endParaRPr lang="en-US" dirty="0" smtClean="0"/>
          </a:p>
          <a:p>
            <a:pPr lvl="1"/>
            <a:endParaRPr lang="en-US" dirty="0"/>
          </a:p>
        </p:txBody>
      </p:sp>
    </p:spTree>
    <p:extLst>
      <p:ext uri="{BB962C8B-B14F-4D97-AF65-F5344CB8AC3E}">
        <p14:creationId xmlns:p14="http://schemas.microsoft.com/office/powerpoint/2010/main" val="3146437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and drafting a description</a:t>
            </a:r>
            <a:endParaRPr lang="en-US" dirty="0"/>
          </a:p>
        </p:txBody>
      </p:sp>
      <p:sp>
        <p:nvSpPr>
          <p:cNvPr id="3" name="Content Placeholder 2"/>
          <p:cNvSpPr>
            <a:spLocks noGrp="1"/>
          </p:cNvSpPr>
          <p:nvPr>
            <p:ph idx="1"/>
          </p:nvPr>
        </p:nvSpPr>
        <p:spPr/>
        <p:txBody>
          <a:bodyPr/>
          <a:lstStyle/>
          <a:p>
            <a:r>
              <a:rPr lang="en-US" dirty="0" smtClean="0"/>
              <a:t>Select a familiar topic</a:t>
            </a:r>
          </a:p>
          <a:p>
            <a:r>
              <a:rPr lang="en-US" dirty="0" smtClean="0"/>
              <a:t>What is my purpose? Create one or more impressions? Help the reader understand something? Persuade the reader to act?</a:t>
            </a:r>
          </a:p>
          <a:p>
            <a:r>
              <a:rPr lang="en-US" dirty="0" smtClean="0"/>
              <a:t>Who is my audience and what might interest them?</a:t>
            </a:r>
          </a:p>
          <a:p>
            <a:pPr marL="0" indent="0">
              <a:buNone/>
            </a:pPr>
            <a:endParaRPr lang="en-US" dirty="0" smtClean="0"/>
          </a:p>
        </p:txBody>
      </p:sp>
    </p:spTree>
    <p:extLst>
      <p:ext uri="{BB962C8B-B14F-4D97-AF65-F5344CB8AC3E}">
        <p14:creationId xmlns:p14="http://schemas.microsoft.com/office/powerpoint/2010/main" val="295285292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Sounds of kitchen at breakfast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1040460"/>
              </p:ext>
            </p:extLst>
          </p:nvPr>
        </p:nvGraphicFramePr>
        <p:xfrm>
          <a:off x="258335" y="1417638"/>
          <a:ext cx="8675767" cy="5168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61322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5904"/>
            <a:ext cx="8229600" cy="5760260"/>
          </a:xfrm>
        </p:spPr>
        <p:txBody>
          <a:bodyPr/>
          <a:lstStyle/>
          <a:p>
            <a:pPr marL="0" indent="0">
              <a:buNone/>
            </a:pPr>
            <a:r>
              <a:rPr lang="en-US" dirty="0" smtClean="0"/>
              <a:t>Sure signs of a new day are the sounds in the kitchen as breakfast is prepared. The high sigh of the gas just before it whooshes into flame and settles into a whispering hum blends with the gurgling of the water for the morning coffee. Soon, the </a:t>
            </a:r>
            <a:r>
              <a:rPr lang="en-US" dirty="0" err="1" smtClean="0"/>
              <a:t>gloop</a:t>
            </a:r>
            <a:r>
              <a:rPr lang="en-US" dirty="0" smtClean="0"/>
              <a:t>, </a:t>
            </a:r>
            <a:r>
              <a:rPr lang="en-US" dirty="0" err="1" smtClean="0"/>
              <a:t>gloop</a:t>
            </a:r>
            <a:r>
              <a:rPr lang="en-US" dirty="0" smtClean="0"/>
              <a:t>, </a:t>
            </a:r>
            <a:r>
              <a:rPr lang="en-US" dirty="0" err="1" smtClean="0"/>
              <a:t>gloop</a:t>
            </a:r>
            <a:r>
              <a:rPr lang="en-US" dirty="0" smtClean="0"/>
              <a:t> of the coffee sets up a perky beat. Then in mingles the crackle of creamy butter on a hot skillet and the shush of an egg added to the pan… The soft rustle of plastic as bread is removed from its wrapper contributes to the medley. </a:t>
            </a:r>
            <a:endParaRPr lang="en-US" dirty="0"/>
          </a:p>
        </p:txBody>
      </p:sp>
    </p:spTree>
    <p:extLst>
      <p:ext uri="{BB962C8B-B14F-4D97-AF65-F5344CB8AC3E}">
        <p14:creationId xmlns:p14="http://schemas.microsoft.com/office/powerpoint/2010/main" val="24003988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708"/>
            <a:ext cx="8229600" cy="1143000"/>
          </a:xfrm>
        </p:spPr>
        <p:txBody>
          <a:bodyPr>
            <a:normAutofit fontScale="90000"/>
          </a:bodyPr>
          <a:lstStyle/>
          <a:p>
            <a:r>
              <a:rPr lang="en-US" dirty="0" smtClean="0"/>
              <a:t>Choose </a:t>
            </a:r>
            <a:r>
              <a:rPr lang="en-US" i="1" dirty="0" smtClean="0"/>
              <a:t>one </a:t>
            </a:r>
            <a:r>
              <a:rPr lang="en-US" dirty="0" smtClean="0"/>
              <a:t>of the following and write a description in about 250-300 words</a:t>
            </a:r>
            <a:r>
              <a:rPr lang="en-US" i="1" dirty="0" smtClean="0"/>
              <a:t>. </a:t>
            </a:r>
            <a:r>
              <a:rPr lang="en-US" dirty="0" smtClean="0"/>
              <a:t>Include as many sensory images as you can.</a:t>
            </a:r>
            <a:endParaRPr lang="en-US" i="1" dirty="0"/>
          </a:p>
        </p:txBody>
      </p:sp>
      <p:sp>
        <p:nvSpPr>
          <p:cNvPr id="3" name="Content Placeholder 2"/>
          <p:cNvSpPr>
            <a:spLocks noGrp="1"/>
          </p:cNvSpPr>
          <p:nvPr>
            <p:ph idx="1"/>
          </p:nvPr>
        </p:nvSpPr>
        <p:spPr>
          <a:xfrm>
            <a:off x="457200" y="2546964"/>
            <a:ext cx="8229600" cy="3324630"/>
          </a:xfrm>
        </p:spPr>
        <p:txBody>
          <a:bodyPr/>
          <a:lstStyle/>
          <a:p>
            <a:r>
              <a:rPr lang="en-US" dirty="0" smtClean="0"/>
              <a:t>My </a:t>
            </a:r>
            <a:r>
              <a:rPr lang="en-US" dirty="0" err="1" smtClean="0"/>
              <a:t>favourite</a:t>
            </a:r>
            <a:r>
              <a:rPr lang="en-US" dirty="0" smtClean="0"/>
              <a:t> food</a:t>
            </a:r>
          </a:p>
          <a:p>
            <a:r>
              <a:rPr lang="en-US" dirty="0" smtClean="0"/>
              <a:t>The dirtiest place I have seen</a:t>
            </a:r>
          </a:p>
          <a:p>
            <a:r>
              <a:rPr lang="en-US" dirty="0" smtClean="0"/>
              <a:t>The movie I will never watch </a:t>
            </a:r>
            <a:r>
              <a:rPr lang="en-US" smtClean="0"/>
              <a:t>(again)</a:t>
            </a:r>
            <a:endParaRPr lang="en-US" dirty="0" smtClean="0"/>
          </a:p>
          <a:p>
            <a:r>
              <a:rPr lang="en-US" dirty="0" smtClean="0"/>
              <a:t>The person I consider as my role model</a:t>
            </a:r>
          </a:p>
          <a:p>
            <a:endParaRPr lang="en-US" dirty="0" smtClean="0"/>
          </a:p>
          <a:p>
            <a:endParaRPr lang="en-US" dirty="0" smtClean="0"/>
          </a:p>
          <a:p>
            <a:endParaRPr lang="en-US" dirty="0"/>
          </a:p>
        </p:txBody>
      </p:sp>
    </p:spTree>
    <p:extLst>
      <p:ext uri="{BB962C8B-B14F-4D97-AF65-F5344CB8AC3E}">
        <p14:creationId xmlns:p14="http://schemas.microsoft.com/office/powerpoint/2010/main" val="157473797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description</a:t>
            </a:r>
            <a:endParaRPr lang="en-US" dirty="0"/>
          </a:p>
        </p:txBody>
      </p:sp>
      <p:sp>
        <p:nvSpPr>
          <p:cNvPr id="3" name="Content Placeholder 2"/>
          <p:cNvSpPr>
            <a:spLocks noGrp="1"/>
          </p:cNvSpPr>
          <p:nvPr>
            <p:ph idx="1"/>
          </p:nvPr>
        </p:nvSpPr>
        <p:spPr/>
        <p:txBody>
          <a:bodyPr>
            <a:normAutofit/>
          </a:bodyPr>
          <a:lstStyle/>
          <a:p>
            <a:r>
              <a:rPr lang="en-US" dirty="0"/>
              <a:t>Look carefully at the photo</a:t>
            </a:r>
            <a:r>
              <a:rPr lang="en-US" dirty="0" smtClean="0"/>
              <a:t>. </a:t>
            </a:r>
            <a:endParaRPr lang="en-US" dirty="0"/>
          </a:p>
          <a:p>
            <a:r>
              <a:rPr lang="en-US" dirty="0"/>
              <a:t>Scan the picture and identify the </a:t>
            </a:r>
            <a:r>
              <a:rPr lang="en-US" dirty="0" smtClean="0"/>
              <a:t>topic.</a:t>
            </a:r>
          </a:p>
          <a:p>
            <a:r>
              <a:rPr lang="en-US" dirty="0" smtClean="0"/>
              <a:t>When </a:t>
            </a:r>
            <a:r>
              <a:rPr lang="en-US" dirty="0"/>
              <a:t>comparing the </a:t>
            </a:r>
            <a:r>
              <a:rPr lang="en-US" dirty="0" smtClean="0"/>
              <a:t>pictures, </a:t>
            </a:r>
            <a:r>
              <a:rPr lang="en-US" dirty="0"/>
              <a:t>talk about the similarities and differences between them</a:t>
            </a:r>
            <a:r>
              <a:rPr lang="en-US" dirty="0" smtClean="0"/>
              <a:t>.</a:t>
            </a:r>
          </a:p>
          <a:p>
            <a:r>
              <a:rPr lang="en-US" dirty="0"/>
              <a:t>Use a wide range of vocabulary. </a:t>
            </a:r>
          </a:p>
          <a:p>
            <a:pPr marL="0" indent="0">
              <a:buNone/>
            </a:pPr>
            <a:endParaRPr lang="en-US" dirty="0"/>
          </a:p>
        </p:txBody>
      </p:sp>
    </p:spTree>
    <p:extLst>
      <p:ext uri="{BB962C8B-B14F-4D97-AF65-F5344CB8AC3E}">
        <p14:creationId xmlns:p14="http://schemas.microsoft.com/office/powerpoint/2010/main" val="4465442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04900"/>
            <a:ext cx="9144000" cy="4624958"/>
          </a:xfrm>
          <a:prstGeom prst="rect">
            <a:avLst/>
          </a:prstGeom>
        </p:spPr>
      </p:pic>
    </p:spTree>
    <p:extLst>
      <p:ext uri="{BB962C8B-B14F-4D97-AF65-F5344CB8AC3E}">
        <p14:creationId xmlns:p14="http://schemas.microsoft.com/office/powerpoint/2010/main" val="2890200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0532"/>
            <a:ext cx="8229600" cy="5605632"/>
          </a:xfrm>
        </p:spPr>
        <p:txBody>
          <a:bodyPr>
            <a:normAutofit fontScale="92500" lnSpcReduction="10000"/>
          </a:bodyPr>
          <a:lstStyle/>
          <a:p>
            <a:r>
              <a:rPr lang="en-US" dirty="0"/>
              <a:t>These pictures are clearly both connected with the topic of food.</a:t>
            </a:r>
          </a:p>
          <a:p>
            <a:r>
              <a:rPr lang="en-US" dirty="0" smtClean="0"/>
              <a:t>The </a:t>
            </a:r>
            <a:r>
              <a:rPr lang="en-US" dirty="0"/>
              <a:t>picture on the left shows two women who are cooking in a kitchen. One of them is younger than the other, but they seem to  get on well; I’d say that they have a lot in common, they could  be mother and daughter or have </a:t>
            </a:r>
            <a:r>
              <a:rPr lang="en-US" dirty="0" smtClean="0"/>
              <a:t>a </a:t>
            </a:r>
            <a:r>
              <a:rPr lang="en-US" dirty="0"/>
              <a:t>close relationship</a:t>
            </a:r>
            <a:r>
              <a:rPr lang="en-US" dirty="0" smtClean="0"/>
              <a:t>.</a:t>
            </a:r>
            <a:endParaRPr lang="en-US" dirty="0"/>
          </a:p>
          <a:p>
            <a:r>
              <a:rPr lang="en-US" dirty="0"/>
              <a:t>In the picture on the right, we can see a young couple eating. I think they are in a restaurant, an oriental restaurant because the decoration that can be seen in the background</a:t>
            </a:r>
            <a:r>
              <a:rPr lang="en-US" dirty="0" smtClean="0"/>
              <a:t>. </a:t>
            </a:r>
            <a:endParaRPr lang="en-US" dirty="0"/>
          </a:p>
        </p:txBody>
      </p:sp>
    </p:spTree>
    <p:extLst>
      <p:ext uri="{BB962C8B-B14F-4D97-AF65-F5344CB8AC3E}">
        <p14:creationId xmlns:p14="http://schemas.microsoft.com/office/powerpoint/2010/main" val="316667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6426"/>
            <a:ext cx="8229600" cy="5709738"/>
          </a:xfrm>
        </p:spPr>
        <p:txBody>
          <a:bodyPr>
            <a:normAutofit fontScale="77500" lnSpcReduction="20000"/>
          </a:bodyPr>
          <a:lstStyle/>
          <a:p>
            <a:r>
              <a:rPr lang="en-US" dirty="0" smtClean="0"/>
              <a:t>We </a:t>
            </a:r>
            <a:r>
              <a:rPr lang="en-US" dirty="0"/>
              <a:t>all need to eat to live, but It‘s clear that the food, in our society, is something more than nutrition. Nowadays, we all use the meals to socialize. We have family meals, business meal, and we all enjoy eating with </a:t>
            </a:r>
            <a:r>
              <a:rPr lang="en-US" dirty="0" smtClean="0"/>
              <a:t>friends. Sometimes </a:t>
            </a:r>
            <a:r>
              <a:rPr lang="en-US" dirty="0"/>
              <a:t>we prefer eating at home, like in the photo on the left, but other times, we eat out</a:t>
            </a:r>
            <a:r>
              <a:rPr lang="en-US" dirty="0" smtClean="0"/>
              <a:t>.</a:t>
            </a:r>
            <a:endParaRPr lang="en-US" dirty="0"/>
          </a:p>
          <a:p>
            <a:r>
              <a:rPr lang="en-US" dirty="0"/>
              <a:t>However, the main problem isn’t where, but what we eat. In my view, today people tend to eat fast food because they don’t have enough time to prepare a meal and they are always in a hurry. This food isn`t </a:t>
            </a:r>
            <a:r>
              <a:rPr lang="en-US" dirty="0" smtClean="0"/>
              <a:t> </a:t>
            </a:r>
            <a:r>
              <a:rPr lang="en-US" dirty="0"/>
              <a:t>always healthy, it is many times junk food which contains many calories and carbohydrates and there is a good chance  people will get overweight.</a:t>
            </a:r>
          </a:p>
          <a:p>
            <a:r>
              <a:rPr lang="en-US" dirty="0" smtClean="0"/>
              <a:t>If </a:t>
            </a:r>
            <a:r>
              <a:rPr lang="en-US" dirty="0"/>
              <a:t>I had to choose one of the photos, I’m sure I’d choose the first, because it makes me remember old times with my mother , and in addition, I believe that it’s a good way to enjoy eating and cooking.</a:t>
            </a:r>
          </a:p>
          <a:p>
            <a:endParaRPr lang="en-US" dirty="0"/>
          </a:p>
          <a:p>
            <a:endParaRPr lang="en-US" dirty="0"/>
          </a:p>
        </p:txBody>
      </p:sp>
    </p:spTree>
    <p:extLst>
      <p:ext uri="{BB962C8B-B14F-4D97-AF65-F5344CB8AC3E}">
        <p14:creationId xmlns:p14="http://schemas.microsoft.com/office/powerpoint/2010/main" val="3271312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32692" y="1561587"/>
            <a:ext cx="7639950" cy="4393284"/>
          </a:xfrm>
          <a:prstGeom prst="rect">
            <a:avLst/>
          </a:prstGeom>
        </p:spPr>
      </p:pic>
      <p:sp>
        <p:nvSpPr>
          <p:cNvPr id="7" name="Title 6"/>
          <p:cNvSpPr>
            <a:spLocks noGrp="1"/>
          </p:cNvSpPr>
          <p:nvPr>
            <p:ph type="title"/>
          </p:nvPr>
        </p:nvSpPr>
        <p:spPr/>
        <p:txBody>
          <a:bodyPr>
            <a:normAutofit fontScale="90000"/>
          </a:bodyPr>
          <a:lstStyle/>
          <a:p>
            <a:pPr algn="l"/>
            <a:r>
              <a:rPr lang="en-US" dirty="0" smtClean="0"/>
              <a:t>Compare and contrast these photos.</a:t>
            </a:r>
            <a:endParaRPr lang="en-US" dirty="0"/>
          </a:p>
        </p:txBody>
      </p:sp>
    </p:spTree>
    <p:extLst>
      <p:ext uri="{BB962C8B-B14F-4D97-AF65-F5344CB8AC3E}">
        <p14:creationId xmlns:p14="http://schemas.microsoft.com/office/powerpoint/2010/main" val="1087380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in research papers</a:t>
            </a:r>
            <a:endParaRPr lang="en-US" dirty="0"/>
          </a:p>
        </p:txBody>
      </p:sp>
      <p:sp>
        <p:nvSpPr>
          <p:cNvPr id="3" name="Content Placeholder 2"/>
          <p:cNvSpPr>
            <a:spLocks noGrp="1"/>
          </p:cNvSpPr>
          <p:nvPr>
            <p:ph idx="1"/>
          </p:nvPr>
        </p:nvSpPr>
        <p:spPr/>
        <p:txBody>
          <a:bodyPr/>
          <a:lstStyle/>
          <a:p>
            <a:r>
              <a:rPr lang="en-US" dirty="0" smtClean="0"/>
              <a:t>Information about participants</a:t>
            </a:r>
          </a:p>
          <a:p>
            <a:r>
              <a:rPr lang="en-US" dirty="0" smtClean="0"/>
              <a:t>Objective and undisputable</a:t>
            </a:r>
            <a:endParaRPr lang="en-US" dirty="0"/>
          </a:p>
        </p:txBody>
      </p:sp>
    </p:spTree>
    <p:extLst>
      <p:ext uri="{BB962C8B-B14F-4D97-AF65-F5344CB8AC3E}">
        <p14:creationId xmlns:p14="http://schemas.microsoft.com/office/powerpoint/2010/main" val="313473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sound of hot dogs sizzling on a grease-spattered grill gave way to the whirling buzz of a cotton-candy machine. Fascinated, we watched as the white cardboard cone was slowly transformed into a pink, fluffy cloud. Despite their fiberglass appearance, the sticky puffs dissolved on my tongue into a sugar-like sweetness. Soon our faces and hands were gummed with a sticky mess.    </a:t>
            </a:r>
            <a:endParaRPr lang="en-IN" dirty="0"/>
          </a:p>
          <a:p>
            <a:endParaRPr lang="en-US" dirty="0"/>
          </a:p>
        </p:txBody>
      </p:sp>
    </p:spTree>
    <p:extLst>
      <p:ext uri="{BB962C8B-B14F-4D97-AF65-F5344CB8AC3E}">
        <p14:creationId xmlns:p14="http://schemas.microsoft.com/office/powerpoint/2010/main" val="109860495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 14 participants were professional English translators whose native language was Italian. All had studied English a minimum of 10 years. They were judged to be advanced learners. They were enrolled in a special, short-term program at a major university in the USA. The purpose of the program was to provide advanced instruction in English and in US culture.</a:t>
            </a:r>
            <a:endParaRPr lang="en-US" dirty="0"/>
          </a:p>
        </p:txBody>
      </p:sp>
    </p:spTree>
    <p:extLst>
      <p:ext uri="{BB962C8B-B14F-4D97-AF65-F5344CB8AC3E}">
        <p14:creationId xmlns:p14="http://schemas.microsoft.com/office/powerpoint/2010/main" val="834673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Statistics</a:t>
            </a:r>
            <a:endParaRPr lang="en-US" dirty="0"/>
          </a:p>
        </p:txBody>
      </p:sp>
      <p:sp>
        <p:nvSpPr>
          <p:cNvPr id="3" name="Content Placeholder 2"/>
          <p:cNvSpPr>
            <a:spLocks noGrp="1"/>
          </p:cNvSpPr>
          <p:nvPr>
            <p:ph idx="1"/>
          </p:nvPr>
        </p:nvSpPr>
        <p:spPr/>
        <p:txBody>
          <a:bodyPr/>
          <a:lstStyle/>
          <a:p>
            <a:r>
              <a:rPr lang="en-US" dirty="0" smtClean="0"/>
              <a:t>In contrast with inferential stats</a:t>
            </a:r>
          </a:p>
          <a:p>
            <a:r>
              <a:rPr lang="en-US" dirty="0" smtClean="0"/>
              <a:t>First level of analysis</a:t>
            </a:r>
          </a:p>
          <a:p>
            <a:r>
              <a:rPr lang="en-US" dirty="0" smtClean="0"/>
              <a:t>Usually talks about number of participants, mean, median, mode, etc.</a:t>
            </a:r>
            <a:endParaRPr lang="en-US" dirty="0"/>
          </a:p>
        </p:txBody>
      </p:sp>
    </p:spTree>
    <p:extLst>
      <p:ext uri="{BB962C8B-B14F-4D97-AF65-F5344CB8AC3E}">
        <p14:creationId xmlns:p14="http://schemas.microsoft.com/office/powerpoint/2010/main" val="11128083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422"/>
            <a:ext cx="8229600" cy="5711742"/>
          </a:xfrm>
        </p:spPr>
        <p:txBody>
          <a:bodyPr>
            <a:normAutofit lnSpcReduction="10000"/>
          </a:bodyPr>
          <a:lstStyle/>
          <a:p>
            <a:r>
              <a:rPr lang="en-US" dirty="0" smtClean="0"/>
              <a:t>The participants took a pretest on the first day. In Spite of their advanced level of English proficiency, the test revealed a number of gaps in their knowledge of the extended meanings of all three prepositions. They scored an average of 19.5 out of a possible 40 points (range 13-28, SD = 4). They were particularly weak on the extended meanings of </a:t>
            </a:r>
            <a:r>
              <a:rPr lang="en-US" i="1" dirty="0" smtClean="0"/>
              <a:t>at, </a:t>
            </a:r>
            <a:r>
              <a:rPr lang="en-US" dirty="0" smtClean="0"/>
              <a:t>scoring an average of 17.9% correct, as well as </a:t>
            </a:r>
            <a:r>
              <a:rPr lang="en-US" i="1" dirty="0" smtClean="0"/>
              <a:t>to, </a:t>
            </a:r>
            <a:r>
              <a:rPr lang="en-US" dirty="0" smtClean="0"/>
              <a:t>scoring an average of 49.2% correct. They had the greatest knowledge of </a:t>
            </a:r>
            <a:r>
              <a:rPr lang="en-US" i="1" dirty="0" smtClean="0"/>
              <a:t>for, </a:t>
            </a:r>
            <a:r>
              <a:rPr lang="en-US" dirty="0" smtClean="0"/>
              <a:t>scoring on average 72% correct.</a:t>
            </a:r>
            <a:endParaRPr lang="en-US" dirty="0"/>
          </a:p>
        </p:txBody>
      </p:sp>
    </p:spTree>
    <p:extLst>
      <p:ext uri="{BB962C8B-B14F-4D97-AF65-F5344CB8AC3E}">
        <p14:creationId xmlns:p14="http://schemas.microsoft.com/office/powerpoint/2010/main" val="3086671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studies</a:t>
            </a:r>
            <a:endParaRPr lang="en-US" dirty="0"/>
          </a:p>
        </p:txBody>
      </p:sp>
      <p:sp>
        <p:nvSpPr>
          <p:cNvPr id="3" name="Content Placeholder 2"/>
          <p:cNvSpPr>
            <a:spLocks noGrp="1"/>
          </p:cNvSpPr>
          <p:nvPr>
            <p:ph idx="1"/>
          </p:nvPr>
        </p:nvSpPr>
        <p:spPr/>
        <p:txBody>
          <a:bodyPr>
            <a:normAutofit lnSpcReduction="10000"/>
          </a:bodyPr>
          <a:lstStyle/>
          <a:p>
            <a:r>
              <a:rPr lang="en-US" dirty="0"/>
              <a:t>Descriptive studies, primarily concerned with finding out "what </a:t>
            </a:r>
            <a:r>
              <a:rPr lang="en-US" dirty="0" smtClean="0"/>
              <a:t>is" </a:t>
            </a:r>
          </a:p>
          <a:p>
            <a:r>
              <a:rPr lang="en-US" dirty="0" smtClean="0"/>
              <a:t>Involves </a:t>
            </a:r>
            <a:r>
              <a:rPr lang="en-US" dirty="0"/>
              <a:t>observing and describing the behavior of a subject without influencing it in any </a:t>
            </a:r>
            <a:r>
              <a:rPr lang="en-US" dirty="0" smtClean="0"/>
              <a:t>way</a:t>
            </a:r>
            <a:endParaRPr lang="en-US" dirty="0"/>
          </a:p>
          <a:p>
            <a:r>
              <a:rPr lang="en-US" dirty="0" smtClean="0"/>
              <a:t>Do </a:t>
            </a:r>
            <a:r>
              <a:rPr lang="en-US" dirty="0"/>
              <a:t>teachers hold favorable attitudes toward using computers in schools? </a:t>
            </a:r>
            <a:r>
              <a:rPr lang="en-US" dirty="0" smtClean="0"/>
              <a:t>How </a:t>
            </a:r>
            <a:r>
              <a:rPr lang="en-US" dirty="0"/>
              <a:t>many people use the AECT gopher server, and what do they use if for?</a:t>
            </a:r>
          </a:p>
        </p:txBody>
      </p:sp>
    </p:spTree>
    <p:extLst>
      <p:ext uri="{BB962C8B-B14F-4D97-AF65-F5344CB8AC3E}">
        <p14:creationId xmlns:p14="http://schemas.microsoft.com/office/powerpoint/2010/main" val="2448395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Observational </a:t>
            </a:r>
            <a:r>
              <a:rPr lang="en-US" dirty="0" smtClean="0"/>
              <a:t>Method/ Field observation</a:t>
            </a:r>
            <a:endParaRPr lang="en-US" dirty="0"/>
          </a:p>
          <a:p>
            <a:r>
              <a:rPr lang="en-US" dirty="0" smtClean="0"/>
              <a:t>There </a:t>
            </a:r>
            <a:r>
              <a:rPr lang="en-US" dirty="0"/>
              <a:t>are two main categories of the observational method — naturalistic observation and laboratory observation. </a:t>
            </a:r>
          </a:p>
          <a:p>
            <a:r>
              <a:rPr lang="en-US" dirty="0" smtClean="0"/>
              <a:t>Naturalistic method - view </a:t>
            </a:r>
            <a:r>
              <a:rPr lang="en-US" dirty="0"/>
              <a:t>participants in their natural </a:t>
            </a:r>
            <a:r>
              <a:rPr lang="en-US" dirty="0" smtClean="0"/>
              <a:t>environments</a:t>
            </a:r>
            <a:endParaRPr lang="en-US" dirty="0"/>
          </a:p>
          <a:p>
            <a:r>
              <a:rPr lang="en-US" dirty="0" smtClean="0"/>
              <a:t>Laboratory </a:t>
            </a:r>
            <a:r>
              <a:rPr lang="en-US" dirty="0"/>
              <a:t>observation </a:t>
            </a:r>
            <a:r>
              <a:rPr lang="en-US" dirty="0" smtClean="0"/>
              <a:t>- more </a:t>
            </a:r>
            <a:r>
              <a:rPr lang="en-US" dirty="0"/>
              <a:t>control in the </a:t>
            </a:r>
            <a:r>
              <a:rPr lang="en-US" dirty="0" smtClean="0"/>
              <a:t>laboratory; less </a:t>
            </a:r>
            <a:r>
              <a:rPr lang="en-US" dirty="0"/>
              <a:t>time-consuming and cheaper than naturalistic </a:t>
            </a:r>
            <a:r>
              <a:rPr lang="en-US" dirty="0" smtClean="0"/>
              <a:t>observations</a:t>
            </a:r>
            <a:endParaRPr lang="en-US" dirty="0"/>
          </a:p>
        </p:txBody>
      </p:sp>
    </p:spTree>
    <p:extLst>
      <p:ext uri="{BB962C8B-B14F-4D97-AF65-F5344CB8AC3E}">
        <p14:creationId xmlns:p14="http://schemas.microsoft.com/office/powerpoint/2010/main" val="1229600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Purpose </a:t>
            </a:r>
            <a:r>
              <a:rPr lang="en-US" dirty="0"/>
              <a:t>is often to investigate </a:t>
            </a:r>
            <a:r>
              <a:rPr lang="en-US" dirty="0" smtClean="0"/>
              <a:t>the relationship </a:t>
            </a:r>
            <a:r>
              <a:rPr lang="en-US" dirty="0"/>
              <a:t>between two variables</a:t>
            </a:r>
          </a:p>
          <a:p>
            <a:r>
              <a:rPr lang="en-US" dirty="0" smtClean="0"/>
              <a:t>Do </a:t>
            </a:r>
            <a:r>
              <a:rPr lang="en-US" dirty="0"/>
              <a:t>taller people make more money?</a:t>
            </a:r>
          </a:p>
          <a:p>
            <a:r>
              <a:rPr lang="en-US" dirty="0" smtClean="0"/>
              <a:t>Do </a:t>
            </a:r>
            <a:r>
              <a:rPr lang="en-US" dirty="0"/>
              <a:t>magnets help relieve pain</a:t>
            </a:r>
            <a:r>
              <a:rPr lang="en-US" dirty="0" smtClean="0"/>
              <a:t>?</a:t>
            </a:r>
          </a:p>
          <a:p>
            <a:endParaRPr lang="en-US" dirty="0"/>
          </a:p>
          <a:p>
            <a:r>
              <a:rPr lang="en-US" dirty="0" smtClean="0"/>
              <a:t>Explanatory variable </a:t>
            </a:r>
            <a:r>
              <a:rPr lang="mr-IN" dirty="0" smtClean="0"/>
              <a:t>–</a:t>
            </a:r>
            <a:r>
              <a:rPr lang="en-US" dirty="0" smtClean="0"/>
              <a:t> causes changes</a:t>
            </a:r>
          </a:p>
          <a:p>
            <a:r>
              <a:rPr lang="en-US" dirty="0" smtClean="0"/>
              <a:t>Response variable </a:t>
            </a:r>
            <a:r>
              <a:rPr lang="mr-IN" dirty="0" smtClean="0"/>
              <a:t>–</a:t>
            </a:r>
            <a:r>
              <a:rPr lang="en-US" dirty="0" smtClean="0"/>
              <a:t> undergoes changes</a:t>
            </a:r>
            <a:endParaRPr lang="en-US" dirty="0"/>
          </a:p>
        </p:txBody>
      </p:sp>
    </p:spTree>
    <p:extLst>
      <p:ext uri="{BB962C8B-B14F-4D97-AF65-F5344CB8AC3E}">
        <p14:creationId xmlns:p14="http://schemas.microsoft.com/office/powerpoint/2010/main" val="3054759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Observational </a:t>
            </a:r>
            <a:r>
              <a:rPr lang="en-US" dirty="0" smtClean="0"/>
              <a:t>Study: data </a:t>
            </a:r>
            <a:r>
              <a:rPr lang="en-US" dirty="0"/>
              <a:t>are observed and collected on each </a:t>
            </a:r>
            <a:r>
              <a:rPr lang="en-US" dirty="0" smtClean="0"/>
              <a:t>subject; NO </a:t>
            </a:r>
            <a:r>
              <a:rPr lang="en-US" dirty="0"/>
              <a:t>manipulation of the subjects’ environment</a:t>
            </a:r>
          </a:p>
          <a:p>
            <a:r>
              <a:rPr lang="en-US" dirty="0" smtClean="0"/>
              <a:t>Experiment: Manipulate </a:t>
            </a:r>
            <a:r>
              <a:rPr lang="en-US" dirty="0"/>
              <a:t>the subjects’ </a:t>
            </a:r>
            <a:r>
              <a:rPr lang="en-US" dirty="0" smtClean="0"/>
              <a:t>environment</a:t>
            </a:r>
            <a:endParaRPr lang="en-US" dirty="0"/>
          </a:p>
        </p:txBody>
      </p:sp>
    </p:spTree>
    <p:extLst>
      <p:ext uri="{BB962C8B-B14F-4D97-AF65-F5344CB8AC3E}">
        <p14:creationId xmlns:p14="http://schemas.microsoft.com/office/powerpoint/2010/main" val="585862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exercise prevent colds?</a:t>
            </a:r>
            <a:endParaRPr lang="en-US" dirty="0"/>
          </a:p>
        </p:txBody>
      </p:sp>
      <p:sp>
        <p:nvSpPr>
          <p:cNvPr id="3" name="Content Placeholder 2"/>
          <p:cNvSpPr>
            <a:spLocks noGrp="1"/>
          </p:cNvSpPr>
          <p:nvPr>
            <p:ph idx="1"/>
          </p:nvPr>
        </p:nvSpPr>
        <p:spPr/>
        <p:txBody>
          <a:bodyPr>
            <a:normAutofit/>
          </a:bodyPr>
          <a:lstStyle/>
          <a:p>
            <a:r>
              <a:rPr lang="en-US" dirty="0" smtClean="0"/>
              <a:t>Observational </a:t>
            </a:r>
            <a:r>
              <a:rPr lang="en-US" dirty="0"/>
              <a:t>study</a:t>
            </a:r>
          </a:p>
          <a:p>
            <a:r>
              <a:rPr lang="en-US" dirty="0" smtClean="0"/>
              <a:t>Randomly </a:t>
            </a:r>
            <a:r>
              <a:rPr lang="en-US" dirty="0"/>
              <a:t>select a sample of subjects</a:t>
            </a:r>
          </a:p>
          <a:p>
            <a:r>
              <a:rPr lang="en-US" dirty="0" smtClean="0"/>
              <a:t>Record </a:t>
            </a:r>
            <a:r>
              <a:rPr lang="en-US" dirty="0"/>
              <a:t>data for each subject on amount of exercise </a:t>
            </a:r>
            <a:r>
              <a:rPr lang="en-US" dirty="0" smtClean="0"/>
              <a:t>and number </a:t>
            </a:r>
            <a:r>
              <a:rPr lang="en-US" dirty="0"/>
              <a:t>of colds last year.</a:t>
            </a:r>
          </a:p>
          <a:p>
            <a:r>
              <a:rPr lang="en-US" dirty="0" smtClean="0"/>
              <a:t>Compare </a:t>
            </a:r>
            <a:r>
              <a:rPr lang="en-US" dirty="0"/>
              <a:t>the </a:t>
            </a:r>
            <a:r>
              <a:rPr lang="en-US" dirty="0" smtClean="0"/>
              <a:t>groups</a:t>
            </a:r>
            <a:endParaRPr lang="en-US" dirty="0"/>
          </a:p>
        </p:txBody>
      </p:sp>
    </p:spTree>
    <p:extLst>
      <p:ext uri="{BB962C8B-B14F-4D97-AF65-F5344CB8AC3E}">
        <p14:creationId xmlns:p14="http://schemas.microsoft.com/office/powerpoint/2010/main" val="3505088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Randomized Experiment</a:t>
            </a:r>
          </a:p>
          <a:p>
            <a:r>
              <a:rPr lang="en-US" dirty="0" smtClean="0"/>
              <a:t>Obtain </a:t>
            </a:r>
            <a:r>
              <a:rPr lang="en-US" dirty="0"/>
              <a:t>a group of study participants (often volunteers)</a:t>
            </a:r>
          </a:p>
          <a:p>
            <a:r>
              <a:rPr lang="en-US" dirty="0" smtClean="0"/>
              <a:t>Manipulate</a:t>
            </a:r>
            <a:r>
              <a:rPr lang="en-US" dirty="0"/>
              <a:t>: randomly assign the participants to </a:t>
            </a:r>
            <a:r>
              <a:rPr lang="en-US" dirty="0" smtClean="0"/>
              <a:t>the treatment </a:t>
            </a:r>
            <a:r>
              <a:rPr lang="en-US" dirty="0"/>
              <a:t>(exercise) and control groups (no exercise).</a:t>
            </a:r>
          </a:p>
          <a:p>
            <a:r>
              <a:rPr lang="en-US" dirty="0" smtClean="0"/>
              <a:t>After </a:t>
            </a:r>
            <a:r>
              <a:rPr lang="en-US" dirty="0"/>
              <a:t>a set amount of time, record amount of exercise </a:t>
            </a:r>
            <a:r>
              <a:rPr lang="en-US" dirty="0" smtClean="0"/>
              <a:t>and the </a:t>
            </a:r>
            <a:r>
              <a:rPr lang="en-US" dirty="0"/>
              <a:t>number of colds for each person</a:t>
            </a:r>
          </a:p>
          <a:p>
            <a:endParaRPr lang="en-US" dirty="0"/>
          </a:p>
        </p:txBody>
      </p:sp>
    </p:spTree>
    <p:extLst>
      <p:ext uri="{BB962C8B-B14F-4D97-AF65-F5344CB8AC3E}">
        <p14:creationId xmlns:p14="http://schemas.microsoft.com/office/powerpoint/2010/main" val="7149738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070"/>
            <a:ext cx="8229600" cy="1143000"/>
          </a:xfrm>
        </p:spPr>
        <p:txBody>
          <a:bodyPr/>
          <a:lstStyle/>
          <a:p>
            <a:r>
              <a:rPr lang="en-US" dirty="0" smtClean="0"/>
              <a:t>Social Media and Anxiety</a:t>
            </a:r>
            <a:endParaRPr lang="en-US" dirty="0"/>
          </a:p>
        </p:txBody>
      </p:sp>
      <p:sp>
        <p:nvSpPr>
          <p:cNvPr id="5" name="Content Placeholder 4"/>
          <p:cNvSpPr>
            <a:spLocks noGrp="1"/>
          </p:cNvSpPr>
          <p:nvPr>
            <p:ph idx="1"/>
          </p:nvPr>
        </p:nvSpPr>
        <p:spPr>
          <a:xfrm>
            <a:off x="457200" y="1103526"/>
            <a:ext cx="8229600" cy="5434347"/>
          </a:xfrm>
        </p:spPr>
        <p:txBody>
          <a:bodyPr>
            <a:noAutofit/>
          </a:bodyPr>
          <a:lstStyle/>
          <a:p>
            <a:r>
              <a:rPr lang="en-US" sz="2300" dirty="0" smtClean="0"/>
              <a:t>A </a:t>
            </a:r>
            <a:r>
              <a:rPr lang="en-US" sz="2300" dirty="0"/>
              <a:t>study showed that Facebook increases people’s anxiety levels by making them feel inadequate and generating excess worry and stress. Social media provides constant updates. This motivates many people to continually check their status and newsfeed on mobile devices. Some people feel a constant impulse to check for updates, only feeling relief when they turn off the mobile device. In this study, over half of the respondents felt uneasy when they were unable to access their social media and email accounts</a:t>
            </a:r>
            <a:r>
              <a:rPr lang="en-US" sz="2300" dirty="0" smtClean="0"/>
              <a:t>.</a:t>
            </a:r>
            <a:endParaRPr lang="en-US" sz="2300" dirty="0"/>
          </a:p>
          <a:p>
            <a:r>
              <a:rPr lang="en-US" sz="2300" dirty="0"/>
              <a:t>Additionally, two-thirds had difficulty sleeping due to anxiety and other negative emotions after they had used the sites. The constant updates also led many respondents to frequently compare themselves to others, leading to feelings of inadequacy. This anxiety and worry creates chronic stress that could lead to health problems, including mental health issues</a:t>
            </a:r>
            <a:r>
              <a:rPr lang="en-US" sz="2300" dirty="0" smtClean="0"/>
              <a:t>.</a:t>
            </a:r>
          </a:p>
          <a:p>
            <a:pPr marL="0" indent="0" algn="r">
              <a:buNone/>
            </a:pPr>
            <a:r>
              <a:rPr lang="en-US" sz="2300" dirty="0" smtClean="0"/>
              <a:t>(</a:t>
            </a:r>
            <a:r>
              <a:rPr lang="en-US" sz="2300" dirty="0" err="1" smtClean="0"/>
              <a:t>psychcentral.com</a:t>
            </a:r>
            <a:r>
              <a:rPr lang="en-US" sz="2300" dirty="0" smtClean="0"/>
              <a:t>)</a:t>
            </a:r>
            <a:endParaRPr lang="en-US" sz="2300" dirty="0"/>
          </a:p>
        </p:txBody>
      </p:sp>
    </p:spTree>
    <p:extLst>
      <p:ext uri="{BB962C8B-B14F-4D97-AF65-F5344CB8AC3E}">
        <p14:creationId xmlns:p14="http://schemas.microsoft.com/office/powerpoint/2010/main" val="182001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small description of a county fair.</a:t>
            </a:r>
          </a:p>
          <a:p>
            <a:r>
              <a:rPr lang="en-US" dirty="0" smtClean="0"/>
              <a:t>Sensory impressions – sight, sound, taste, smell, and touch</a:t>
            </a:r>
          </a:p>
          <a:p>
            <a:r>
              <a:rPr lang="en-US" dirty="0" smtClean="0"/>
              <a:t>Create word pictures of objects, persons, scenes, events or situations</a:t>
            </a:r>
            <a:endParaRPr lang="en-US" dirty="0"/>
          </a:p>
        </p:txBody>
      </p:sp>
    </p:spTree>
    <p:extLst>
      <p:ext uri="{BB962C8B-B14F-4D97-AF65-F5344CB8AC3E}">
        <p14:creationId xmlns:p14="http://schemas.microsoft.com/office/powerpoint/2010/main" val="39377786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Case Study Method</a:t>
            </a:r>
          </a:p>
          <a:p>
            <a:endParaRPr lang="en-US" dirty="0"/>
          </a:p>
          <a:p>
            <a:r>
              <a:rPr lang="en-US" dirty="0" smtClean="0"/>
              <a:t>In</a:t>
            </a:r>
            <a:r>
              <a:rPr lang="en-US" dirty="0"/>
              <a:t>-depth study of an individual or group of </a:t>
            </a:r>
            <a:r>
              <a:rPr lang="en-US" dirty="0" err="1" smtClean="0"/>
              <a:t>indviduals</a:t>
            </a:r>
            <a:endParaRPr lang="en-US" dirty="0" smtClean="0"/>
          </a:p>
          <a:p>
            <a:r>
              <a:rPr lang="en-US" dirty="0" smtClean="0"/>
              <a:t>Case </a:t>
            </a:r>
            <a:r>
              <a:rPr lang="en-US" dirty="0"/>
              <a:t>studies often lead to testable hypotheses and allow us to study rare </a:t>
            </a:r>
            <a:r>
              <a:rPr lang="en-US" dirty="0" smtClean="0"/>
              <a:t>phenomena</a:t>
            </a:r>
          </a:p>
        </p:txBody>
      </p:sp>
    </p:spTree>
    <p:extLst>
      <p:ext uri="{BB962C8B-B14F-4D97-AF65-F5344CB8AC3E}">
        <p14:creationId xmlns:p14="http://schemas.microsoft.com/office/powerpoint/2010/main" val="1269987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sample </a:t>
            </a:r>
            <a:r>
              <a:rPr lang="en-US" dirty="0" smtClean="0">
                <a:hlinkClick r:id="rId2" action="ppaction://hlinkfile"/>
              </a:rPr>
              <a:t>case study</a:t>
            </a:r>
            <a:endParaRPr lang="en-US" dirty="0"/>
          </a:p>
        </p:txBody>
      </p:sp>
    </p:spTree>
    <p:extLst>
      <p:ext uri="{BB962C8B-B14F-4D97-AF65-F5344CB8AC3E}">
        <p14:creationId xmlns:p14="http://schemas.microsoft.com/office/powerpoint/2010/main" val="3289667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Survey Method</a:t>
            </a:r>
          </a:p>
          <a:p>
            <a:r>
              <a:rPr lang="en-US" dirty="0" smtClean="0"/>
              <a:t>Participants </a:t>
            </a:r>
            <a:r>
              <a:rPr lang="en-US" dirty="0"/>
              <a:t>answer questions administered through interviews or questionnaires.  After participants answer the questions, researchers describe the responses given</a:t>
            </a:r>
            <a:r>
              <a:rPr lang="en-US" dirty="0" smtClean="0"/>
              <a:t>.</a:t>
            </a:r>
          </a:p>
          <a:p>
            <a:r>
              <a:rPr lang="en-US" dirty="0" smtClean="0"/>
              <a:t>In </a:t>
            </a:r>
            <a:r>
              <a:rPr lang="en-US" dirty="0"/>
              <a:t>order for the survey to be both reliable and valid it is important that the questions are constructed properly.  Questions should be written so they are clear and easy to comprehend.</a:t>
            </a:r>
          </a:p>
        </p:txBody>
      </p:sp>
    </p:spTree>
    <p:extLst>
      <p:ext uri="{BB962C8B-B14F-4D97-AF65-F5344CB8AC3E}">
        <p14:creationId xmlns:p14="http://schemas.microsoft.com/office/powerpoint/2010/main" val="40468088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Extracts from a </a:t>
            </a:r>
            <a:r>
              <a:rPr lang="en-US" dirty="0" smtClean="0"/>
              <a:t>survey</a:t>
            </a:r>
            <a:endParaRPr lang="en-US" dirty="0"/>
          </a:p>
        </p:txBody>
      </p:sp>
      <p:sp>
        <p:nvSpPr>
          <p:cNvPr id="3" name="Content Placeholder 2"/>
          <p:cNvSpPr>
            <a:spLocks noGrp="1"/>
          </p:cNvSpPr>
          <p:nvPr>
            <p:ph idx="1"/>
          </p:nvPr>
        </p:nvSpPr>
        <p:spPr/>
        <p:txBody>
          <a:bodyPr/>
          <a:lstStyle/>
          <a:p>
            <a:r>
              <a:rPr lang="en-IN" dirty="0"/>
              <a:t>Communicating About Oceans: Results of a National Survey </a:t>
            </a:r>
          </a:p>
          <a:p>
            <a:r>
              <a:rPr lang="en-IN" dirty="0"/>
              <a:t>Conducted for The Ocean Project </a:t>
            </a:r>
          </a:p>
          <a:p>
            <a:r>
              <a:rPr lang="en-IN" dirty="0"/>
              <a:t>By Belden Russonello &amp; Stewart and American Viewpoint </a:t>
            </a:r>
            <a:endParaRPr lang="en-IN" dirty="0" smtClean="0"/>
          </a:p>
          <a:p>
            <a:r>
              <a:rPr lang="en-IN" dirty="0" smtClean="0"/>
              <a:t>October </a:t>
            </a:r>
            <a:r>
              <a:rPr lang="en-IN" dirty="0"/>
              <a:t>1999</a:t>
            </a:r>
            <a:r>
              <a:rPr lang="en-IN" dirty="0"/>
              <a:t> </a:t>
            </a:r>
            <a:endParaRPr lang="en-US" dirty="0"/>
          </a:p>
        </p:txBody>
      </p:sp>
    </p:spTree>
    <p:extLst>
      <p:ext uri="{BB962C8B-B14F-4D97-AF65-F5344CB8AC3E}">
        <p14:creationId xmlns:p14="http://schemas.microsoft.com/office/powerpoint/2010/main" val="1058627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and Sampling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 a national telephone survey for The OCEAN Project, Belden </a:t>
            </a:r>
            <a:r>
              <a:rPr lang="en-US" dirty="0" err="1"/>
              <a:t>Russonello</a:t>
            </a:r>
            <a:r>
              <a:rPr lang="en-US" dirty="0"/>
              <a:t> &amp; </a:t>
            </a:r>
            <a:r>
              <a:rPr lang="en-US" dirty="0" smtClean="0"/>
              <a:t>Stewart (</a:t>
            </a:r>
            <a:r>
              <a:rPr lang="en-US" dirty="0"/>
              <a:t>BRS), in collaboration with American Viewpoint, explored the public’s connections</a:t>
            </a:r>
            <a:r>
              <a:rPr lang="en-US" dirty="0" smtClean="0"/>
              <a:t>, values</a:t>
            </a:r>
            <a:r>
              <a:rPr lang="en-US" dirty="0"/>
              <a:t>, attitudes, and knowledge relating to the oceans. Our goal was to </a:t>
            </a:r>
            <a:r>
              <a:rPr lang="en-US" dirty="0" smtClean="0"/>
              <a:t>better understand what </a:t>
            </a:r>
            <a:r>
              <a:rPr lang="en-US" dirty="0"/>
              <a:t>needs to be communicated to build awareness and to increase Americans’ </a:t>
            </a:r>
            <a:r>
              <a:rPr lang="en-US" dirty="0" smtClean="0"/>
              <a:t>concerns about </a:t>
            </a:r>
            <a:r>
              <a:rPr lang="en-US" dirty="0"/>
              <a:t>the health of the oceans.</a:t>
            </a:r>
            <a:endParaRPr lang="en-IN" dirty="0"/>
          </a:p>
          <a:p>
            <a:r>
              <a:rPr lang="en-US" dirty="0" smtClean="0"/>
              <a:t>The </a:t>
            </a:r>
            <a:r>
              <a:rPr lang="en-US" dirty="0"/>
              <a:t>national survey for The OCEAN Project was conducted among 1,500 adults in </a:t>
            </a:r>
            <a:r>
              <a:rPr lang="en-US" dirty="0" smtClean="0"/>
              <a:t>the continental </a:t>
            </a:r>
            <a:r>
              <a:rPr lang="en-US" dirty="0"/>
              <a:t>United States from July 24 to August 8, 1999. </a:t>
            </a:r>
            <a:endParaRPr lang="en-US" dirty="0"/>
          </a:p>
        </p:txBody>
      </p:sp>
    </p:spTree>
    <p:extLst>
      <p:ext uri="{BB962C8B-B14F-4D97-AF65-F5344CB8AC3E}">
        <p14:creationId xmlns:p14="http://schemas.microsoft.com/office/powerpoint/2010/main" val="930288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question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Q1</a:t>
            </a:r>
            <a:r>
              <a:rPr lang="en-US" dirty="0" smtClean="0"/>
              <a:t>-Q5. Here </a:t>
            </a:r>
            <a:r>
              <a:rPr lang="en-US" dirty="0"/>
              <a:t>are some issues the country will be facing over the next few years. I’d like to ask you how big of a priority each issue should be. Let’s start with____. Should it be an extremely high priority, a high, a middle, a low, or an extremely low priority for the country to address</a:t>
            </a:r>
            <a:r>
              <a:rPr lang="en-US" dirty="0" smtClean="0"/>
              <a:t>?</a:t>
            </a:r>
          </a:p>
          <a:p>
            <a:r>
              <a:rPr lang="en-US" dirty="0" smtClean="0"/>
              <a:t>Improving public education</a:t>
            </a:r>
          </a:p>
          <a:p>
            <a:r>
              <a:rPr lang="en-US" dirty="0" smtClean="0"/>
              <a:t>Improving the health care system</a:t>
            </a:r>
          </a:p>
          <a:p>
            <a:r>
              <a:rPr lang="en-US" dirty="0" smtClean="0"/>
              <a:t>Lowering crime rates</a:t>
            </a:r>
          </a:p>
          <a:p>
            <a:r>
              <a:rPr lang="en-US" dirty="0" smtClean="0"/>
              <a:t>Preserving social security</a:t>
            </a:r>
          </a:p>
          <a:p>
            <a:r>
              <a:rPr lang="en-US" dirty="0" smtClean="0"/>
              <a:t>Protecting the environment</a:t>
            </a:r>
            <a:endParaRPr lang="en-US" dirty="0"/>
          </a:p>
        </p:txBody>
      </p:sp>
    </p:spTree>
    <p:extLst>
      <p:ext uri="{BB962C8B-B14F-4D97-AF65-F5344CB8AC3E}">
        <p14:creationId xmlns:p14="http://schemas.microsoft.com/office/powerpoint/2010/main" val="29500765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stats</a:t>
            </a:r>
            <a:endParaRPr lang="en-US" dirty="0"/>
          </a:p>
        </p:txBody>
      </p:sp>
      <p:pic>
        <p:nvPicPr>
          <p:cNvPr id="4" name="Picture 3"/>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a:stretch>
            <a:fillRect/>
          </a:stretch>
        </p:blipFill>
        <p:spPr bwMode="auto">
          <a:xfrm>
            <a:off x="457201" y="1283368"/>
            <a:ext cx="8459536" cy="4678947"/>
          </a:xfrm>
          <a:prstGeom prst="rect">
            <a:avLst/>
          </a:prstGeom>
          <a:noFill/>
          <a:ln>
            <a:noFill/>
          </a:ln>
        </p:spPr>
      </p:pic>
    </p:spTree>
    <p:extLst>
      <p:ext uri="{BB962C8B-B14F-4D97-AF65-F5344CB8AC3E}">
        <p14:creationId xmlns:p14="http://schemas.microsoft.com/office/powerpoint/2010/main" val="32398721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account of responses</a:t>
            </a:r>
            <a:endParaRPr lang="en-US" dirty="0"/>
          </a:p>
        </p:txBody>
      </p:sp>
      <p:sp>
        <p:nvSpPr>
          <p:cNvPr id="3" name="Content Placeholder 2"/>
          <p:cNvSpPr>
            <a:spLocks noGrp="1"/>
          </p:cNvSpPr>
          <p:nvPr>
            <p:ph idx="1"/>
          </p:nvPr>
        </p:nvSpPr>
        <p:spPr>
          <a:xfrm>
            <a:off x="457200" y="1310106"/>
            <a:ext cx="8229600" cy="5240420"/>
          </a:xfrm>
        </p:spPr>
        <p:txBody>
          <a:bodyPr>
            <a:normAutofit/>
          </a:bodyPr>
          <a:lstStyle/>
          <a:p>
            <a:r>
              <a:rPr lang="en-IN" dirty="0" smtClean="0"/>
              <a:t>The </a:t>
            </a:r>
            <a:r>
              <a:rPr lang="en-IN" dirty="0"/>
              <a:t>top priority for Americans is improving education, with nearly half of Americans (46%) saying it is an extremely high priority. Following closely are improving health care (37%), lowering crime rates (36%), and preserving social security (35%). Protecting the environment, while considered a top priority by about a third of the public (32%) takes somewhat of a backseat to these more immediate concerns. </a:t>
            </a:r>
            <a:endParaRPr lang="en-IN" dirty="0" smtClean="0"/>
          </a:p>
        </p:txBody>
      </p:sp>
    </p:spTree>
    <p:extLst>
      <p:ext uri="{BB962C8B-B14F-4D97-AF65-F5344CB8AC3E}">
        <p14:creationId xmlns:p14="http://schemas.microsoft.com/office/powerpoint/2010/main" val="10651871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9970" y="229031"/>
            <a:ext cx="7520409" cy="6244555"/>
          </a:xfrm>
          <a:prstGeom prst="rect">
            <a:avLst/>
          </a:prstGeom>
        </p:spPr>
      </p:pic>
    </p:spTree>
    <p:extLst>
      <p:ext uri="{BB962C8B-B14F-4D97-AF65-F5344CB8AC3E}">
        <p14:creationId xmlns:p14="http://schemas.microsoft.com/office/powerpoint/2010/main" val="1752129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8068"/>
            <a:ext cx="8229600" cy="5668095"/>
          </a:xfrm>
        </p:spPr>
        <p:txBody>
          <a:bodyPr>
            <a:normAutofit fontScale="85000" lnSpcReduction="10000"/>
          </a:bodyPr>
          <a:lstStyle/>
          <a:p>
            <a:r>
              <a:rPr lang="en-IN" dirty="0"/>
              <a:t>Protecting the environment is a higher priority for women, younger Americans (&lt;45), blacks, residents of the Northeast and Midwest, and those who have visited a zoo, aquarium, or science museum in the last year than their counterparts in society.</a:t>
            </a:r>
          </a:p>
          <a:p>
            <a:r>
              <a:rPr lang="en-IN" dirty="0"/>
              <a:t>Four in 10 (38%) Americans have visited a zoo in the last year, and three in 10 have visited an aquarium (30%) or science museum (28%). Visitors to zoos, aquariums, and science museums are more likely than the population as a whole to be younger (&lt;45), to have children, to have high household incomes, high levels of education and to work in white collar or professional jobs. </a:t>
            </a:r>
            <a:endParaRPr lang="en-US" dirty="0"/>
          </a:p>
          <a:p>
            <a:endParaRPr lang="en-US" dirty="0"/>
          </a:p>
        </p:txBody>
      </p:sp>
    </p:spTree>
    <p:extLst>
      <p:ext uri="{BB962C8B-B14F-4D97-AF65-F5344CB8AC3E}">
        <p14:creationId xmlns:p14="http://schemas.microsoft.com/office/powerpoint/2010/main" val="1146348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Descriptive essays help us see places we might not be able to go ourselves, hear new things, taste different flavors, smell foreign smells, or touch different textures. </a:t>
            </a:r>
          </a:p>
          <a:p>
            <a:r>
              <a:rPr lang="en-US" dirty="0" smtClean="0"/>
              <a:t>Descriptive essays do this through the use of more concrete concepts, which most often include our five senses.</a:t>
            </a:r>
            <a:endParaRPr lang="en-US" dirty="0"/>
          </a:p>
        </p:txBody>
      </p:sp>
    </p:spTree>
    <p:extLst>
      <p:ext uri="{BB962C8B-B14F-4D97-AF65-F5344CB8AC3E}">
        <p14:creationId xmlns:p14="http://schemas.microsoft.com/office/powerpoint/2010/main" val="39350997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You </a:t>
            </a:r>
            <a:r>
              <a:rPr lang="en-US" dirty="0" smtClean="0"/>
              <a:t>want to find out to what extent IIT students are interested in politics. Prepare </a:t>
            </a:r>
            <a:r>
              <a:rPr lang="en-US" dirty="0" smtClean="0"/>
              <a:t>questions </a:t>
            </a:r>
            <a:r>
              <a:rPr lang="en-US" dirty="0" smtClean="0"/>
              <a:t>for a survey.</a:t>
            </a:r>
          </a:p>
          <a:p>
            <a:endParaRPr lang="en-US" dirty="0"/>
          </a:p>
        </p:txBody>
      </p:sp>
    </p:spTree>
    <p:extLst>
      <p:ext uri="{BB962C8B-B14F-4D97-AF65-F5344CB8AC3E}">
        <p14:creationId xmlns:p14="http://schemas.microsoft.com/office/powerpoint/2010/main" val="180249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Descriptive writing creates an impression in the reader’s mind of an event, a place, a person, or thing. The writing will be such that it will set a mood or describe something in such detail that if the reader saw it, they would recognize it. Descriptive writing will bring words to life and makes the text interesting. </a:t>
            </a:r>
            <a:endParaRPr lang="en-US" dirty="0"/>
          </a:p>
        </p:txBody>
      </p:sp>
    </p:spTree>
    <p:extLst>
      <p:ext uri="{BB962C8B-B14F-4D97-AF65-F5344CB8AC3E}">
        <p14:creationId xmlns:p14="http://schemas.microsoft.com/office/powerpoint/2010/main" val="235949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smtClean="0"/>
              <a:t>Merely create images and mood</a:t>
            </a:r>
          </a:p>
          <a:p>
            <a:r>
              <a:rPr lang="en-US" dirty="0" smtClean="0"/>
              <a:t>Can also stimulate understanding or lead to action</a:t>
            </a:r>
          </a:p>
          <a:p>
            <a:r>
              <a:rPr lang="en-US" dirty="0" smtClean="0"/>
              <a:t>Persuasion (e.g. advertisements)</a:t>
            </a:r>
            <a:endParaRPr lang="en-US" dirty="0"/>
          </a:p>
        </p:txBody>
      </p:sp>
    </p:spTree>
    <p:extLst>
      <p:ext uri="{BB962C8B-B14F-4D97-AF65-F5344CB8AC3E}">
        <p14:creationId xmlns:p14="http://schemas.microsoft.com/office/powerpoint/2010/main" val="393941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Sensory impressions</a:t>
            </a:r>
            <a:endParaRPr lang="en-US" dirty="0"/>
          </a:p>
        </p:txBody>
      </p:sp>
      <p:sp>
        <p:nvSpPr>
          <p:cNvPr id="3" name="Content Placeholder 2"/>
          <p:cNvSpPr>
            <a:spLocks noGrp="1"/>
          </p:cNvSpPr>
          <p:nvPr>
            <p:ph idx="1"/>
          </p:nvPr>
        </p:nvSpPr>
        <p:spPr/>
        <p:txBody>
          <a:bodyPr/>
          <a:lstStyle/>
          <a:p>
            <a:r>
              <a:rPr lang="en-US" dirty="0" smtClean="0"/>
              <a:t>Close observation – beginning point</a:t>
            </a:r>
          </a:p>
          <a:p>
            <a:r>
              <a:rPr lang="en-US" dirty="0" smtClean="0"/>
              <a:t>Most descriptions blend several sense impressions rather than </a:t>
            </a:r>
            <a:r>
              <a:rPr lang="en-US" dirty="0" err="1" smtClean="0"/>
              <a:t>focussing</a:t>
            </a:r>
            <a:r>
              <a:rPr lang="en-US" dirty="0" smtClean="0"/>
              <a:t> on one</a:t>
            </a:r>
          </a:p>
          <a:p>
            <a:endParaRPr lang="en-US" dirty="0"/>
          </a:p>
        </p:txBody>
      </p:sp>
    </p:spTree>
    <p:extLst>
      <p:ext uri="{BB962C8B-B14F-4D97-AF65-F5344CB8AC3E}">
        <p14:creationId xmlns:p14="http://schemas.microsoft.com/office/powerpoint/2010/main" val="3682809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469</TotalTime>
  <Words>3068</Words>
  <Application>Microsoft Macintosh PowerPoint</Application>
  <PresentationFormat>On-screen Show (4:3)</PresentationFormat>
  <Paragraphs>168</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Description</vt:lpstr>
      <vt:lpstr>PowerPoint Presentation</vt:lpstr>
      <vt:lpstr>Descriptive writing</vt:lpstr>
      <vt:lpstr>PowerPoint Presentation</vt:lpstr>
      <vt:lpstr>PowerPoint Presentation</vt:lpstr>
      <vt:lpstr>PowerPoint Presentation</vt:lpstr>
      <vt:lpstr>PowerPoint Presentation</vt:lpstr>
      <vt:lpstr>Purpose</vt:lpstr>
      <vt:lpstr>Sensory impressions</vt:lpstr>
      <vt:lpstr>PowerPoint Presentation</vt:lpstr>
      <vt:lpstr>PowerPoint Presentation</vt:lpstr>
      <vt:lpstr>Showing vs. Telling</vt:lpstr>
      <vt:lpstr>PowerPoint Presentation</vt:lpstr>
      <vt:lpstr>PowerPoint Presentation</vt:lpstr>
      <vt:lpstr>PowerPoint Presentation</vt:lpstr>
      <vt:lpstr>PowerPoint Presentation</vt:lpstr>
      <vt:lpstr>PowerPoint Presentation</vt:lpstr>
      <vt:lpstr>PowerPoint Presentation</vt:lpstr>
      <vt:lpstr>Words describing people</vt:lpstr>
      <vt:lpstr>Instead of saying ‘a good person…’</vt:lpstr>
      <vt:lpstr>Instead of saying ‘a bad person…’</vt:lpstr>
      <vt:lpstr>How many ways can you ‘walk’ in English?</vt:lpstr>
      <vt:lpstr>Dominant impression</vt:lpstr>
      <vt:lpstr>Vantage point</vt:lpstr>
      <vt:lpstr>PowerPoint Presentation</vt:lpstr>
      <vt:lpstr>PowerPoint Presentation</vt:lpstr>
      <vt:lpstr>PowerPoint Presentation</vt:lpstr>
      <vt:lpstr>PowerPoint Presentation</vt:lpstr>
      <vt:lpstr>PowerPoint Presentation</vt:lpstr>
      <vt:lpstr>Planning and drafting a description</vt:lpstr>
      <vt:lpstr>Sounds of kitchen at breakfast</vt:lpstr>
      <vt:lpstr>PowerPoint Presentation</vt:lpstr>
      <vt:lpstr>Choose one of the following and write a description in about 250-300 words. Include as many sensory images as you can.</vt:lpstr>
      <vt:lpstr>Picture description</vt:lpstr>
      <vt:lpstr>PowerPoint Presentation</vt:lpstr>
      <vt:lpstr>PowerPoint Presentation</vt:lpstr>
      <vt:lpstr>PowerPoint Presentation</vt:lpstr>
      <vt:lpstr>Compare and contrast these photos.</vt:lpstr>
      <vt:lpstr>Description in research papers</vt:lpstr>
      <vt:lpstr>PowerPoint Presentation</vt:lpstr>
      <vt:lpstr>Descriptive Statistics</vt:lpstr>
      <vt:lpstr>PowerPoint Presentation</vt:lpstr>
      <vt:lpstr>Descriptive studies</vt:lpstr>
      <vt:lpstr>PowerPoint Presentation</vt:lpstr>
      <vt:lpstr>PowerPoint Presentation</vt:lpstr>
      <vt:lpstr>PowerPoint Presentation</vt:lpstr>
      <vt:lpstr>Does exercise prevent colds?</vt:lpstr>
      <vt:lpstr>PowerPoint Presentation</vt:lpstr>
      <vt:lpstr>Social Media and Anxiety</vt:lpstr>
      <vt:lpstr>PowerPoint Presentation</vt:lpstr>
      <vt:lpstr>PowerPoint Presentation</vt:lpstr>
      <vt:lpstr>PowerPoint Presentation</vt:lpstr>
      <vt:lpstr>Extracts from a survey</vt:lpstr>
      <vt:lpstr>Aim and Sampling</vt:lpstr>
      <vt:lpstr>A sample question</vt:lpstr>
      <vt:lpstr>Descriptive stats</vt:lpstr>
      <vt:lpstr>Descriptive account of responses</vt:lpstr>
      <vt:lpstr>PowerPoint Presentation</vt:lpstr>
      <vt:lpstr>PowerPoint Presentation</vt:lpstr>
      <vt:lpstr>PowerPoint Presentation</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dc:title>
  <dc:creator>sudharshana N.P</dc:creator>
  <cp:lastModifiedBy>sudharshana N.P</cp:lastModifiedBy>
  <cp:revision>85</cp:revision>
  <dcterms:created xsi:type="dcterms:W3CDTF">2015-09-19T16:26:57Z</dcterms:created>
  <dcterms:modified xsi:type="dcterms:W3CDTF">2017-09-14T12:01:36Z</dcterms:modified>
</cp:coreProperties>
</file>