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49.xml" ContentType="application/vnd.openxmlformats-officedocument.presentationml.tags+xml"/>
  <Override PartName="/ppt/tags/tag58.xml" ContentType="application/vnd.openxmlformats-officedocument.presentationml.tags+xml"/>
  <Default Extension="rels" ContentType="application/vnd.openxmlformats-package.relationships+xml"/>
  <Default Extension="xml" ContentType="application/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63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6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1DB-844D-438B-B948-DED160CE7AF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7395-B3F7-44CE-9610-5F89CE29F7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1DB-844D-438B-B948-DED160CE7AF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7395-B3F7-44CE-9610-5F89CE29F7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1DB-844D-438B-B948-DED160CE7AF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7395-B3F7-44CE-9610-5F89CE29F7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1DB-844D-438B-B948-DED160CE7AF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7395-B3F7-44CE-9610-5F89CE29F7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1DB-844D-438B-B948-DED160CE7AF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7395-B3F7-44CE-9610-5F89CE29F7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1DB-844D-438B-B948-DED160CE7AF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7395-B3F7-44CE-9610-5F89CE29F7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1DB-844D-438B-B948-DED160CE7AF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7395-B3F7-44CE-9610-5F89CE29F7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1DB-844D-438B-B948-DED160CE7AF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7395-B3F7-44CE-9610-5F89CE29F7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1DB-844D-438B-B948-DED160CE7AF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7395-B3F7-44CE-9610-5F89CE29F7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1DB-844D-438B-B948-DED160CE7AF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7395-B3F7-44CE-9610-5F89CE29F7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1DB-844D-438B-B948-DED160CE7AF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7395-B3F7-44CE-9610-5F89CE29F7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21DB-844D-438B-B948-DED160CE7AF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7395-B3F7-44CE-9610-5F89CE29F7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4.png"/><Relationship Id="rId39" Type="http://schemas.openxmlformats.org/officeDocument/2006/relationships/image" Target="../media/image17.png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image" Target="../media/image1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3.png"/><Relationship Id="rId33" Type="http://schemas.openxmlformats.org/officeDocument/2006/relationships/image" Target="../media/image11.png"/><Relationship Id="rId38" Type="http://schemas.openxmlformats.org/officeDocument/2006/relationships/image" Target="../media/image16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2.png"/><Relationship Id="rId32" Type="http://schemas.openxmlformats.org/officeDocument/2006/relationships/image" Target="../media/image10.png"/><Relationship Id="rId37" Type="http://schemas.openxmlformats.org/officeDocument/2006/relationships/image" Target="../media/image15.png"/><Relationship Id="rId40" Type="http://schemas.openxmlformats.org/officeDocument/2006/relationships/image" Target="../media/image18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14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7.xml"/><Relationship Id="rId27" Type="http://schemas.openxmlformats.org/officeDocument/2006/relationships/image" Target="../media/image5.png"/><Relationship Id="rId30" Type="http://schemas.openxmlformats.org/officeDocument/2006/relationships/image" Target="../media/image8.png"/><Relationship Id="rId35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22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2.png"/><Relationship Id="rId17" Type="http://schemas.openxmlformats.org/officeDocument/2006/relationships/image" Target="../media/image26.png"/><Relationship Id="rId2" Type="http://schemas.openxmlformats.org/officeDocument/2006/relationships/tags" Target="../tags/tag24.xml"/><Relationship Id="rId16" Type="http://schemas.openxmlformats.org/officeDocument/2006/relationships/image" Target="../media/image25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21.png"/><Relationship Id="rId5" Type="http://schemas.openxmlformats.org/officeDocument/2006/relationships/tags" Target="../tags/tag27.xml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tags" Target="../tags/tag26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27.png"/><Relationship Id="rId18" Type="http://schemas.openxmlformats.org/officeDocument/2006/relationships/image" Target="../media/image29.png"/><Relationship Id="rId3" Type="http://schemas.openxmlformats.org/officeDocument/2006/relationships/tags" Target="../tags/tag33.xml"/><Relationship Id="rId21" Type="http://schemas.openxmlformats.org/officeDocument/2006/relationships/image" Target="../media/image31.png"/><Relationship Id="rId7" Type="http://schemas.openxmlformats.org/officeDocument/2006/relationships/tags" Target="../tags/tag37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28.png"/><Relationship Id="rId2" Type="http://schemas.openxmlformats.org/officeDocument/2006/relationships/tags" Target="../tags/tag32.xml"/><Relationship Id="rId16" Type="http://schemas.openxmlformats.org/officeDocument/2006/relationships/image" Target="../media/image2.png"/><Relationship Id="rId20" Type="http://schemas.openxmlformats.org/officeDocument/2006/relationships/image" Target="../media/image30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image" Target="../media/image22.png"/><Relationship Id="rId10" Type="http://schemas.openxmlformats.org/officeDocument/2006/relationships/tags" Target="../tags/tag40.xml"/><Relationship Id="rId19" Type="http://schemas.openxmlformats.org/officeDocument/2006/relationships/image" Target="../media/image26.png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20.png"/><Relationship Id="rId2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image" Target="../media/image26.png"/><Relationship Id="rId17" Type="http://schemas.openxmlformats.org/officeDocument/2006/relationships/image" Target="../media/image37.png"/><Relationship Id="rId2" Type="http://schemas.openxmlformats.org/officeDocument/2006/relationships/tags" Target="../tags/tag43.xml"/><Relationship Id="rId16" Type="http://schemas.openxmlformats.org/officeDocument/2006/relationships/image" Target="../media/image36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2.png"/><Relationship Id="rId5" Type="http://schemas.openxmlformats.org/officeDocument/2006/relationships/tags" Target="../tags/tag46.xml"/><Relationship Id="rId15" Type="http://schemas.openxmlformats.org/officeDocument/2006/relationships/image" Target="../media/image35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39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53.xml"/><Relationship Id="rId7" Type="http://schemas.openxmlformats.org/officeDocument/2006/relationships/image" Target="../media/image40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5.xml"/><Relationship Id="rId10" Type="http://schemas.openxmlformats.org/officeDocument/2006/relationships/image" Target="../media/image43.png"/><Relationship Id="rId4" Type="http://schemas.openxmlformats.org/officeDocument/2006/relationships/tags" Target="../tags/tag54.xml"/><Relationship Id="rId9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58.xml"/><Relationship Id="rId7" Type="http://schemas.openxmlformats.org/officeDocument/2006/relationships/image" Target="../media/image45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4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9.xml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image" Target="../media/image49.png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image" Target="../media/image48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image" Target="../media/image47.png"/><Relationship Id="rId5" Type="http://schemas.openxmlformats.org/officeDocument/2006/relationships/tags" Target="../tags/tag64.xml"/><Relationship Id="rId10" Type="http://schemas.openxmlformats.org/officeDocument/2006/relationships/image" Target="../media/image41.png"/><Relationship Id="rId4" Type="http://schemas.openxmlformats.org/officeDocument/2006/relationships/tags" Target="../tags/tag63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15239" y="159058"/>
            <a:ext cx="8791587" cy="4420946"/>
          </a:xfrm>
          <a:prstGeom prst="rect">
            <a:avLst/>
          </a:prstGeom>
          <a:noFill/>
          <a:ln/>
          <a:effectLst/>
        </p:spPr>
      </p:pic>
      <p:grpSp>
        <p:nvGrpSpPr>
          <p:cNvPr id="2" name="Group 33"/>
          <p:cNvGrpSpPr/>
          <p:nvPr/>
        </p:nvGrpSpPr>
        <p:grpSpPr>
          <a:xfrm>
            <a:off x="851338" y="5691347"/>
            <a:ext cx="1855089" cy="394138"/>
            <a:chOff x="851338" y="5691347"/>
            <a:chExt cx="1855089" cy="394138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851338" y="5864772"/>
              <a:ext cx="504496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2201931" y="5859516"/>
              <a:ext cx="504496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Freeform 13"/>
            <p:cNvSpPr/>
            <p:nvPr/>
          </p:nvSpPr>
          <p:spPr bwMode="auto">
            <a:xfrm>
              <a:off x="1340069" y="5691347"/>
              <a:ext cx="867103" cy="394138"/>
            </a:xfrm>
            <a:custGeom>
              <a:avLst/>
              <a:gdLst>
                <a:gd name="connsiteX0" fmla="*/ 0 w 677917"/>
                <a:gd name="connsiteY0" fmla="*/ 299544 h 662151"/>
                <a:gd name="connsiteX1" fmla="*/ 268014 w 677917"/>
                <a:gd name="connsiteY1" fmla="*/ 0 h 662151"/>
                <a:gd name="connsiteX2" fmla="*/ 567559 w 677917"/>
                <a:gd name="connsiteY2" fmla="*/ 662151 h 662151"/>
                <a:gd name="connsiteX3" fmla="*/ 677917 w 677917"/>
                <a:gd name="connsiteY3" fmla="*/ 283779 h 66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917" h="662151">
                  <a:moveTo>
                    <a:pt x="0" y="299544"/>
                  </a:moveTo>
                  <a:lnTo>
                    <a:pt x="268014" y="0"/>
                  </a:lnTo>
                  <a:lnTo>
                    <a:pt x="567559" y="662151"/>
                  </a:lnTo>
                  <a:lnTo>
                    <a:pt x="677917" y="283779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2601317" y="5770179"/>
            <a:ext cx="157655" cy="15765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98787" y="5780689"/>
            <a:ext cx="157655" cy="15765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0" y="5866841"/>
            <a:ext cx="82187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2753717" y="5845820"/>
            <a:ext cx="82187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3" name="Picture 22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611513" y="6007537"/>
            <a:ext cx="126735" cy="175015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499" y="5602890"/>
            <a:ext cx="204215" cy="252983"/>
          </a:xfrm>
          <a:prstGeom prst="rect">
            <a:avLst/>
          </a:prstGeom>
          <a:noFill/>
        </p:spPr>
      </p:pic>
      <p:pic>
        <p:nvPicPr>
          <p:cNvPr id="27" name="Picture 26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966402" y="5550337"/>
            <a:ext cx="205236" cy="254248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507" y="5476765"/>
            <a:ext cx="228600" cy="252984"/>
          </a:xfrm>
          <a:prstGeom prst="rect">
            <a:avLst/>
          </a:prstGeom>
          <a:noFill/>
        </p:spPr>
      </p:pic>
      <p:pic>
        <p:nvPicPr>
          <p:cNvPr id="31" name="Picture 30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579921" y="5487275"/>
            <a:ext cx="252984" cy="252984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3629" y="5429469"/>
            <a:ext cx="204215" cy="204215"/>
          </a:xfrm>
          <a:prstGeom prst="rect">
            <a:avLst/>
          </a:prstGeom>
          <a:noFill/>
        </p:spPr>
      </p:pic>
      <p:grpSp>
        <p:nvGrpSpPr>
          <p:cNvPr id="3" name="Group 39"/>
          <p:cNvGrpSpPr/>
          <p:nvPr/>
        </p:nvGrpSpPr>
        <p:grpSpPr>
          <a:xfrm>
            <a:off x="4629811" y="4755927"/>
            <a:ext cx="1303289" cy="394138"/>
            <a:chOff x="4393328" y="5433844"/>
            <a:chExt cx="1303289" cy="394138"/>
          </a:xfrm>
        </p:grpSpPr>
        <p:cxnSp>
          <p:nvCxnSpPr>
            <p:cNvPr id="36" name="Straight Connector 35"/>
            <p:cNvCxnSpPr/>
            <p:nvPr/>
          </p:nvCxnSpPr>
          <p:spPr bwMode="auto">
            <a:xfrm>
              <a:off x="4393328" y="5607269"/>
              <a:ext cx="504496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5192121" y="5602013"/>
              <a:ext cx="504496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Freeform 37"/>
            <p:cNvSpPr/>
            <p:nvPr/>
          </p:nvSpPr>
          <p:spPr bwMode="auto">
            <a:xfrm>
              <a:off x="4882059" y="5433844"/>
              <a:ext cx="289031" cy="394138"/>
            </a:xfrm>
            <a:custGeom>
              <a:avLst/>
              <a:gdLst>
                <a:gd name="connsiteX0" fmla="*/ 0 w 677917"/>
                <a:gd name="connsiteY0" fmla="*/ 299544 h 662151"/>
                <a:gd name="connsiteX1" fmla="*/ 268014 w 677917"/>
                <a:gd name="connsiteY1" fmla="*/ 0 h 662151"/>
                <a:gd name="connsiteX2" fmla="*/ 567559 w 677917"/>
                <a:gd name="connsiteY2" fmla="*/ 662151 h 662151"/>
                <a:gd name="connsiteX3" fmla="*/ 677917 w 677917"/>
                <a:gd name="connsiteY3" fmla="*/ 283779 h 66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917" h="662151">
                  <a:moveTo>
                    <a:pt x="0" y="299544"/>
                  </a:moveTo>
                  <a:lnTo>
                    <a:pt x="268014" y="0"/>
                  </a:lnTo>
                  <a:lnTo>
                    <a:pt x="567559" y="662151"/>
                  </a:lnTo>
                  <a:lnTo>
                    <a:pt x="677917" y="283779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40"/>
          <p:cNvGrpSpPr/>
          <p:nvPr/>
        </p:nvGrpSpPr>
        <p:grpSpPr>
          <a:xfrm rot="16200000">
            <a:off x="4025463" y="5412823"/>
            <a:ext cx="1303289" cy="394138"/>
            <a:chOff x="4393328" y="5433844"/>
            <a:chExt cx="1303289" cy="394138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4393328" y="5607269"/>
              <a:ext cx="504496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5192121" y="5602013"/>
              <a:ext cx="504496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Freeform 43"/>
            <p:cNvSpPr/>
            <p:nvPr/>
          </p:nvSpPr>
          <p:spPr bwMode="auto">
            <a:xfrm>
              <a:off x="4882059" y="5433844"/>
              <a:ext cx="289031" cy="394138"/>
            </a:xfrm>
            <a:custGeom>
              <a:avLst/>
              <a:gdLst>
                <a:gd name="connsiteX0" fmla="*/ 0 w 677917"/>
                <a:gd name="connsiteY0" fmla="*/ 299544 h 662151"/>
                <a:gd name="connsiteX1" fmla="*/ 268014 w 677917"/>
                <a:gd name="connsiteY1" fmla="*/ 0 h 662151"/>
                <a:gd name="connsiteX2" fmla="*/ 567559 w 677917"/>
                <a:gd name="connsiteY2" fmla="*/ 662151 h 662151"/>
                <a:gd name="connsiteX3" fmla="*/ 677917 w 677917"/>
                <a:gd name="connsiteY3" fmla="*/ 283779 h 66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917" h="662151">
                  <a:moveTo>
                    <a:pt x="0" y="299544"/>
                  </a:moveTo>
                  <a:lnTo>
                    <a:pt x="268014" y="0"/>
                  </a:lnTo>
                  <a:lnTo>
                    <a:pt x="567559" y="662151"/>
                  </a:lnTo>
                  <a:lnTo>
                    <a:pt x="677917" y="283779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 44"/>
          <p:cNvGrpSpPr/>
          <p:nvPr/>
        </p:nvGrpSpPr>
        <p:grpSpPr>
          <a:xfrm>
            <a:off x="4666597" y="6085486"/>
            <a:ext cx="1303289" cy="394138"/>
            <a:chOff x="4393328" y="5433844"/>
            <a:chExt cx="1303289" cy="394138"/>
          </a:xfrm>
        </p:grpSpPr>
        <p:cxnSp>
          <p:nvCxnSpPr>
            <p:cNvPr id="46" name="Straight Connector 45"/>
            <p:cNvCxnSpPr/>
            <p:nvPr/>
          </p:nvCxnSpPr>
          <p:spPr bwMode="auto">
            <a:xfrm>
              <a:off x="4393328" y="5607269"/>
              <a:ext cx="504496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5192121" y="5602013"/>
              <a:ext cx="504496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Freeform 47"/>
            <p:cNvSpPr/>
            <p:nvPr/>
          </p:nvSpPr>
          <p:spPr bwMode="auto">
            <a:xfrm>
              <a:off x="4882059" y="5433844"/>
              <a:ext cx="289031" cy="394138"/>
            </a:xfrm>
            <a:custGeom>
              <a:avLst/>
              <a:gdLst>
                <a:gd name="connsiteX0" fmla="*/ 0 w 677917"/>
                <a:gd name="connsiteY0" fmla="*/ 299544 h 662151"/>
                <a:gd name="connsiteX1" fmla="*/ 268014 w 677917"/>
                <a:gd name="connsiteY1" fmla="*/ 0 h 662151"/>
                <a:gd name="connsiteX2" fmla="*/ 567559 w 677917"/>
                <a:gd name="connsiteY2" fmla="*/ 662151 h 662151"/>
                <a:gd name="connsiteX3" fmla="*/ 677917 w 677917"/>
                <a:gd name="connsiteY3" fmla="*/ 283779 h 66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917" h="662151">
                  <a:moveTo>
                    <a:pt x="0" y="299544"/>
                  </a:moveTo>
                  <a:lnTo>
                    <a:pt x="268014" y="0"/>
                  </a:lnTo>
                  <a:lnTo>
                    <a:pt x="567559" y="662151"/>
                  </a:lnTo>
                  <a:lnTo>
                    <a:pt x="677917" y="283779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" name="Group 48"/>
          <p:cNvGrpSpPr/>
          <p:nvPr/>
        </p:nvGrpSpPr>
        <p:grpSpPr>
          <a:xfrm>
            <a:off x="5906817" y="4755926"/>
            <a:ext cx="1303289" cy="394138"/>
            <a:chOff x="4393328" y="5433844"/>
            <a:chExt cx="1303289" cy="394138"/>
          </a:xfrm>
        </p:grpSpPr>
        <p:cxnSp>
          <p:nvCxnSpPr>
            <p:cNvPr id="50" name="Straight Connector 49"/>
            <p:cNvCxnSpPr/>
            <p:nvPr/>
          </p:nvCxnSpPr>
          <p:spPr bwMode="auto">
            <a:xfrm>
              <a:off x="4393328" y="5607269"/>
              <a:ext cx="504496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5192121" y="5602013"/>
              <a:ext cx="504496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Freeform 51"/>
            <p:cNvSpPr/>
            <p:nvPr/>
          </p:nvSpPr>
          <p:spPr bwMode="auto">
            <a:xfrm>
              <a:off x="4882059" y="5433844"/>
              <a:ext cx="289031" cy="394138"/>
            </a:xfrm>
            <a:custGeom>
              <a:avLst/>
              <a:gdLst>
                <a:gd name="connsiteX0" fmla="*/ 0 w 677917"/>
                <a:gd name="connsiteY0" fmla="*/ 299544 h 662151"/>
                <a:gd name="connsiteX1" fmla="*/ 268014 w 677917"/>
                <a:gd name="connsiteY1" fmla="*/ 0 h 662151"/>
                <a:gd name="connsiteX2" fmla="*/ 567559 w 677917"/>
                <a:gd name="connsiteY2" fmla="*/ 662151 h 662151"/>
                <a:gd name="connsiteX3" fmla="*/ 677917 w 677917"/>
                <a:gd name="connsiteY3" fmla="*/ 283779 h 66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917" h="662151">
                  <a:moveTo>
                    <a:pt x="0" y="299544"/>
                  </a:moveTo>
                  <a:lnTo>
                    <a:pt x="268014" y="0"/>
                  </a:lnTo>
                  <a:lnTo>
                    <a:pt x="567559" y="662151"/>
                  </a:lnTo>
                  <a:lnTo>
                    <a:pt x="677917" y="283779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oup 56"/>
          <p:cNvGrpSpPr/>
          <p:nvPr/>
        </p:nvGrpSpPr>
        <p:grpSpPr>
          <a:xfrm>
            <a:off x="5990899" y="6101252"/>
            <a:ext cx="1303289" cy="394138"/>
            <a:chOff x="4393328" y="5433844"/>
            <a:chExt cx="1303289" cy="394138"/>
          </a:xfrm>
        </p:grpSpPr>
        <p:cxnSp>
          <p:nvCxnSpPr>
            <p:cNvPr id="58" name="Straight Connector 57"/>
            <p:cNvCxnSpPr/>
            <p:nvPr/>
          </p:nvCxnSpPr>
          <p:spPr bwMode="auto">
            <a:xfrm>
              <a:off x="4393328" y="5607269"/>
              <a:ext cx="504496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5192121" y="5602013"/>
              <a:ext cx="504496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Freeform 59"/>
            <p:cNvSpPr/>
            <p:nvPr/>
          </p:nvSpPr>
          <p:spPr bwMode="auto">
            <a:xfrm>
              <a:off x="4882059" y="5433844"/>
              <a:ext cx="289031" cy="394138"/>
            </a:xfrm>
            <a:custGeom>
              <a:avLst/>
              <a:gdLst>
                <a:gd name="connsiteX0" fmla="*/ 0 w 677917"/>
                <a:gd name="connsiteY0" fmla="*/ 299544 h 662151"/>
                <a:gd name="connsiteX1" fmla="*/ 268014 w 677917"/>
                <a:gd name="connsiteY1" fmla="*/ 0 h 662151"/>
                <a:gd name="connsiteX2" fmla="*/ 567559 w 677917"/>
                <a:gd name="connsiteY2" fmla="*/ 662151 h 662151"/>
                <a:gd name="connsiteX3" fmla="*/ 677917 w 677917"/>
                <a:gd name="connsiteY3" fmla="*/ 283779 h 66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917" h="662151">
                  <a:moveTo>
                    <a:pt x="0" y="299544"/>
                  </a:moveTo>
                  <a:lnTo>
                    <a:pt x="268014" y="0"/>
                  </a:lnTo>
                  <a:lnTo>
                    <a:pt x="567559" y="662151"/>
                  </a:lnTo>
                  <a:lnTo>
                    <a:pt x="677917" y="283779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Group 60"/>
          <p:cNvGrpSpPr/>
          <p:nvPr/>
        </p:nvGrpSpPr>
        <p:grpSpPr>
          <a:xfrm rot="16200000">
            <a:off x="5344515" y="5391803"/>
            <a:ext cx="1303289" cy="394138"/>
            <a:chOff x="4393328" y="5433844"/>
            <a:chExt cx="1303289" cy="394138"/>
          </a:xfrm>
        </p:grpSpPr>
        <p:cxnSp>
          <p:nvCxnSpPr>
            <p:cNvPr id="62" name="Straight Connector 61"/>
            <p:cNvCxnSpPr/>
            <p:nvPr/>
          </p:nvCxnSpPr>
          <p:spPr bwMode="auto">
            <a:xfrm>
              <a:off x="4393328" y="5607269"/>
              <a:ext cx="504496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5192121" y="5602013"/>
              <a:ext cx="504496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Freeform 63"/>
            <p:cNvSpPr/>
            <p:nvPr/>
          </p:nvSpPr>
          <p:spPr bwMode="auto">
            <a:xfrm>
              <a:off x="4882059" y="5433844"/>
              <a:ext cx="289031" cy="394138"/>
            </a:xfrm>
            <a:custGeom>
              <a:avLst/>
              <a:gdLst>
                <a:gd name="connsiteX0" fmla="*/ 0 w 677917"/>
                <a:gd name="connsiteY0" fmla="*/ 299544 h 662151"/>
                <a:gd name="connsiteX1" fmla="*/ 268014 w 677917"/>
                <a:gd name="connsiteY1" fmla="*/ 0 h 662151"/>
                <a:gd name="connsiteX2" fmla="*/ 567559 w 677917"/>
                <a:gd name="connsiteY2" fmla="*/ 662151 h 662151"/>
                <a:gd name="connsiteX3" fmla="*/ 677917 w 677917"/>
                <a:gd name="connsiteY3" fmla="*/ 283779 h 66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917" h="662151">
                  <a:moveTo>
                    <a:pt x="0" y="299544"/>
                  </a:moveTo>
                  <a:lnTo>
                    <a:pt x="268014" y="0"/>
                  </a:lnTo>
                  <a:lnTo>
                    <a:pt x="567559" y="662151"/>
                  </a:lnTo>
                  <a:lnTo>
                    <a:pt x="677917" y="283779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5" name="Oval 64"/>
          <p:cNvSpPr/>
          <p:nvPr/>
        </p:nvSpPr>
        <p:spPr bwMode="auto">
          <a:xfrm>
            <a:off x="7168061" y="6174827"/>
            <a:ext cx="157655" cy="15765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083979" y="4861034"/>
            <a:ext cx="157655" cy="15765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0" name="Picture 89" descr="TP_tmp.b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864467" y="4666593"/>
            <a:ext cx="126735" cy="175015"/>
          </a:xfrm>
          <a:prstGeom prst="rect">
            <a:avLst/>
          </a:prstGeom>
          <a:noFill/>
          <a:ln/>
          <a:effectLst/>
        </p:spPr>
      </p:pic>
      <p:sp>
        <p:nvSpPr>
          <p:cNvPr id="67" name="Oval 66"/>
          <p:cNvSpPr/>
          <p:nvPr/>
        </p:nvSpPr>
        <p:spPr bwMode="auto">
          <a:xfrm>
            <a:off x="5896310" y="4871544"/>
            <a:ext cx="157655" cy="15765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5891055" y="6159062"/>
            <a:ext cx="157655" cy="15765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4593027" y="6201103"/>
            <a:ext cx="157655" cy="15765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4587772" y="4855779"/>
            <a:ext cx="157655" cy="15765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3" name="Picture 72" descr="TP_tmp.b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027175" y="4562365"/>
            <a:ext cx="508545" cy="204026"/>
          </a:xfrm>
          <a:prstGeom prst="rect">
            <a:avLst/>
          </a:prstGeom>
          <a:noFill/>
          <a:ln/>
          <a:effectLst/>
        </p:spPr>
      </p:pic>
      <p:pic>
        <p:nvPicPr>
          <p:cNvPr id="74" name="Picture 73" descr="TP_tmp.b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6200000">
            <a:off x="6030908" y="5408448"/>
            <a:ext cx="508545" cy="204026"/>
          </a:xfrm>
          <a:prstGeom prst="rect">
            <a:avLst/>
          </a:prstGeom>
          <a:noFill/>
          <a:ln/>
          <a:effectLst/>
        </p:spPr>
      </p:pic>
      <p:pic>
        <p:nvPicPr>
          <p:cNvPr id="76" name="Picture 75" descr="TP_tmp.b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373005" y="4488793"/>
            <a:ext cx="381408" cy="204435"/>
          </a:xfrm>
          <a:prstGeom prst="rect">
            <a:avLst/>
          </a:prstGeom>
          <a:noFill/>
          <a:ln/>
          <a:effectLst/>
        </p:spPr>
      </p:pic>
      <p:pic>
        <p:nvPicPr>
          <p:cNvPr id="77" name="Picture 76" descr="TP_tmp.b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16200000">
            <a:off x="4160581" y="5429469"/>
            <a:ext cx="381408" cy="204435"/>
          </a:xfrm>
          <a:prstGeom prst="rect">
            <a:avLst/>
          </a:prstGeom>
          <a:noFill/>
          <a:ln/>
          <a:effectLst/>
        </p:spPr>
      </p:pic>
      <p:pic>
        <p:nvPicPr>
          <p:cNvPr id="79" name="Picture 78" descr="TP_tmp.b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398264" y="6574735"/>
            <a:ext cx="509563" cy="204435"/>
          </a:xfrm>
          <a:prstGeom prst="rect">
            <a:avLst/>
          </a:prstGeom>
          <a:noFill/>
          <a:ln/>
          <a:effectLst/>
        </p:spPr>
      </p:pic>
      <p:pic>
        <p:nvPicPr>
          <p:cNvPr id="81" name="Picture 80" descr="TP_tmp.b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068195" y="6443355"/>
            <a:ext cx="510584" cy="204844"/>
          </a:xfrm>
          <a:prstGeom prst="rect">
            <a:avLst/>
          </a:prstGeom>
          <a:noFill/>
          <a:ln/>
          <a:effectLst/>
        </p:spPr>
      </p:pic>
      <p:pic>
        <p:nvPicPr>
          <p:cNvPr id="83" name="Picture 82" descr="TP_tmp.b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0965" y="4798848"/>
            <a:ext cx="1243586" cy="252984"/>
          </a:xfrm>
          <a:prstGeom prst="rect">
            <a:avLst/>
          </a:prstGeom>
          <a:noFill/>
        </p:spPr>
      </p:pic>
      <p:pic>
        <p:nvPicPr>
          <p:cNvPr id="85" name="Picture 84" descr="TP_tmp.b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445665" y="6165191"/>
            <a:ext cx="989795" cy="252778"/>
          </a:xfrm>
          <a:prstGeom prst="rect">
            <a:avLst/>
          </a:prstGeom>
          <a:noFill/>
          <a:ln/>
          <a:effectLst/>
        </p:spPr>
      </p:pic>
      <p:pic>
        <p:nvPicPr>
          <p:cNvPr id="86" name="Picture 85" descr="TP_tmp.b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17763" y="4614041"/>
            <a:ext cx="100584" cy="176784"/>
          </a:xfrm>
          <a:prstGeom prst="rect">
            <a:avLst/>
          </a:prstGeom>
          <a:noFill/>
        </p:spPr>
      </p:pic>
      <p:pic>
        <p:nvPicPr>
          <p:cNvPr id="91" name="Picture 90" descr="TP_tmp.b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566439" y="4582509"/>
            <a:ext cx="126735" cy="175015"/>
          </a:xfrm>
          <a:prstGeom prst="rect">
            <a:avLst/>
          </a:prstGeom>
          <a:noFill/>
          <a:ln/>
          <a:effectLst/>
        </p:spPr>
      </p:pic>
      <p:pic>
        <p:nvPicPr>
          <p:cNvPr id="92" name="Picture 91" descr="TP_tmp.b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580644" y="6421820"/>
            <a:ext cx="150876" cy="175016"/>
          </a:xfrm>
          <a:prstGeom prst="rect">
            <a:avLst/>
          </a:prstGeom>
          <a:noFill/>
          <a:ln/>
          <a:effectLst/>
        </p:spPr>
      </p:pic>
      <p:pic>
        <p:nvPicPr>
          <p:cNvPr id="94" name="Picture 93" descr="TP_tmp.bmp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896002" y="6369271"/>
            <a:ext cx="126735" cy="175015"/>
          </a:xfrm>
          <a:prstGeom prst="rect">
            <a:avLst/>
          </a:prstGeom>
          <a:noFill/>
          <a:ln/>
          <a:effectLst/>
        </p:spPr>
      </p:pic>
      <p:pic>
        <p:nvPicPr>
          <p:cNvPr id="95" name="Picture 94" descr="TP_tmp.bmp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215051" y="6427075"/>
            <a:ext cx="126735" cy="175015"/>
          </a:xfrm>
          <a:prstGeom prst="rect">
            <a:avLst/>
          </a:prstGeom>
          <a:noFill/>
          <a:ln/>
          <a:effectLst/>
        </p:spPr>
      </p:pic>
      <p:sp>
        <p:nvSpPr>
          <p:cNvPr id="96" name="TextBox 95"/>
          <p:cNvSpPr txBox="1"/>
          <p:nvPr/>
        </p:nvSpPr>
        <p:spPr>
          <a:xfrm>
            <a:off x="6495393" y="5123793"/>
            <a:ext cx="33107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1</a:t>
            </a:r>
            <a:endParaRPr lang="en-US" b="0" dirty="0" smtClean="0"/>
          </a:p>
        </p:txBody>
      </p:sp>
      <p:sp>
        <p:nvSpPr>
          <p:cNvPr id="97" name="TextBox 96"/>
          <p:cNvSpPr txBox="1"/>
          <p:nvPr/>
        </p:nvSpPr>
        <p:spPr>
          <a:xfrm>
            <a:off x="5181599" y="5134304"/>
            <a:ext cx="33107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2</a:t>
            </a:r>
            <a:endParaRPr lang="en-US" b="0" dirty="0" smtClean="0"/>
          </a:p>
        </p:txBody>
      </p:sp>
      <p:sp>
        <p:nvSpPr>
          <p:cNvPr id="98" name="TextBox 97"/>
          <p:cNvSpPr txBox="1"/>
          <p:nvPr/>
        </p:nvSpPr>
        <p:spPr>
          <a:xfrm>
            <a:off x="4829503" y="5365532"/>
            <a:ext cx="33107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3</a:t>
            </a:r>
            <a:endParaRPr lang="en-US" b="0" dirty="0" smtClean="0"/>
          </a:p>
        </p:txBody>
      </p:sp>
      <p:sp>
        <p:nvSpPr>
          <p:cNvPr id="99" name="TextBox 98"/>
          <p:cNvSpPr txBox="1"/>
          <p:nvPr/>
        </p:nvSpPr>
        <p:spPr>
          <a:xfrm>
            <a:off x="5155323" y="5722883"/>
            <a:ext cx="33107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4</a:t>
            </a:r>
            <a:endParaRPr lang="en-US" b="0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5496909" y="5418083"/>
            <a:ext cx="33107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5</a:t>
            </a:r>
            <a:endParaRPr lang="en-US" b="0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6453351" y="5712372"/>
            <a:ext cx="33107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6</a:t>
            </a: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95317"/>
            <a:ext cx="8891034" cy="52821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an 40"/>
          <p:cNvSpPr/>
          <p:nvPr/>
        </p:nvSpPr>
        <p:spPr bwMode="auto">
          <a:xfrm rot="5400000">
            <a:off x="6085468" y="2286038"/>
            <a:ext cx="409903" cy="3421117"/>
          </a:xfrm>
          <a:prstGeom prst="can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Donut 1"/>
          <p:cNvSpPr/>
          <p:nvPr/>
        </p:nvSpPr>
        <p:spPr bwMode="auto">
          <a:xfrm>
            <a:off x="2017986" y="1655379"/>
            <a:ext cx="1608083" cy="1686911"/>
          </a:xfrm>
          <a:prstGeom prst="donut">
            <a:avLst>
              <a:gd name="adj" fmla="val 5381"/>
            </a:avLst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Right"/>
            <a:lightRig rig="threePt" dir="t"/>
          </a:scene3d>
          <a:sp3d extrusionH="2540000">
            <a:extrusionClr>
              <a:schemeClr val="bg2">
                <a:lumMod val="60000"/>
                <a:lumOff val="40000"/>
              </a:schemeClr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837793" y="2490952"/>
            <a:ext cx="1229710" cy="7882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rot="5400000" flipH="1" flipV="1">
            <a:off x="1545815" y="2364830"/>
            <a:ext cx="2568987" cy="165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" name="Picture 19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1662" y="2449786"/>
            <a:ext cx="152400" cy="128016"/>
          </a:xfrm>
          <a:prstGeom prst="rect">
            <a:avLst/>
          </a:prstGeom>
          <a:noFill/>
        </p:spPr>
      </p:pic>
      <p:pic>
        <p:nvPicPr>
          <p:cNvPr id="22" name="Picture 21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004974" y="1088650"/>
            <a:ext cx="128015" cy="128015"/>
          </a:xfrm>
          <a:prstGeom prst="rect">
            <a:avLst/>
          </a:prstGeom>
          <a:noFill/>
          <a:ln/>
          <a:effectLst/>
        </p:spPr>
      </p:pic>
      <p:sp>
        <p:nvSpPr>
          <p:cNvPr id="27" name="Oval 26"/>
          <p:cNvSpPr/>
          <p:nvPr/>
        </p:nvSpPr>
        <p:spPr bwMode="auto">
          <a:xfrm>
            <a:off x="7851362" y="3925540"/>
            <a:ext cx="157655" cy="15765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566861" y="3920301"/>
            <a:ext cx="157655" cy="15765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3768074" y="4006453"/>
            <a:ext cx="82187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H="1" flipV="1">
            <a:off x="7940700" y="4016946"/>
            <a:ext cx="82187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1" name="Picture 30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814261" y="4304787"/>
            <a:ext cx="126735" cy="175015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977519" y="3742502"/>
            <a:ext cx="306322" cy="254247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149373" y="3705697"/>
            <a:ext cx="307853" cy="255518"/>
          </a:xfrm>
          <a:prstGeom prst="rect">
            <a:avLst/>
          </a:prstGeom>
          <a:noFill/>
          <a:ln/>
          <a:effectLst/>
        </p:spPr>
      </p:pic>
      <p:pic>
        <p:nvPicPr>
          <p:cNvPr id="39" name="Picture 38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61388" y="3521784"/>
            <a:ext cx="252984" cy="252984"/>
          </a:xfrm>
          <a:prstGeom prst="rect">
            <a:avLst/>
          </a:prstGeom>
          <a:noFill/>
          <a:ln/>
          <a:effectLst/>
        </p:spPr>
      </p:pic>
      <p:pic>
        <p:nvPicPr>
          <p:cNvPr id="40" name="Picture 39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767409" y="3516512"/>
            <a:ext cx="251972" cy="251972"/>
          </a:xfrm>
          <a:prstGeom prst="rect">
            <a:avLst/>
          </a:prstGeom>
          <a:noFill/>
          <a:ln/>
          <a:effectLst/>
        </p:spPr>
      </p:pic>
      <p:pic>
        <p:nvPicPr>
          <p:cNvPr id="57" name="Picture 56" descr="TP_tmp.b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32599" y="4204938"/>
            <a:ext cx="100374" cy="176415"/>
          </a:xfrm>
          <a:prstGeom prst="rect">
            <a:avLst/>
          </a:prstGeom>
          <a:noFill/>
          <a:ln/>
          <a:effectLst/>
        </p:spPr>
      </p:pic>
      <p:grpSp>
        <p:nvGrpSpPr>
          <p:cNvPr id="3" name="Group 65"/>
          <p:cNvGrpSpPr/>
          <p:nvPr/>
        </p:nvGrpSpPr>
        <p:grpSpPr>
          <a:xfrm>
            <a:off x="2485681" y="1618584"/>
            <a:ext cx="683189" cy="1723704"/>
            <a:chOff x="2438383" y="1618584"/>
            <a:chExt cx="683189" cy="1723704"/>
          </a:xfrm>
        </p:grpSpPr>
        <p:sp>
          <p:nvSpPr>
            <p:cNvPr id="9" name="Arc 8"/>
            <p:cNvSpPr/>
            <p:nvPr/>
          </p:nvSpPr>
          <p:spPr bwMode="auto">
            <a:xfrm>
              <a:off x="2443643" y="1702674"/>
              <a:ext cx="662151" cy="1639614"/>
            </a:xfrm>
            <a:prstGeom prst="arc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Arc 9"/>
            <p:cNvSpPr/>
            <p:nvPr/>
          </p:nvSpPr>
          <p:spPr bwMode="auto">
            <a:xfrm flipV="1">
              <a:off x="2438383" y="1618584"/>
              <a:ext cx="662151" cy="1639614"/>
            </a:xfrm>
            <a:prstGeom prst="arc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2774731" y="1939159"/>
              <a:ext cx="236483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2743200" y="2207172"/>
              <a:ext cx="378372" cy="173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2774731" y="2723778"/>
              <a:ext cx="32581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V="1">
              <a:off x="2774731" y="3007575"/>
              <a:ext cx="231223" cy="36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rot="5400000" flipH="1" flipV="1">
              <a:off x="2934996" y="2320152"/>
              <a:ext cx="1588" cy="3310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Straight Connector 64"/>
            <p:cNvCxnSpPr>
              <a:stCxn id="9" idx="0"/>
              <a:endCxn id="10" idx="0"/>
            </p:cNvCxnSpPr>
            <p:nvPr/>
          </p:nvCxnSpPr>
          <p:spPr bwMode="auto">
            <a:xfrm rot="10800000" flipV="1">
              <a:off x="2769459" y="1702674"/>
              <a:ext cx="5260" cy="15555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-1034" y="431800"/>
            <a:ext cx="8893102" cy="3582241"/>
          </a:xfrm>
          <a:prstGeom prst="rect">
            <a:avLst/>
          </a:prstGeom>
          <a:noFill/>
          <a:ln/>
          <a:effectLst/>
        </p:spPr>
      </p:pic>
      <p:sp>
        <p:nvSpPr>
          <p:cNvPr id="5" name="Rectangle 4"/>
          <p:cNvSpPr/>
          <p:nvPr/>
        </p:nvSpPr>
        <p:spPr bwMode="auto">
          <a:xfrm>
            <a:off x="1828800" y="4470400"/>
            <a:ext cx="1161143" cy="19449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856343" y="5341257"/>
            <a:ext cx="856343" cy="203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3084286" y="5348514"/>
            <a:ext cx="856343" cy="203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2351314" y="5471886"/>
            <a:ext cx="449943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1" name="Picture 10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7971" y="5221514"/>
            <a:ext cx="152400" cy="128016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auto">
          <a:xfrm>
            <a:off x="1843314" y="6110514"/>
            <a:ext cx="1146629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pic>
        <p:nvPicPr>
          <p:cNvPr id="16" name="Picture 15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022496" y="5032828"/>
            <a:ext cx="306322" cy="254247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424611" y="5040085"/>
            <a:ext cx="306322" cy="254247"/>
          </a:xfrm>
          <a:prstGeom prst="rect">
            <a:avLst/>
          </a:prstGeom>
          <a:noFill/>
          <a:ln/>
          <a:effectLst/>
        </p:spPr>
      </p:pic>
      <p:sp>
        <p:nvSpPr>
          <p:cNvPr id="18" name="Oval 17"/>
          <p:cNvSpPr/>
          <p:nvPr/>
        </p:nvSpPr>
        <p:spPr bwMode="auto">
          <a:xfrm>
            <a:off x="2887477" y="5420512"/>
            <a:ext cx="157655" cy="15765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780119" y="5386244"/>
            <a:ext cx="157655" cy="15765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" name="Picture 19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082605" y="5625588"/>
            <a:ext cx="126735" cy="175015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571181" y="5074811"/>
            <a:ext cx="227685" cy="227685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007227" y="5142111"/>
            <a:ext cx="250964" cy="226775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P_tmp.b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645857" y="5670881"/>
            <a:ext cx="100374" cy="176415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P_tmp.b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09586" y="5874657"/>
            <a:ext cx="228600" cy="204216"/>
          </a:xfrm>
          <a:prstGeom prst="rect">
            <a:avLst/>
          </a:prstGeom>
          <a:noFill/>
        </p:spPr>
      </p:pic>
      <p:pic>
        <p:nvPicPr>
          <p:cNvPr id="30" name="Picture 29" descr="TP_tmp.b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127" y="4379686"/>
            <a:ext cx="1447802" cy="280416"/>
          </a:xfrm>
          <a:prstGeom prst="rect">
            <a:avLst/>
          </a:prstGeom>
          <a:noFill/>
        </p:spPr>
      </p:pic>
      <p:pic>
        <p:nvPicPr>
          <p:cNvPr id="32" name="Picture 31" descr="TP_tmp.b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071583" y="4415971"/>
            <a:ext cx="1447804" cy="280416"/>
          </a:xfrm>
          <a:prstGeom prst="rect">
            <a:avLst/>
          </a:prstGeom>
          <a:noFill/>
          <a:ln/>
          <a:effectLst/>
        </p:spPr>
      </p:pic>
      <p:sp>
        <p:nvSpPr>
          <p:cNvPr id="33" name="Freeform 32"/>
          <p:cNvSpPr/>
          <p:nvPr/>
        </p:nvSpPr>
        <p:spPr bwMode="auto">
          <a:xfrm>
            <a:off x="3004457" y="4731657"/>
            <a:ext cx="493486" cy="287867"/>
          </a:xfrm>
          <a:custGeom>
            <a:avLst/>
            <a:gdLst>
              <a:gd name="connsiteX0" fmla="*/ 493486 w 493486"/>
              <a:gd name="connsiteY0" fmla="*/ 0 h 287867"/>
              <a:gd name="connsiteX1" fmla="*/ 232229 w 493486"/>
              <a:gd name="connsiteY1" fmla="*/ 246743 h 287867"/>
              <a:gd name="connsiteX2" fmla="*/ 0 w 493486"/>
              <a:gd name="connsiteY2" fmla="*/ 246743 h 28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486" h="287867">
                <a:moveTo>
                  <a:pt x="493486" y="0"/>
                </a:moveTo>
                <a:cubicBezTo>
                  <a:pt x="403981" y="102809"/>
                  <a:pt x="314477" y="205619"/>
                  <a:pt x="232229" y="246743"/>
                </a:cubicBezTo>
                <a:cubicBezTo>
                  <a:pt x="149981" y="287867"/>
                  <a:pt x="74990" y="267305"/>
                  <a:pt x="0" y="246743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Freeform 33"/>
          <p:cNvSpPr/>
          <p:nvPr/>
        </p:nvSpPr>
        <p:spPr bwMode="auto">
          <a:xfrm>
            <a:off x="1117600" y="4702629"/>
            <a:ext cx="711200" cy="205618"/>
          </a:xfrm>
          <a:custGeom>
            <a:avLst/>
            <a:gdLst>
              <a:gd name="connsiteX0" fmla="*/ 0 w 711200"/>
              <a:gd name="connsiteY0" fmla="*/ 0 h 205618"/>
              <a:gd name="connsiteX1" fmla="*/ 391886 w 711200"/>
              <a:gd name="connsiteY1" fmla="*/ 174171 h 205618"/>
              <a:gd name="connsiteX2" fmla="*/ 711200 w 711200"/>
              <a:gd name="connsiteY2" fmla="*/ 188685 h 20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205618">
                <a:moveTo>
                  <a:pt x="0" y="0"/>
                </a:moveTo>
                <a:cubicBezTo>
                  <a:pt x="136676" y="71362"/>
                  <a:pt x="273353" y="142724"/>
                  <a:pt x="391886" y="174171"/>
                </a:cubicBezTo>
                <a:cubicBezTo>
                  <a:pt x="510419" y="205618"/>
                  <a:pt x="610809" y="197151"/>
                  <a:pt x="711200" y="18868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146629" y="5138057"/>
            <a:ext cx="3672114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4730791" y="5188283"/>
            <a:ext cx="157655" cy="15765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097947" y="5197558"/>
            <a:ext cx="157655" cy="15765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4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838833" y="5567530"/>
            <a:ext cx="126735" cy="175015"/>
          </a:xfrm>
          <a:prstGeom prst="rect">
            <a:avLst/>
          </a:prstGeom>
          <a:noFill/>
          <a:ln/>
          <a:effectLst/>
        </p:spPr>
      </p:pic>
      <p:pic>
        <p:nvPicPr>
          <p:cNvPr id="6" name="Picture 5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63685" y="5482195"/>
            <a:ext cx="100374" cy="176415"/>
          </a:xfrm>
          <a:prstGeom prst="rect">
            <a:avLst/>
          </a:prstGeom>
          <a:noFill/>
          <a:ln/>
          <a:effectLst/>
        </p:spPr>
      </p:pic>
      <p:cxnSp>
        <p:nvCxnSpPr>
          <p:cNvPr id="8" name="Straight Arrow Connector 7"/>
          <p:cNvCxnSpPr/>
          <p:nvPr/>
        </p:nvCxnSpPr>
        <p:spPr bwMode="auto">
          <a:xfrm flipV="1">
            <a:off x="4963886" y="5239657"/>
            <a:ext cx="725714" cy="145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5400000" flipH="1" flipV="1">
            <a:off x="4499429" y="4731657"/>
            <a:ext cx="63862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>
            <a:off x="4303486" y="5479143"/>
            <a:ext cx="493486" cy="3338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>
            <a:off x="711221" y="5413830"/>
            <a:ext cx="493486" cy="3338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83029" y="5275943"/>
            <a:ext cx="725714" cy="145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 flipH="1" flipV="1">
            <a:off x="820058" y="4767943"/>
            <a:ext cx="63862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1146629" y="4775200"/>
            <a:ext cx="3657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pic>
        <p:nvPicPr>
          <p:cNvPr id="21" name="Picture 20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37197" y="4974771"/>
            <a:ext cx="686749" cy="253333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64654" y="4183760"/>
            <a:ext cx="662333" cy="280804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98602" y="5860160"/>
            <a:ext cx="712264" cy="253724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268701" y="4953000"/>
            <a:ext cx="711168" cy="253334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545114" y="4118445"/>
            <a:ext cx="663354" cy="281237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P_tmp.b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021201" y="5881930"/>
            <a:ext cx="738721" cy="253362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P_tmp.b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649515"/>
            <a:ext cx="8891034" cy="23622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 bwMode="auto">
          <a:xfrm flipV="1">
            <a:off x="1204686" y="3831771"/>
            <a:ext cx="1814285" cy="1901372"/>
          </a:xfrm>
          <a:prstGeom prst="rtTriangle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1074055" y="3555999"/>
            <a:ext cx="232229" cy="24674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968170" y="3824513"/>
            <a:ext cx="232229" cy="24674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41829" y="3352800"/>
            <a:ext cx="682171" cy="203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18865279">
            <a:off x="2924630" y="4013201"/>
            <a:ext cx="682171" cy="203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92629" y="5958116"/>
            <a:ext cx="682171" cy="203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Isosceles Triangle 7"/>
          <p:cNvSpPr/>
          <p:nvPr/>
        </p:nvSpPr>
        <p:spPr bwMode="auto">
          <a:xfrm>
            <a:off x="1103084" y="5747657"/>
            <a:ext cx="188686" cy="203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 bwMode="auto">
          <a:xfrm rot="16200000" flipV="1">
            <a:off x="881742" y="5431972"/>
            <a:ext cx="1588" cy="6313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841828" y="3468914"/>
            <a:ext cx="1" cy="6966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3" idx="4"/>
          </p:cNvCxnSpPr>
          <p:nvPr/>
        </p:nvCxnSpPr>
        <p:spPr bwMode="auto">
          <a:xfrm rot="5400000" flipH="1" flipV="1">
            <a:off x="747485" y="3345542"/>
            <a:ext cx="899885" cy="145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4" idx="1"/>
          </p:cNvCxnSpPr>
          <p:nvPr/>
        </p:nvCxnSpPr>
        <p:spPr bwMode="auto">
          <a:xfrm rot="16200000" flipV="1">
            <a:off x="2524423" y="3382892"/>
            <a:ext cx="943277" cy="122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1190171" y="3207657"/>
            <a:ext cx="1799772" cy="14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16200000" flipH="1">
            <a:off x="-246743" y="4775200"/>
            <a:ext cx="1930400" cy="14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pic>
        <p:nvPicPr>
          <p:cNvPr id="22" name="Picture 21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8123" y="2899228"/>
            <a:ext cx="176784" cy="204216"/>
          </a:xfrm>
          <a:prstGeom prst="rect">
            <a:avLst/>
          </a:prstGeom>
          <a:noFill/>
        </p:spPr>
      </p:pic>
      <p:pic>
        <p:nvPicPr>
          <p:cNvPr id="23" name="Picture 22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923" y="4517571"/>
            <a:ext cx="176784" cy="204216"/>
          </a:xfrm>
          <a:prstGeom prst="rect">
            <a:avLst/>
          </a:prstGeom>
          <a:noFill/>
        </p:spPr>
      </p:pic>
      <p:cxnSp>
        <p:nvCxnSpPr>
          <p:cNvPr id="25" name="Straight Arrow Connector 24"/>
          <p:cNvCxnSpPr>
            <a:endCxn id="3" idx="4"/>
          </p:cNvCxnSpPr>
          <p:nvPr/>
        </p:nvCxnSpPr>
        <p:spPr bwMode="auto">
          <a:xfrm flipV="1">
            <a:off x="319314" y="3802742"/>
            <a:ext cx="87085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7" name="Picture 26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835" y="3508829"/>
            <a:ext cx="204215" cy="204215"/>
          </a:xfrm>
          <a:prstGeom prst="rect">
            <a:avLst/>
          </a:prstGeom>
          <a:noFill/>
        </p:spPr>
      </p:pic>
      <p:pic>
        <p:nvPicPr>
          <p:cNvPr id="30" name="Picture 29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481275" y="5352143"/>
            <a:ext cx="5258477" cy="585292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375229"/>
            <a:ext cx="8891034" cy="11673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 rot="5400000" flipH="1" flipV="1">
            <a:off x="667657" y="4920343"/>
            <a:ext cx="1712686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rot="5400000" flipH="1" flipV="1">
            <a:off x="2706914" y="4913086"/>
            <a:ext cx="1712686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flipV="1">
            <a:off x="1553029" y="4093029"/>
            <a:ext cx="2031999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1197429" y="5740406"/>
            <a:ext cx="682171" cy="203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653142" y="4078513"/>
            <a:ext cx="87085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4" name="Picture 23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603778" y="3595915"/>
            <a:ext cx="281816" cy="205236"/>
          </a:xfrm>
          <a:prstGeom prst="rect">
            <a:avLst/>
          </a:prstGeom>
          <a:noFill/>
          <a:ln/>
          <a:effectLst/>
        </p:spPr>
      </p:pic>
      <p:sp>
        <p:nvSpPr>
          <p:cNvPr id="14" name="Rectangle 13"/>
          <p:cNvSpPr/>
          <p:nvPr/>
        </p:nvSpPr>
        <p:spPr bwMode="auto">
          <a:xfrm>
            <a:off x="3236686" y="5776691"/>
            <a:ext cx="682171" cy="203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Arc 15"/>
          <p:cNvSpPr/>
          <p:nvPr/>
        </p:nvSpPr>
        <p:spPr bwMode="auto">
          <a:xfrm>
            <a:off x="3251199" y="3846292"/>
            <a:ext cx="566057" cy="580571"/>
          </a:xfrm>
          <a:prstGeom prst="arc">
            <a:avLst>
              <a:gd name="adj1" fmla="val 11389158"/>
              <a:gd name="adj2" fmla="val 5346291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2" name="Picture 21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75247" y="4611915"/>
            <a:ext cx="4396247" cy="1167658"/>
          </a:xfrm>
          <a:prstGeom prst="rect">
            <a:avLst/>
          </a:prstGeom>
          <a:noFill/>
          <a:ln/>
          <a:effectLst/>
        </p:spPr>
      </p:pic>
      <p:sp>
        <p:nvSpPr>
          <p:cNvPr id="19" name="TextBox 18"/>
          <p:cNvSpPr txBox="1"/>
          <p:nvPr/>
        </p:nvSpPr>
        <p:spPr>
          <a:xfrm>
            <a:off x="1575049" y="4848023"/>
            <a:ext cx="33107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1</a:t>
            </a:r>
            <a:endParaRPr lang="en-US" b="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235198" y="4190877"/>
            <a:ext cx="33107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2</a:t>
            </a:r>
            <a:endParaRPr lang="en-US" b="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3145845" y="4828504"/>
            <a:ext cx="33107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3</a:t>
            </a:r>
            <a:endParaRPr lang="en-US" b="0" dirty="0" smtClean="0"/>
          </a:p>
        </p:txBody>
      </p:sp>
      <p:pic>
        <p:nvPicPr>
          <p:cNvPr id="23" name="Picture 22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4064" y="3791858"/>
            <a:ext cx="204215" cy="204215"/>
          </a:xfrm>
          <a:prstGeom prst="rect">
            <a:avLst/>
          </a:prstGeom>
          <a:noFill/>
        </p:spPr>
      </p:pic>
      <p:pic>
        <p:nvPicPr>
          <p:cNvPr id="26" name="Picture 25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112" y="997858"/>
            <a:ext cx="8787402" cy="5577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2111824" y="4100262"/>
            <a:ext cx="653142" cy="6531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800000" lon="17699982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35310" y="5196091"/>
            <a:ext cx="653142" cy="6531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800000" lon="17699982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Arc 1"/>
          <p:cNvSpPr/>
          <p:nvPr/>
        </p:nvSpPr>
        <p:spPr bwMode="auto">
          <a:xfrm>
            <a:off x="1364343" y="4383291"/>
            <a:ext cx="2651760" cy="2651760"/>
          </a:xfrm>
          <a:prstGeom prst="arc">
            <a:avLst>
              <a:gd name="adj1" fmla="val 10822324"/>
              <a:gd name="adj2" fmla="val 0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Left">
              <a:rot lat="795690" lon="3985732" rev="15752943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rot="5400000" flipH="1" flipV="1">
            <a:off x="1473200" y="4448606"/>
            <a:ext cx="1219200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075543" y="4920321"/>
            <a:ext cx="1901371" cy="2177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 flipH="1" flipV="1">
            <a:off x="1603829" y="4448607"/>
            <a:ext cx="943429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2554514" y="5239635"/>
            <a:ext cx="37737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2982686" y="4564720"/>
            <a:ext cx="37737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2786743" y="5399292"/>
            <a:ext cx="580571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26" idx="1"/>
          </p:cNvCxnSpPr>
          <p:nvPr/>
        </p:nvCxnSpPr>
        <p:spPr bwMode="auto">
          <a:xfrm>
            <a:off x="3193143" y="4717121"/>
            <a:ext cx="485720" cy="186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3" name="Picture 22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0063" y="4147435"/>
            <a:ext cx="204215" cy="204215"/>
          </a:xfrm>
          <a:prstGeom prst="rect">
            <a:avLst/>
          </a:prstGeom>
          <a:noFill/>
        </p:spPr>
      </p:pic>
      <p:pic>
        <p:nvPicPr>
          <p:cNvPr id="24" name="Picture 23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2863" y="4793321"/>
            <a:ext cx="204215" cy="204215"/>
          </a:xfrm>
          <a:prstGeom prst="rect">
            <a:avLst/>
          </a:prstGeom>
          <a:noFill/>
        </p:spPr>
      </p:pic>
      <p:pic>
        <p:nvPicPr>
          <p:cNvPr id="25" name="Picture 24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37777" y="5279549"/>
            <a:ext cx="204215" cy="204215"/>
          </a:xfrm>
          <a:prstGeom prst="rect">
            <a:avLst/>
          </a:prstGeom>
          <a:noFill/>
        </p:spPr>
      </p:pic>
      <p:pic>
        <p:nvPicPr>
          <p:cNvPr id="26" name="Picture 25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8863" y="4633664"/>
            <a:ext cx="204215" cy="204215"/>
          </a:xfrm>
          <a:prstGeom prst="rect">
            <a:avLst/>
          </a:prstGeom>
          <a:noFill/>
        </p:spPr>
      </p:pic>
      <p:pic>
        <p:nvPicPr>
          <p:cNvPr id="30" name="Picture 29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8642" y="5061835"/>
            <a:ext cx="381000" cy="176784"/>
          </a:xfrm>
          <a:prstGeom prst="rect">
            <a:avLst/>
          </a:prstGeom>
          <a:noFill/>
        </p:spPr>
      </p:pic>
      <p:pic>
        <p:nvPicPr>
          <p:cNvPr id="34" name="Picture 33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895419" y="3733777"/>
            <a:ext cx="432816" cy="176784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306793" y="5656920"/>
            <a:ext cx="405384" cy="176784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P_tmp.b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-1034" y="678542"/>
            <a:ext cx="8816902" cy="177740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begin{document}&#10;\newcommand{\bm}[1]{\mbox{\boldmath $#1$}}&#10;\noindent&#10;\begin{center}&#10;\bf{Assignment 1} \\&#10;Basic FE procedures&#10;\end{center}&#10;\begin{enumerate}&#10;\item[Pr.1:] Consider a 2 noded element that is designed to model &#10;the Ohm's law. The dofs are the potentials at the&#10;node $V_1$ and $V_2$. The element &#10;obeys the Ohm's law&#10;\begin{displaymath}&#10;\Delta V = I R,&#10;\end{displaymath}&#10;where $\Delta V$ is the potential drop across an element, $I$ is the &#10;current flowing through it and $R$ is the resistance. &#10;Also note that electric current flows from higher to lower potential.&#10; Using the basic definition of stiffness, and $I$ as the &#10;`force' and the nodal potential $V$ as `displacement', &#10;formulate the stiffness matrix&#10;for this element. &#10;&#10;Now use this element to set up the matrix equation for the circuit shown.&#10;Find all the currents and potential drops.&#10;&#10;\end{enumerate}&#10;\end{document}&#10;"/>
  <p:tag name="FILENAME" val="TP_tmp"/>
  <p:tag name="FORMAT" val="bmp256"/>
  <p:tag name="RES" val="1200"/>
  <p:tag name="BLEND" val="0"/>
  <p:tag name="TRANSPARENT" val="1"/>
  <p:tag name="TBUG" val="0"/>
  <p:tag name="ALLOWFS" val="0"/>
  <p:tag name="ORIGWIDTH" val="346"/>
  <p:tag name="PICTUREFILESIZE" val="1672827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10 \; \mathrm{\Omega}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20"/>
  <p:tag name="PICTUREFILESIZE" val="167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5 \; \mathrm{\Omega}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5"/>
  <p:tag name="PICTUREFILESIZE" val="113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5 \; \mathrm{\Omega}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5"/>
  <p:tag name="PICTUREFILESIZE" val="113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20 \; \mathrm{\Omega}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20"/>
  <p:tag name="PICTUREFILESIZE" val="167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15 \; \mathrm{\Omega}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20"/>
  <p:tag name="PICTUREFILESIZE" val="167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V_1=200 \; \mathrm{V}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49"/>
  <p:tag name="PICTUREFILESIZE" val="437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V_6=0 \; \mathrm{V}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9"/>
  <p:tag name="PICTUREFILESIZE" val="37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1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4"/>
  <p:tag name="PICTUREFILESIZE" val="52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3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4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6"/>
  <p:tag name="PICTUREFILESIZE" val="5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2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5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6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\begin{enumerate}&#10;\item[Pr. 2:] Steady, fully developed flows of viscous, incompressible &#10;fluids through circular pipes have velocity fields of the form&#10;\begin{displaymath}&#10;v_x = - \frac{1}{4 \mu} \frac{d P}{d x} \left [ 1 - \left ( \frac{2 r}{d} &#10;\right )^2 \right ],&#10;\end{displaymath}&#10;where, $d P/d x$ is the pressure gradient, $\mu$ the viscosity of the &#10;fluid, $d$ the diameter of the pipe. The volume flow rate $Q$ is &#10;obtained by integrating over the pipe cross section:&#10;\begin{displaymath}&#10;Q = - \frac{\pi d^4}{128 \mu} \frac{d P}{d x}.&#10;\end{displaymath}&#10;The negative sign shows that flow occurs in the direction of negative &#10;pressure gradient. Design an element with two dofs, $P_1$, $P_2$, the &#10;pressures at the nodes and formulate a stiffness matrix connecting the &#10;nodal pressures to the nodal flow rates $Q_1$ and $Q_2$. The element &#10;length is $L$. Again, use the basic definition of the stiffnss matrix.&#10;\end{enumerate}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50"/>
  <p:tag name="PICTUREFILESIZE" val="63780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x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6"/>
  <p:tag name="PICTUREFILESIZE" val="39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r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39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2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Q_1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2"/>
  <p:tag name="PICTUREFILESIZE" val="139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Q_2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2"/>
  <p:tag name="PICTUREFILESIZE" val="139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P_1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0"/>
  <p:tag name="PICTUREFILESIZE" val="105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P_2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0"/>
  <p:tag name="PICTUREFILESIZE" val="10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I_1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105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1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4"/>
  <p:tag name="PICTUREFILESIZE" val="52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\begin{enumerate}&#10;\item[Pr. 3:] We wish to model 1-d heat transfer through thick plane walls. &#10;The governing equation is&#10;\begin{displaymath}&#10;Q= - k A \frac{d T}{d x},&#10;\end{displaymath}&#10;implying that the heat flow is proportional to the temperature gradient&#10;in the $x$ direction. At the boundaries either the temperature is specified&#10;as&#10;$T=T_0$ or a convective boundary condition of the &#10;form  $Q + hA (T - T_\infty)  = 0$ applies. Here, $T_0$ is a specified&#10;temperature and $Q_0$ a specified heat flow rate. The convective&#10;heat transfer rate through a boundary of area $A$ is $hA (T - T_\infty)$.&#10;Solve this equation and formulate a 1-d element governing heat &#10;transfer through a thick wall. The nodal dofs are temperatures and &#10;the `forces' are the heat flow rate. Assume a wall thickness of $H$.&#10;\end{enumerate}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50"/>
  <p:tag name="PICTUREFILESIZE" val="43246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x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6"/>
  <p:tag name="PICTUREFILESIZE" val="39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Q_1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2"/>
  <p:tag name="PICTUREFILESIZE" val="139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Q_1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2"/>
  <p:tag name="PICTUREFILESIZE" val="139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2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T_1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9"/>
  <p:tag name="PICTUREFILESIZE" val="96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T_2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0"/>
  <p:tag name="PICTUREFILESIZE" val="96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1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4"/>
  <p:tag name="PICTUREFILESIZE" val="52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H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9"/>
  <p:tag name="PICTUREFILESIZE" val="86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I_2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105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hA(T_1 - T_\infty)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7"/>
  <p:tag name="PICTUREFILESIZE" val="558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hA(T_2 - T_\infty)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7"/>
  <p:tag name="PICTUREFILESIZE" val="558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2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1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4"/>
  <p:tag name="PICTUREFILESIZE" val="52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u_1,\theta_{x1}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27"/>
  <p:tag name="PICTUREFILESIZE" val="271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v_1,\theta_{y1}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26"/>
  <p:tag name="PICTUREFILESIZE" val="263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w_1,\theta_{z1}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28"/>
  <p:tag name="PICTUREFILESIZE" val="271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u_2,\theta_{x2}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28"/>
  <p:tag name="PICTUREFILESIZE" val="271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v_2,\theta_{y2}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26"/>
  <p:tag name="PICTUREFILESIZE" val="263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w_2,\theta_{z2}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29"/>
  <p:tag name="PICTUREFILESIZE" val="27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V_1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9"/>
  <p:tag name="PICTUREFILESIZE" val="105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\begin{enumerate}&#10;\item[Pr. 4:] Consider a 3-d beam element with 2 nodes per element. &#10;Each node has 6 degrees of freedom, as shown in the figure. Consider that &#10;the beam has a circular cross section with bending modulus $EI$ and &#10;torsional modulus $GJ$ where $I_{zz}=I$ and $J$ the polar monent of inertia&#10;of the cross section. Form the $12 \times 12$ stiffness matrix for this &#10;element based on the beam and truss stiffness matrices that we have &#10;derived in the class. In addition, you will need to derive the stiffness &#10;for the torsional degrees of freedom $\theta_{x1}$ and $\theta_{x2}$.&#10;\end{enumerate}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50"/>
  <p:tag name="PICTUREFILESIZE" val="28526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L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7"/>
  <p:tag name="PICTUREFILESIZE" val="59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L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7"/>
  <p:tag name="PICTUREFILESIZE" val="59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P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86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E=210 \; \mathrm{GPa}, L=1 \; \mathrm{m}, A_1=A_2=6 \times 10^{-4}&#10;\mathrm{m^2},  \\ A_3 = \sqrt{2} A_1, P=1000 \; \mathrm{kN}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207"/>
  <p:tag name="PICTUREFILESIZE" val="4153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\begin{enumerate}&#10;\item[Pr. 5:] Consider the truss shown below. Form the complete stiffness &#10;matrix of the structure and determine the displacements of all the nodes,&#10;the stresses in all the members and the reaction forces. Use the &#10;penalty method to apply the boundary conditions. &#10;\end{enumerate}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50"/>
  <p:tag name="PICTUREFILESIZE" val="14100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M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1"/>
  <p:tag name="PICTUREFILESIZE" val="86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E = 206 \; \mathrm{GPa}, \\&#10;A = 0.064 \; \mathrm{m^2}, I_1 = I_3=  800 \times 10^{-7} \; \mathrm{m^4}, \\&#10;I_2 = 400 \times 10^{-7} \; \mathrm{m^4}$ \\&#10;$P= 44 \; \mathrm{kN}, M=0.6 \; \mathrm{kN-m}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73"/>
  <p:tag name="PICTUREFILESIZE" val="7053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P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86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\begin{enumerate}&#10;\item[Pr.6:] Using combined plane bending+truss elements solve for the &#10;displacements of all vertices of the portal frame shown. &#10;\end{enumerate}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6"/>
  <p:tag name="PICTUREFILESIZE" val="6667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V_2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0"/>
  <p:tag name="PICTUREFILESIZE" val="105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P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86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P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86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P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86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P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86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y,v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5"/>
  <p:tag name="PICTUREFILESIZE" val="99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z,w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7"/>
  <p:tag name="PICTUREFILESIZE" val="122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x,u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6"/>
  <p:tag name="PICTUREFILESIZE" val="122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\begin{enumerate}&#10;\item[Pr.7:] Use the symmetry of the problem to reduce the structure&#10;of the problem shown. Apply boundary conditions suitably. Then, discretise the reduced structure with 2 &#10;suitably chosen 3-d beam elements and solve for the displacements at the &#10;loading point. Choose the properties of the beam 1 in Pr. 6. The polar &#10;moment of inertia is half of the bending moment of inertia. Also,&#10;$G=150 \; \mathrm{GPa}, P=50 \; \mathrm{kN}$&#10;\end{enumerate}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7"/>
  <p:tag name="PICTUREFILESIZE" val="21227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R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86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2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10 \; \mathrm{\Omega}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20"/>
  <p:tag name="PICTUREFILESIZE" val="167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IIT Kanpur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Sumit Basu</dc:creator>
  <cp:lastModifiedBy>Dr. Sumit Basu</cp:lastModifiedBy>
  <cp:revision>1</cp:revision>
  <dcterms:created xsi:type="dcterms:W3CDTF">2018-01-26T15:51:49Z</dcterms:created>
  <dcterms:modified xsi:type="dcterms:W3CDTF">2018-01-26T15:52:33Z</dcterms:modified>
</cp:coreProperties>
</file>