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90" y="-78"/>
      </p:cViewPr>
      <p:guideLst>
        <p:guide orient="horz" pos="2135"/>
        <p:guide pos="28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9D661-270F-43BD-BB18-9279C57788E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F9890-F834-4B5F-A368-BA06D45AB7C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487A7-D655-4915-AA43-C7142384492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0F070-178A-4E9B-8D32-F9BAB322C08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FFB60-0667-4E91-A594-06322BA968A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54FA3-ED06-4E79-9A62-D6B877094BE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4C7AF3-BE19-4AF8-BF6A-612F7BFA588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60ECB-08ED-4554-9A11-4B1F689E8A8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BA624-D39F-4955-80FE-1F2A4733ECE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BCB80-5213-430B-93BF-7289B16314A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08CA6-C935-44E7-B964-8468E82EA3F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6" Type="http://schemas.openxmlformats.org/officeDocument/2006/relationships/theme" Target="../theme/theme1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fld id="{CBE07B7C-A9C1-4CE3-AA0E-D4CCF55A35C1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6.png"/><Relationship Id="rId7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tags" Target="../tags/tag4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2.png"/><Relationship Id="rId2" Type="http://schemas.openxmlformats.org/officeDocument/2006/relationships/image" Target="../media/image3.png"/><Relationship Id="rId19" Type="http://schemas.openxmlformats.org/officeDocument/2006/relationships/tags" Target="../tags/tag11.xml"/><Relationship Id="rId18" Type="http://schemas.openxmlformats.org/officeDocument/2006/relationships/image" Target="../media/image11.png"/><Relationship Id="rId17" Type="http://schemas.openxmlformats.org/officeDocument/2006/relationships/tags" Target="../tags/tag10.xml"/><Relationship Id="rId16" Type="http://schemas.openxmlformats.org/officeDocument/2006/relationships/image" Target="../media/image10.png"/><Relationship Id="rId15" Type="http://schemas.openxmlformats.org/officeDocument/2006/relationships/tags" Target="../tags/tag9.xml"/><Relationship Id="rId14" Type="http://schemas.openxmlformats.org/officeDocument/2006/relationships/image" Target="../media/image9.png"/><Relationship Id="rId13" Type="http://schemas.openxmlformats.org/officeDocument/2006/relationships/tags" Target="../tags/tag8.xml"/><Relationship Id="rId12" Type="http://schemas.openxmlformats.org/officeDocument/2006/relationships/image" Target="../media/image8.png"/><Relationship Id="rId11" Type="http://schemas.openxmlformats.org/officeDocument/2006/relationships/tags" Target="../tags/tag7.xml"/><Relationship Id="rId10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tags" Target="../tags/tag14.xml"/><Relationship Id="rId4" Type="http://schemas.openxmlformats.org/officeDocument/2006/relationships/image" Target="../media/image14.png"/><Relationship Id="rId3" Type="http://schemas.openxmlformats.org/officeDocument/2006/relationships/tags" Target="../tags/tag13.xml"/><Relationship Id="rId2" Type="http://schemas.openxmlformats.org/officeDocument/2006/relationships/image" Target="../media/image13.png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545" y="215265"/>
            <a:ext cx="9019540" cy="6009640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3563" y="242613"/>
            <a:ext cx="8786404" cy="1728024"/>
          </a:xfrm>
          <a:prstGeom prst="rect">
            <a:avLst/>
          </a:prstGeom>
          <a:noFill/>
          <a:effectLst/>
        </p:spPr>
      </p:pic>
      <p:sp>
        <p:nvSpPr>
          <p:cNvPr id="4" name="Rectangle 3"/>
          <p:cNvSpPr/>
          <p:nvPr/>
        </p:nvSpPr>
        <p:spPr bwMode="auto">
          <a:xfrm>
            <a:off x="882869" y="2837793"/>
            <a:ext cx="788276" cy="2396359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55379" y="3373821"/>
            <a:ext cx="5486400" cy="11508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7173310" y="4508938"/>
            <a:ext cx="1087821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6200000" flipV="1">
            <a:off x="1229712" y="2427889"/>
            <a:ext cx="8198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5400000">
            <a:off x="2594223" y="3965026"/>
            <a:ext cx="1181620" cy="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1671145" y="3389586"/>
            <a:ext cx="5517931" cy="11351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17" name="Picture 16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3192" y="3915979"/>
            <a:ext cx="252984" cy="176784"/>
          </a:xfrm>
          <a:prstGeom prst="rect">
            <a:avLst/>
          </a:prstGeom>
          <a:noFill/>
        </p:spPr>
      </p:pic>
      <p:pic>
        <p:nvPicPr>
          <p:cNvPr id="19" name="Picture 18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6550" y="4247055"/>
            <a:ext cx="405384" cy="176784"/>
          </a:xfrm>
          <a:prstGeom prst="rect">
            <a:avLst/>
          </a:prstGeom>
          <a:noFill/>
        </p:spPr>
      </p:pic>
      <p:pic>
        <p:nvPicPr>
          <p:cNvPr id="21" name="Picture 20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743880" y="2034627"/>
            <a:ext cx="380047" cy="176342"/>
          </a:xfrm>
          <a:prstGeom prst="rect">
            <a:avLst/>
          </a:prstGeom>
          <a:noFill/>
          <a:effectLst/>
        </p:spPr>
      </p:pic>
      <p:pic>
        <p:nvPicPr>
          <p:cNvPr id="24" name="Picture 23" descr="TP_tmp.b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1580" y="4341648"/>
            <a:ext cx="176784" cy="204216"/>
          </a:xfrm>
          <a:prstGeom prst="rect">
            <a:avLst/>
          </a:prstGeom>
          <a:noFill/>
        </p:spPr>
      </p:pic>
      <p:pic>
        <p:nvPicPr>
          <p:cNvPr id="30" name="Picture 29" descr="TP_tmp.b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658957" y="3090916"/>
            <a:ext cx="203049" cy="203049"/>
          </a:xfrm>
          <a:prstGeom prst="rect">
            <a:avLst/>
          </a:prstGeom>
          <a:noFill/>
          <a:effectLst/>
        </p:spPr>
      </p:pic>
      <p:pic>
        <p:nvPicPr>
          <p:cNvPr id="29" name="Picture 28" descr="TP_tmp.b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966682" y="3038364"/>
            <a:ext cx="203049" cy="203049"/>
          </a:xfrm>
          <a:prstGeom prst="rect">
            <a:avLst/>
          </a:prstGeom>
          <a:noFill/>
          <a:effectLst/>
        </p:spPr>
      </p:pic>
      <p:pic>
        <p:nvPicPr>
          <p:cNvPr id="28" name="Picture 27" descr="TP_tmp.b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008723" y="4546600"/>
            <a:ext cx="203049" cy="203049"/>
          </a:xfrm>
          <a:prstGeom prst="rect">
            <a:avLst/>
          </a:prstGeom>
          <a:noFill/>
          <a:effectLst/>
        </p:spPr>
      </p:pic>
      <p:cxnSp>
        <p:nvCxnSpPr>
          <p:cNvPr id="32" name="Straight Connector 31"/>
          <p:cNvCxnSpPr/>
          <p:nvPr/>
        </p:nvCxnSpPr>
        <p:spPr bwMode="auto">
          <a:xfrm rot="16200000" flipH="1">
            <a:off x="6755524" y="5210503"/>
            <a:ext cx="77251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1671145" y="4966138"/>
            <a:ext cx="547063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pic>
        <p:nvPicPr>
          <p:cNvPr id="36" name="Picture 35" descr="TP_tmp.b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47190" y="4672726"/>
            <a:ext cx="176652" cy="204064"/>
          </a:xfrm>
          <a:prstGeom prst="rect">
            <a:avLst/>
          </a:prstGeom>
          <a:noFill/>
          <a:effectLst/>
        </p:spPr>
      </p:pic>
      <p:sp>
        <p:nvSpPr>
          <p:cNvPr id="37" name="Freeform 36"/>
          <p:cNvSpPr/>
          <p:nvPr/>
        </p:nvSpPr>
        <p:spPr bwMode="auto">
          <a:xfrm>
            <a:off x="7299434" y="3499945"/>
            <a:ext cx="415159" cy="867103"/>
          </a:xfrm>
          <a:custGeom>
            <a:avLst/>
            <a:gdLst>
              <a:gd name="connsiteX0" fmla="*/ 0 w 415159"/>
              <a:gd name="connsiteY0" fmla="*/ 0 h 867103"/>
              <a:gd name="connsiteX1" fmla="*/ 409904 w 415159"/>
              <a:gd name="connsiteY1" fmla="*/ 409903 h 867103"/>
              <a:gd name="connsiteX2" fmla="*/ 31532 w 415159"/>
              <a:gd name="connsiteY2" fmla="*/ 867103 h 86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159" h="867103">
                <a:moveTo>
                  <a:pt x="0" y="0"/>
                </a:moveTo>
                <a:cubicBezTo>
                  <a:pt x="202324" y="132693"/>
                  <a:pt x="404649" y="265386"/>
                  <a:pt x="409904" y="409903"/>
                </a:cubicBezTo>
                <a:cubicBezTo>
                  <a:pt x="415159" y="554420"/>
                  <a:pt x="223345" y="710761"/>
                  <a:pt x="31532" y="86710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TP_tmp.b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458875" y="3774087"/>
            <a:ext cx="280207" cy="204064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042745" y="2191407"/>
            <a:ext cx="1860331" cy="185623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 bwMode="auto">
          <a:xfrm>
            <a:off x="3228778" y="2377030"/>
            <a:ext cx="1488265" cy="14849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219757" y="2376674"/>
            <a:ext cx="1497724" cy="14819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3235632" y="2411599"/>
            <a:ext cx="1481958" cy="1450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973387" y="2376554"/>
            <a:ext cx="0" cy="14852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10800000" flipH="1">
            <a:off x="3228777" y="3119523"/>
            <a:ext cx="1488265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903711" y="3119523"/>
            <a:ext cx="772510" cy="20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 flipH="1" flipV="1">
            <a:off x="3767960" y="1986454"/>
            <a:ext cx="409904" cy="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1" name="Picture 2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3292" y="2862296"/>
            <a:ext cx="152400" cy="128016"/>
          </a:xfrm>
          <a:prstGeom prst="rect">
            <a:avLst/>
          </a:prstGeom>
          <a:noFill/>
        </p:spPr>
      </p:pic>
      <p:pic>
        <p:nvPicPr>
          <p:cNvPr id="23" name="Picture 22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077050" y="1735019"/>
            <a:ext cx="128015" cy="176783"/>
          </a:xfrm>
          <a:prstGeom prst="rect">
            <a:avLst/>
          </a:prstGeom>
          <a:noFill/>
          <a:effectLst/>
        </p:spPr>
      </p:pic>
      <p:pic>
        <p:nvPicPr>
          <p:cNvPr id="5" name="Picture 4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715" y="273685"/>
            <a:ext cx="9072245" cy="5625465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1915" y="231775"/>
            <a:ext cx="8916670" cy="6280150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35" y="429260"/>
            <a:ext cx="9093200" cy="3866515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\begin{center}&#10;{\bf Assignment 3} \\&#10;{\bf Elements and shape functions}&#10;\end{center}&#10;\begin{enumerate}&#10;\item[Pr. 1:] Show that for a 2 noded truss element, the shape function matrix &#10;$\bm{N}$ can be written as &#10;\begin{displaymath}&#10;\bm{N} = \langle 1  \; x \rangle \bm{A}^{-1},&#10;\end{displaymath}&#10;where &#10;\begin{displaymath}&#10;\bm{A} = \left ( \begin{array}{cc}&#10;1  &amp; x_1 \\&#10;1   &amp; x_2&#10;\end{array} \right )&#10;\end{displaymath}&#10;where $(x_1, 0)$ and $(x_2, 0)$ are the coordinates of the nodes. &#10;Derive the $\bm{B}$ matrix.&#10;If the &#10;bar element has a uniform cross sectional area $A$ and homogeneous &#10;modulus $E$ find the element stiffness matrix $\bm{K}$.&#10;\item[Pr. 2:] An uniform truss element with modulus $AE$ and &#10;length $L$ has two nodes at the ends (1 and 3) and one at the centre &#10;(3) of the element.&#10;The element has one dof per node, i.e the displacement $u$ in the &#10;axial direction. Determine the element stiffness matrix for this element. The &#10;degrees of freedom are $u_1, u_2$ and $u_3$ at the nodes 1, 2,and 3 &#10;respectively.&#10;\end{enumerate}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51"/>
  <p:tag name="PICTUREFILESIZE" val="665406"/>
</p:tagLst>
</file>

<file path=ppt/tags/tag10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L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598"/>
</p:tagLst>
</file>

<file path=ppt/tags/tag11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M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1"/>
  <p:tag name="PICTUREFILESIZE" val="866"/>
</p:tagLst>
</file>

<file path=ppt/tags/tag12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x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"/>
  <p:tag name="PICTUREFILESIZE" val="398"/>
</p:tagLst>
</file>

<file path=ppt/tags/tag13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y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14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\begin{enumerate}&#10;\item[Pr. 4:] A thin square plate (shown in light blue) of thickness $t$ is subjected to a &#10;force $P$ in the $y$ direction at $(0,0)$. &#10;The plate has dimensions of $2a \times 2a$ and all displacements are &#10;restrained on all sides.&#10;Find the displacement of $P$&#10;if $\nu=0$ and the plate is dicretised with 8 CST elements in the way shown.&#10;\vspace{1 in}&#10;\item[Pr. 5:] A linear strain traingular element has nodes 1, 2, 3, 4 at &#10;$(-a, 0), (a, 0), (0, 2b)$ and $(0,0)$ respectively. Nodes 5 and 6 &#10;are mid-side nodes. Determine the shape functions $N_3$ and $N_4$ &#10;for this element. If the dofs 5, 6, 7, 8 are the only non-zero dofs,&#10;caluclate the components of strain and stress within the element.&#10;&#10;\end{enumerate}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55"/>
  <p:tag name="PICTUREFILESIZE" val="607538"/>
</p:tagLst>
</file>

<file path=ppt/tags/tag15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\begin{enumerate}&#10;\item[Pr. 6:] Consider two rectangular elements of size $2a \times 2b$&#10;with the origin located at the center. Find the shape functions when &#10;(a) the element has four nodes at the corners and one mid-side node&#10;at $(0, -b)$ and (b) the element has 4 nodes at the corners and one each at &#10;all four mid-sides. Use the idea of Lagranian polynomials to derive the &#10;shape functions.&#10;\item[Pr. 7:] Write the variational principle for a beam of length $L$&#10;when it obeys the &#10;Euler Bernoulli beam theory and has a distributed load on the left half and &#10;a concentrated moment at the mid-span. Use one 2 noded element to &#10;discretise this beam. Derive the consistent nodal loads from the variational &#10;principle. Use the shape functions discussed in the class.&#10;\item[Pr. 8:] Consider four elements in the physical space and in &#10;each case find $\bm{J}$ and $J= \mathrm{det} \bm{J}$ from the iso-p&#10;formulation. In the four elements, nodes 1,2,3,4 are located at &#10;(a) (-3,-2), (3, -2), (3,2), (-3,2)&#10;(b) (3,-2), (3,2), (-3,2), (-3,-2) (c) (0,-2), (3,0), (3,0), (0,2) and &#10;(d) (-3,-2), (0,-2), (3,2), (0,2) respectively. &#10;\item[Pr. 9:] Use one point and four point gauss quadrature to determine&#10;\begin{displaymath}&#10;I = \int_{-1}^1 \int_{-1}^1 \frac{3 + s^2}{2 + r^2} dr ds.&#10;\end{displaymath}&#10;\end{enumerate}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51"/>
  <p:tag name="PICTUREFILESIZE" val="726862"/>
</p:tagLst>
</file>

<file path=ppt/tags/tag16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\begin{enumerate}&#10;\item[Pr.10:] For the two noded beam element of length $L$&#10;discussed in the class,&#10;use two point Gauss quadrature (rather than exact integration) to fetermine &#10;the stiffness matrix.&#10;\item[Pr. 11:] Determine the rank of the stiffness matrix of a 4 noded&#10;rectangular element integrated with $1 \times 1$ and $2 \times 1$ &#10;gauss quadrature. What is the rank when a 8 noded rectangle is integrated&#10;using $2 \times 3$ gauss quadrature?&#10;\item[Pr.12:] For a 3 noded truss element (with one node at the mid side)&#10;the axial displacements are $u_1=0, u_2=0, u_3=0.001L$. Determine &#10;the axial strains directly at the nodes. Then use 2 point gauss quadrature&#10;to determine the strains at the sampling points. Finally, find the &#10;strains at the nodes by interpolating the strains at the gauss points.&#10;\end{enumerate}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55"/>
  <p:tag name="PICTUREFILESIZE" val="452786"/>
</p:tagLst>
</file>

<file path=ppt/tags/tag2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\begin{enumerate}&#10;\item[Pr.3:] The beam shown below is discretised using two constant &#10;strain triangular elements. The boundary conditions are as shown in the &#10;figure. Determine the displacements at C and D and stresses in the elements &#10;ABD and BCD using &#10;$\bm{\sigma} = \bm{C} \bm{B} \bm{U}$. Compare these stresses with what &#10;you expect from beam theory. Assume $\nu=0$. In particular, &#10;plot the ratio $\sigma_{xy}/\sigma_{xx}$ as $L/c$ increases.&#10;&#10;\end{enumerate}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6"/>
  <p:tag name="PICTUREFILESIZE" val="206450"/>
</p:tagLst>
</file>

<file path=ppt/tags/tag3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2 c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0"/>
  <p:tag name="PICTUREFILESIZE" val="758"/>
</p:tagLst>
</file>

<file path=ppt/tags/tag4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x, u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6"/>
  <p:tag name="PICTUREFILESIZE" val="1222"/>
</p:tagLst>
</file>

<file path=ppt/tags/tag5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y, v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5"/>
  <p:tag name="PICTUREFILESIZE" val="990"/>
</p:tagLst>
</file>

<file path=ppt/tags/tag6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A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598"/>
</p:tagLst>
</file>

<file path=ppt/tags/tag7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B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866"/>
</p:tagLst>
</file>

<file path=ppt/tags/tag8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C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866"/>
</p:tagLst>
</file>

<file path=ppt/tags/tag9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D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866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</a:spPr>
      <a:bodyPr/>
      <a:lstStyle/>
    </a:lnDef>
    <a:txDef>
      <a:spPr>
        <a:solidFill>
          <a:srgbClr val="FFFF00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algn="l">
          <a:defRPr sz="2400" b="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Courant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IIT Kanpur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Sumit Basu</dc:creator>
  <cp:lastModifiedBy>Asus</cp:lastModifiedBy>
  <cp:revision>8</cp:revision>
  <dcterms:created xsi:type="dcterms:W3CDTF">2018-04-04T05:49:00Z</dcterms:created>
  <dcterms:modified xsi:type="dcterms:W3CDTF">2018-04-09T17:12:52Z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