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8"/>
      </p:cViewPr>
      <p:guideLst>
        <p:guide orient="horz" pos="21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73DCD-C01A-4F38-A857-7B06E1C18FB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8A832-26F3-43FE-9EF4-6043BC5587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999B-50DE-463C-9F7A-7EEC2666D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9D661-270F-43BD-BB18-9279C57788E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9890-F834-4B5F-A368-BA06D45AB7C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487A7-D655-4915-AA43-C7142384492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0F070-178A-4E9B-8D32-F9BAB322C0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FFB60-0667-4E91-A594-06322BA968A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A30F1C-AE4F-4967-B31E-478E3631C8C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Applied Numerical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228600"/>
            <a:ext cx="762000" cy="381000"/>
          </a:xfrm>
        </p:spPr>
        <p:txBody>
          <a:bodyPr/>
          <a:lstStyle>
            <a:lvl1pPr>
              <a:defRPr b="1"/>
            </a:lvl1pPr>
          </a:lstStyle>
          <a:p>
            <a:fld id="{1F1935F9-E4E2-4231-A324-8016CDFB9129}" type="slidenum">
              <a:rPr lang="en-US" smtClean="0"/>
            </a:fld>
            <a:endParaRPr lang="en-US" dirty="0"/>
          </a:p>
        </p:txBody>
      </p:sp>
      <p:pic>
        <p:nvPicPr>
          <p:cNvPr id="7" name="Picture 6" descr="1024px-IIT_Kanpur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54864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54FA3-ED06-4E79-9A62-D6B877094BE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C7AF3-BE19-4AF8-BF6A-612F7BFA588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60ECB-08ED-4554-9A11-4B1F689E8A8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BA624-D39F-4955-80FE-1F2A4733ECE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BCB80-5213-430B-93BF-7289B16314A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08CA6-C935-44E7-B964-8468E82EA3F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CBE07B7C-A9C1-4CE3-AA0E-D4CCF55A35C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5.png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2.png"/><Relationship Id="rId21" Type="http://schemas.openxmlformats.org/officeDocument/2006/relationships/tags" Target="../tags/tag11.xml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tags" Target="../tags/tag10.xml"/><Relationship Id="rId18" Type="http://schemas.openxmlformats.org/officeDocument/2006/relationships/image" Target="../media/image10.png"/><Relationship Id="rId17" Type="http://schemas.openxmlformats.org/officeDocument/2006/relationships/tags" Target="../tags/tag9.xml"/><Relationship Id="rId16" Type="http://schemas.openxmlformats.org/officeDocument/2006/relationships/image" Target="../media/image9.png"/><Relationship Id="rId15" Type="http://schemas.openxmlformats.org/officeDocument/2006/relationships/tags" Target="../tags/tag8.xml"/><Relationship Id="rId14" Type="http://schemas.openxmlformats.org/officeDocument/2006/relationships/image" Target="../media/image8.png"/><Relationship Id="rId13" Type="http://schemas.openxmlformats.org/officeDocument/2006/relationships/tags" Target="../tags/tag7.xml"/><Relationship Id="rId12" Type="http://schemas.openxmlformats.org/officeDocument/2006/relationships/image" Target="../media/image7.png"/><Relationship Id="rId11" Type="http://schemas.openxmlformats.org/officeDocument/2006/relationships/tags" Target="../tags/tag6.xml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38.png"/><Relationship Id="rId7" Type="http://schemas.openxmlformats.org/officeDocument/2006/relationships/tags" Target="../tags/tag39.xml"/><Relationship Id="rId6" Type="http://schemas.openxmlformats.org/officeDocument/2006/relationships/image" Target="../media/image37.png"/><Relationship Id="rId5" Type="http://schemas.openxmlformats.org/officeDocument/2006/relationships/tags" Target="../tags/tag38.xml"/><Relationship Id="rId4" Type="http://schemas.openxmlformats.org/officeDocument/2006/relationships/image" Target="../media/image36.png"/><Relationship Id="rId3" Type="http://schemas.openxmlformats.org/officeDocument/2006/relationships/tags" Target="../tags/tag37.xml"/><Relationship Id="rId2" Type="http://schemas.openxmlformats.org/officeDocument/2006/relationships/image" Target="../media/image35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9.png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45.xml"/><Relationship Id="rId7" Type="http://schemas.openxmlformats.org/officeDocument/2006/relationships/image" Target="../media/image3.png"/><Relationship Id="rId6" Type="http://schemas.openxmlformats.org/officeDocument/2006/relationships/tags" Target="../tags/tag44.xml"/><Relationship Id="rId5" Type="http://schemas.openxmlformats.org/officeDocument/2006/relationships/image" Target="../media/image4.png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9.png"/><Relationship Id="rId23" Type="http://schemas.openxmlformats.org/officeDocument/2006/relationships/tags" Target="../tags/tag55.xml"/><Relationship Id="rId22" Type="http://schemas.openxmlformats.org/officeDocument/2006/relationships/image" Target="../media/image8.png"/><Relationship Id="rId21" Type="http://schemas.openxmlformats.org/officeDocument/2006/relationships/tags" Target="../tags/tag54.xml"/><Relationship Id="rId20" Type="http://schemas.openxmlformats.org/officeDocument/2006/relationships/image" Target="../media/image42.png"/><Relationship Id="rId2" Type="http://schemas.openxmlformats.org/officeDocument/2006/relationships/image" Target="../media/image2.png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image" Target="../media/image41.png"/><Relationship Id="rId12" Type="http://schemas.openxmlformats.org/officeDocument/2006/relationships/tags" Target="../tags/tag47.xml"/><Relationship Id="rId11" Type="http://schemas.openxmlformats.org/officeDocument/2006/relationships/image" Target="../media/image40.png"/><Relationship Id="rId10" Type="http://schemas.openxmlformats.org/officeDocument/2006/relationships/tags" Target="../tags/tag46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3.png"/><Relationship Id="rId7" Type="http://schemas.openxmlformats.org/officeDocument/2006/relationships/tags" Target="../tags/tag59.xml"/><Relationship Id="rId6" Type="http://schemas.openxmlformats.org/officeDocument/2006/relationships/image" Target="../media/image2.png"/><Relationship Id="rId5" Type="http://schemas.openxmlformats.org/officeDocument/2006/relationships/tags" Target="../tags/tag58.xml"/><Relationship Id="rId4" Type="http://schemas.openxmlformats.org/officeDocument/2006/relationships/image" Target="../media/image44.png"/><Relationship Id="rId3" Type="http://schemas.openxmlformats.org/officeDocument/2006/relationships/tags" Target="../tags/tag57.x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7.png"/><Relationship Id="rId2" Type="http://schemas.openxmlformats.org/officeDocument/2006/relationships/image" Target="../media/image43.png"/><Relationship Id="rId19" Type="http://schemas.openxmlformats.org/officeDocument/2006/relationships/tags" Target="../tags/tag65.xml"/><Relationship Id="rId18" Type="http://schemas.openxmlformats.org/officeDocument/2006/relationships/image" Target="../media/image46.png"/><Relationship Id="rId17" Type="http://schemas.openxmlformats.org/officeDocument/2006/relationships/tags" Target="../tags/tag64.xml"/><Relationship Id="rId16" Type="http://schemas.openxmlformats.org/officeDocument/2006/relationships/image" Target="../media/image4.png"/><Relationship Id="rId15" Type="http://schemas.openxmlformats.org/officeDocument/2006/relationships/tags" Target="../tags/tag63.xml"/><Relationship Id="rId14" Type="http://schemas.openxmlformats.org/officeDocument/2006/relationships/image" Target="../media/image45.png"/><Relationship Id="rId13" Type="http://schemas.openxmlformats.org/officeDocument/2006/relationships/tags" Target="../tags/tag62.xml"/><Relationship Id="rId12" Type="http://schemas.openxmlformats.org/officeDocument/2006/relationships/image" Target="../media/image19.png"/><Relationship Id="rId11" Type="http://schemas.openxmlformats.org/officeDocument/2006/relationships/tags" Target="../tags/tag61.xml"/><Relationship Id="rId10" Type="http://schemas.openxmlformats.org/officeDocument/2006/relationships/image" Target="../media/image8.png"/><Relationship Id="rId1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1" Type="http://schemas.openxmlformats.org/officeDocument/2006/relationships/tags" Target="../tags/tag6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../media/image4.png"/><Relationship Id="rId7" Type="http://schemas.openxmlformats.org/officeDocument/2006/relationships/tags" Target="../tags/tag71.xml"/><Relationship Id="rId6" Type="http://schemas.openxmlformats.org/officeDocument/2006/relationships/image" Target="../media/image3.png"/><Relationship Id="rId54" Type="http://schemas.openxmlformats.org/officeDocument/2006/relationships/slideLayout" Target="../slideLayouts/slideLayout7.xml"/><Relationship Id="rId53" Type="http://schemas.openxmlformats.org/officeDocument/2006/relationships/tags" Target="../tags/tag100.xml"/><Relationship Id="rId52" Type="http://schemas.openxmlformats.org/officeDocument/2006/relationships/tags" Target="../tags/tag99.xml"/><Relationship Id="rId51" Type="http://schemas.openxmlformats.org/officeDocument/2006/relationships/image" Target="../media/image61.png"/><Relationship Id="rId50" Type="http://schemas.openxmlformats.org/officeDocument/2006/relationships/tags" Target="../tags/tag98.xml"/><Relationship Id="rId5" Type="http://schemas.openxmlformats.org/officeDocument/2006/relationships/tags" Target="../tags/tag70.xml"/><Relationship Id="rId49" Type="http://schemas.openxmlformats.org/officeDocument/2006/relationships/image" Target="../media/image60.png"/><Relationship Id="rId48" Type="http://schemas.openxmlformats.org/officeDocument/2006/relationships/tags" Target="../tags/tag97.xml"/><Relationship Id="rId47" Type="http://schemas.openxmlformats.org/officeDocument/2006/relationships/image" Target="../media/image40.png"/><Relationship Id="rId46" Type="http://schemas.openxmlformats.org/officeDocument/2006/relationships/tags" Target="../tags/tag96.xml"/><Relationship Id="rId45" Type="http://schemas.openxmlformats.org/officeDocument/2006/relationships/image" Target="../media/image41.png"/><Relationship Id="rId44" Type="http://schemas.openxmlformats.org/officeDocument/2006/relationships/tags" Target="../tags/tag95.xml"/><Relationship Id="rId43" Type="http://schemas.openxmlformats.org/officeDocument/2006/relationships/image" Target="../media/image59.png"/><Relationship Id="rId42" Type="http://schemas.openxmlformats.org/officeDocument/2006/relationships/tags" Target="../tags/tag94.xml"/><Relationship Id="rId41" Type="http://schemas.openxmlformats.org/officeDocument/2006/relationships/tags" Target="../tags/tag93.xml"/><Relationship Id="rId40" Type="http://schemas.openxmlformats.org/officeDocument/2006/relationships/tags" Target="../tags/tag92.xml"/><Relationship Id="rId4" Type="http://schemas.openxmlformats.org/officeDocument/2006/relationships/image" Target="../media/image2.png"/><Relationship Id="rId39" Type="http://schemas.openxmlformats.org/officeDocument/2006/relationships/tags" Target="../tags/tag91.xml"/><Relationship Id="rId38" Type="http://schemas.openxmlformats.org/officeDocument/2006/relationships/tags" Target="../tags/tag90.xml"/><Relationship Id="rId37" Type="http://schemas.openxmlformats.org/officeDocument/2006/relationships/tags" Target="../tags/tag89.xml"/><Relationship Id="rId36" Type="http://schemas.openxmlformats.org/officeDocument/2006/relationships/tags" Target="../tags/tag88.xml"/><Relationship Id="rId35" Type="http://schemas.openxmlformats.org/officeDocument/2006/relationships/image" Target="../media/image58.png"/><Relationship Id="rId34" Type="http://schemas.openxmlformats.org/officeDocument/2006/relationships/tags" Target="../tags/tag87.xml"/><Relationship Id="rId33" Type="http://schemas.openxmlformats.org/officeDocument/2006/relationships/tags" Target="../tags/tag86.xml"/><Relationship Id="rId32" Type="http://schemas.openxmlformats.org/officeDocument/2006/relationships/image" Target="../media/image57.png"/><Relationship Id="rId31" Type="http://schemas.openxmlformats.org/officeDocument/2006/relationships/tags" Target="../tags/tag85.xml"/><Relationship Id="rId30" Type="http://schemas.openxmlformats.org/officeDocument/2006/relationships/image" Target="../media/image56.png"/><Relationship Id="rId3" Type="http://schemas.openxmlformats.org/officeDocument/2006/relationships/tags" Target="../tags/tag69.xml"/><Relationship Id="rId29" Type="http://schemas.openxmlformats.org/officeDocument/2006/relationships/tags" Target="../tags/tag84.xml"/><Relationship Id="rId28" Type="http://schemas.openxmlformats.org/officeDocument/2006/relationships/image" Target="../media/image55.png"/><Relationship Id="rId27" Type="http://schemas.openxmlformats.org/officeDocument/2006/relationships/tags" Target="../tags/tag83.xml"/><Relationship Id="rId26" Type="http://schemas.openxmlformats.org/officeDocument/2006/relationships/image" Target="../media/image9.png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image" Target="../media/image54.png"/><Relationship Id="rId20" Type="http://schemas.openxmlformats.org/officeDocument/2006/relationships/tags" Target="../tags/tag78.xml"/><Relationship Id="rId2" Type="http://schemas.openxmlformats.org/officeDocument/2006/relationships/image" Target="../media/image50.png"/><Relationship Id="rId19" Type="http://schemas.openxmlformats.org/officeDocument/2006/relationships/tags" Target="../tags/tag77.xml"/><Relationship Id="rId18" Type="http://schemas.openxmlformats.org/officeDocument/2006/relationships/image" Target="../media/image53.png"/><Relationship Id="rId17" Type="http://schemas.openxmlformats.org/officeDocument/2006/relationships/tags" Target="../tags/tag76.xml"/><Relationship Id="rId16" Type="http://schemas.openxmlformats.org/officeDocument/2006/relationships/image" Target="../media/image52.png"/><Relationship Id="rId15" Type="http://schemas.openxmlformats.org/officeDocument/2006/relationships/tags" Target="../tags/tag75.xml"/><Relationship Id="rId14" Type="http://schemas.openxmlformats.org/officeDocument/2006/relationships/image" Target="../media/image7.png"/><Relationship Id="rId13" Type="http://schemas.openxmlformats.org/officeDocument/2006/relationships/tags" Target="../tags/tag74.xml"/><Relationship Id="rId12" Type="http://schemas.openxmlformats.org/officeDocument/2006/relationships/image" Target="../media/image6.png"/><Relationship Id="rId11" Type="http://schemas.openxmlformats.org/officeDocument/2006/relationships/tags" Target="../tags/tag73.xml"/><Relationship Id="rId10" Type="http://schemas.openxmlformats.org/officeDocument/2006/relationships/image" Target="../media/image51.png"/><Relationship Id="rId1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2.png"/><Relationship Id="rId1" Type="http://schemas.openxmlformats.org/officeDocument/2006/relationships/tags" Target="../tags/tag10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tags" Target="../tags/tag14.xml"/><Relationship Id="rId4" Type="http://schemas.openxmlformats.org/officeDocument/2006/relationships/image" Target="../media/image12.png"/><Relationship Id="rId3" Type="http://schemas.openxmlformats.org/officeDocument/2006/relationships/tags" Target="../tags/tag13.xml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4.png"/><Relationship Id="rId1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5.png"/><Relationship Id="rId1" Type="http://schemas.openxmlformats.org/officeDocument/2006/relationships/tags" Target="../tags/tag10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6.png"/><Relationship Id="rId1" Type="http://schemas.openxmlformats.org/officeDocument/2006/relationships/tags" Target="../tags/tag10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.png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tags" Target="../tags/tag17.xml"/><Relationship Id="rId4" Type="http://schemas.openxmlformats.org/officeDocument/2006/relationships/image" Target="../media/image16.png"/><Relationship Id="rId3" Type="http://schemas.openxmlformats.org/officeDocument/2006/relationships/tags" Target="../tags/tag16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21.png"/><Relationship Id="rId7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tags" Target="../tags/tag21.xml"/><Relationship Id="rId4" Type="http://schemas.openxmlformats.org/officeDocument/2006/relationships/image" Target="../media/image19.png"/><Relationship Id="rId3" Type="http://schemas.openxmlformats.org/officeDocument/2006/relationships/tags" Target="../tags/tag20.x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9.png"/><Relationship Id="rId23" Type="http://schemas.openxmlformats.org/officeDocument/2006/relationships/tags" Target="../tags/tag30.xml"/><Relationship Id="rId22" Type="http://schemas.openxmlformats.org/officeDocument/2006/relationships/image" Target="../media/image28.png"/><Relationship Id="rId21" Type="http://schemas.openxmlformats.org/officeDocument/2006/relationships/tags" Target="../tags/tag29.xml"/><Relationship Id="rId20" Type="http://schemas.openxmlformats.org/officeDocument/2006/relationships/image" Target="../media/image27.png"/><Relationship Id="rId2" Type="http://schemas.openxmlformats.org/officeDocument/2006/relationships/image" Target="../media/image8.png"/><Relationship Id="rId19" Type="http://schemas.openxmlformats.org/officeDocument/2006/relationships/tags" Target="../tags/tag28.xml"/><Relationship Id="rId18" Type="http://schemas.openxmlformats.org/officeDocument/2006/relationships/image" Target="../media/image26.png"/><Relationship Id="rId17" Type="http://schemas.openxmlformats.org/officeDocument/2006/relationships/tags" Target="../tags/tag27.xml"/><Relationship Id="rId16" Type="http://schemas.openxmlformats.org/officeDocument/2006/relationships/image" Target="../media/image25.png"/><Relationship Id="rId15" Type="http://schemas.openxmlformats.org/officeDocument/2006/relationships/tags" Target="../tags/tag26.xml"/><Relationship Id="rId14" Type="http://schemas.openxmlformats.org/officeDocument/2006/relationships/image" Target="../media/image24.png"/><Relationship Id="rId13" Type="http://schemas.openxmlformats.org/officeDocument/2006/relationships/tags" Target="../tags/tag25.xml"/><Relationship Id="rId12" Type="http://schemas.openxmlformats.org/officeDocument/2006/relationships/image" Target="../media/image23.png"/><Relationship Id="rId11" Type="http://schemas.openxmlformats.org/officeDocument/2006/relationships/tags" Target="../tags/tag24.xml"/><Relationship Id="rId10" Type="http://schemas.openxmlformats.org/officeDocument/2006/relationships/image" Target="../media/image22.png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014" y="331076"/>
            <a:ext cx="564405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Shape functions for truss elements</a:t>
            </a:r>
            <a:endParaRPr lang="en-US" sz="2400" b="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14400" y="1655352"/>
            <a:ext cx="3894083" cy="788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98634" y="1623821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949642" y="1602800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719144" y="1629076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5639" y="1913731"/>
            <a:ext cx="100584" cy="176784"/>
          </a:xfrm>
          <a:prstGeom prst="rect">
            <a:avLst/>
          </a:prstGeom>
          <a:noFill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012400" y="1861180"/>
            <a:ext cx="126735" cy="175015"/>
          </a:xfrm>
          <a:prstGeom prst="rect">
            <a:avLst/>
          </a:prstGeom>
          <a:noFill/>
          <a:effectLst/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34605" y="1855923"/>
            <a:ext cx="126735" cy="175015"/>
          </a:xfrm>
          <a:prstGeom prst="rect">
            <a:avLst/>
          </a:prstGeom>
          <a:noFill/>
          <a:effectLst/>
        </p:spPr>
      </p:pic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>
            <a:off x="4892565" y="1715786"/>
            <a:ext cx="1255987" cy="2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1" name="Picture 30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21524" y="1330406"/>
            <a:ext cx="1044234" cy="280905"/>
          </a:xfrm>
          <a:prstGeom prst="rect">
            <a:avLst/>
          </a:prstGeom>
          <a:noFill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91870" y="1356682"/>
            <a:ext cx="558757" cy="177092"/>
          </a:xfrm>
          <a:prstGeom prst="rect">
            <a:avLst/>
          </a:prstGeom>
          <a:noFill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2226" y="1367192"/>
            <a:ext cx="763329" cy="177092"/>
          </a:xfrm>
          <a:prstGeom prst="rect">
            <a:avLst/>
          </a:prstGeom>
          <a:noFill/>
          <a:effectLst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21642" y="1425000"/>
            <a:ext cx="127695" cy="127695"/>
          </a:xfrm>
          <a:prstGeom prst="rect">
            <a:avLst/>
          </a:prstGeom>
          <a:noFill/>
          <a:effectLst/>
        </p:spPr>
      </p:pic>
      <p:sp>
        <p:nvSpPr>
          <p:cNvPr id="27" name="Oval 26"/>
          <p:cNvSpPr/>
          <p:nvPr/>
        </p:nvSpPr>
        <p:spPr bwMode="auto">
          <a:xfrm>
            <a:off x="3899366" y="1644838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2" name="Picture 31" descr="TP_tmp.b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33685" y="1903217"/>
            <a:ext cx="152081" cy="176414"/>
          </a:xfrm>
          <a:prstGeom prst="rect">
            <a:avLst/>
          </a:prstGeom>
          <a:noFill/>
          <a:effectLst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689746" y="1340913"/>
            <a:ext cx="839662" cy="280904"/>
          </a:xfrm>
          <a:prstGeom prst="rect">
            <a:avLst/>
          </a:prstGeom>
          <a:noFill/>
          <a:effectLst/>
        </p:spPr>
      </p:pic>
      <p:pic>
        <p:nvPicPr>
          <p:cNvPr id="40" name="Picture 39" descr="TP_tmp.b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4803" y="3427249"/>
            <a:ext cx="8586371" cy="2414059"/>
          </a:xfrm>
          <a:prstGeom prst="rect">
            <a:avLst/>
          </a:prstGeom>
          <a:noFill/>
          <a:effectLst/>
        </p:spPr>
      </p:pic>
      <p:pic>
        <p:nvPicPr>
          <p:cNvPr id="41" name="Picture 40" descr="TP_tmp.b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1261" y="3033109"/>
            <a:ext cx="2919989" cy="20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41" name="Group 57"/>
          <p:cNvGraphicFramePr>
            <a:graphicFrameLocks noGrp="1"/>
          </p:cNvGraphicFramePr>
          <p:nvPr/>
        </p:nvGraphicFramePr>
        <p:xfrm>
          <a:off x="1524000" y="1397000"/>
          <a:ext cx="6096000" cy="4552696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Sampling points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weights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0.57735,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-0.57735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0.77459,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-0.77459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0.5555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0.5555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0.8888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0.86114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-0.86114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0.33998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-0.33998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0.34785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0.34785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0.65214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0.65214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842" name="Text Box 58"/>
          <p:cNvSpPr txBox="1">
            <a:spLocks noChangeArrowheads="1"/>
          </p:cNvSpPr>
          <p:nvPr/>
        </p:nvSpPr>
        <p:spPr bwMode="auto">
          <a:xfrm>
            <a:off x="276225" y="406400"/>
            <a:ext cx="64008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Gauss quadrature: sample points and weights</a:t>
            </a: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508000" y="5443538"/>
            <a:ext cx="7924800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Important rule: n point Gauss quadrature integrates a polynomial of order 2n-1 exactly</a:t>
            </a:r>
            <a:endParaRPr lang="en-US" b="0"/>
          </a:p>
        </p:txBody>
      </p:sp>
      <p:pic>
        <p:nvPicPr>
          <p:cNvPr id="11981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50" y="998538"/>
            <a:ext cx="8829675" cy="4002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363538" y="333375"/>
            <a:ext cx="484663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GI in 2-d</a:t>
            </a:r>
            <a:endParaRPr lang="en-US" b="0"/>
          </a:p>
        </p:txBody>
      </p:sp>
      <p:pic>
        <p:nvPicPr>
          <p:cNvPr id="1208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5975" y="981075"/>
            <a:ext cx="5818188" cy="224631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20839" name="Line 7"/>
          <p:cNvSpPr>
            <a:spLocks noChangeShapeType="1"/>
          </p:cNvSpPr>
          <p:nvPr/>
        </p:nvSpPr>
        <p:spPr bwMode="auto">
          <a:xfrm flipV="1">
            <a:off x="5819775" y="3395663"/>
            <a:ext cx="23812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7967663" y="3395663"/>
            <a:ext cx="261937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6124575" y="5545138"/>
            <a:ext cx="1814513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 flipH="1" flipV="1">
            <a:off x="5834063" y="3948113"/>
            <a:ext cx="304800" cy="162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 flipV="1">
            <a:off x="6299200" y="3730625"/>
            <a:ext cx="2308225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 flipV="1">
            <a:off x="6415088" y="5080000"/>
            <a:ext cx="2263775" cy="8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6256338" y="3440113"/>
            <a:ext cx="376237" cy="2379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 flipH="1">
            <a:off x="7605713" y="3019425"/>
            <a:ext cx="87312" cy="303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 flipH="1" flipV="1">
            <a:off x="6923088" y="3163888"/>
            <a:ext cx="160337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 flipV="1">
            <a:off x="7112000" y="4368800"/>
            <a:ext cx="1582738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084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9163" y="2751138"/>
            <a:ext cx="831850" cy="2095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20851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3160713"/>
            <a:ext cx="971550" cy="2095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20853" name="Picture 2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12125" y="3481388"/>
            <a:ext cx="822325" cy="2095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20855" name="Picture 2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13688" y="4835525"/>
            <a:ext cx="962025" cy="2095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479425" y="3773488"/>
            <a:ext cx="49784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For the Q4 element, 2X2 quadrature is required</a:t>
            </a:r>
            <a:endParaRPr lang="en-US" b="0"/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1306513" y="4411663"/>
            <a:ext cx="3686175" cy="16148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                              1</a:t>
            </a:r>
            <a:endParaRPr lang="en-US" b="0"/>
          </a:p>
          <a:p>
            <a:pPr algn="l">
              <a:spcBef>
                <a:spcPct val="50000"/>
              </a:spcBef>
            </a:pPr>
            <a:r>
              <a:rPr lang="en-US" b="0"/>
              <a:t>                          r       s</a:t>
            </a:r>
            <a:endParaRPr lang="en-US" b="0"/>
          </a:p>
          <a:p>
            <a:pPr algn="l">
              <a:spcBef>
                <a:spcPct val="50000"/>
              </a:spcBef>
            </a:pPr>
            <a:r>
              <a:rPr lang="en-US" b="0"/>
              <a:t>                 r</a:t>
            </a:r>
            <a:r>
              <a:rPr lang="en-US" b="0" baseline="30000"/>
              <a:t>2 </a:t>
            </a:r>
            <a:r>
              <a:rPr lang="en-US" b="0"/>
              <a:t>          rs        s</a:t>
            </a:r>
            <a:r>
              <a:rPr lang="en-US" b="0" baseline="30000"/>
              <a:t>2</a:t>
            </a:r>
            <a:endParaRPr lang="en-US" b="0" baseline="30000"/>
          </a:p>
          <a:p>
            <a:pPr algn="l">
              <a:spcBef>
                <a:spcPct val="50000"/>
              </a:spcBef>
            </a:pPr>
            <a:r>
              <a:rPr lang="en-US" b="0"/>
              <a:t>          r</a:t>
            </a:r>
            <a:r>
              <a:rPr lang="en-US" b="0" baseline="30000"/>
              <a:t>3</a:t>
            </a:r>
            <a:r>
              <a:rPr lang="en-US" b="0"/>
              <a:t>        r</a:t>
            </a:r>
            <a:r>
              <a:rPr lang="en-US" b="0" baseline="30000"/>
              <a:t>2</a:t>
            </a:r>
            <a:r>
              <a:rPr lang="en-US" b="0"/>
              <a:t>s          rs</a:t>
            </a:r>
            <a:r>
              <a:rPr lang="en-US" b="0" baseline="30000"/>
              <a:t>2</a:t>
            </a:r>
            <a:r>
              <a:rPr lang="en-US" b="0"/>
              <a:t>       s</a:t>
            </a:r>
            <a:r>
              <a:rPr lang="en-US" b="0" baseline="30000"/>
              <a:t>3</a:t>
            </a:r>
            <a:endParaRPr lang="en-US" b="0" baseline="30000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 flipV="1">
            <a:off x="1476375" y="5039995"/>
            <a:ext cx="1360805" cy="5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2837180" y="5050790"/>
            <a:ext cx="555625" cy="6134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 flipV="1">
            <a:off x="3392488" y="5054600"/>
            <a:ext cx="508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1558925" y="4713288"/>
            <a:ext cx="1249363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2X2</a:t>
            </a: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8" y="220716"/>
            <a:ext cx="5234151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Triangular elements</a:t>
            </a:r>
            <a:endParaRPr lang="en-US" sz="2400" b="0" dirty="0" smtClean="0"/>
          </a:p>
        </p:txBody>
      </p:sp>
      <p:sp>
        <p:nvSpPr>
          <p:cNvPr id="3" name="Isosceles Triangle 2"/>
          <p:cNvSpPr/>
          <p:nvPr/>
        </p:nvSpPr>
        <p:spPr bwMode="auto">
          <a:xfrm>
            <a:off x="4792717" y="1434662"/>
            <a:ext cx="1876097" cy="1923393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ight Triangle 3"/>
          <p:cNvSpPr/>
          <p:nvPr/>
        </p:nvSpPr>
        <p:spPr bwMode="auto">
          <a:xfrm>
            <a:off x="1749973" y="1639614"/>
            <a:ext cx="1387365" cy="1639614"/>
          </a:xfrm>
          <a:prstGeom prst="rt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659820" y="1418897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724400" y="3242442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595242" y="3268718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42745" y="3168870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650124" y="1524001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92165" y="3174126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639613" y="2333298"/>
            <a:ext cx="173421" cy="1734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296525" y="3179402"/>
            <a:ext cx="173421" cy="1734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85861" y="2417374"/>
            <a:ext cx="173421" cy="1734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165937" y="2312272"/>
            <a:ext cx="173421" cy="1734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617891" y="3268738"/>
            <a:ext cx="173421" cy="1734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32909" y="2349050"/>
            <a:ext cx="173421" cy="1734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310759" y="3263462"/>
            <a:ext cx="583324" cy="157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H="1" flipV="1">
            <a:off x="1505607" y="1190297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2" name="Picture 21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4771" y="3301124"/>
            <a:ext cx="100584" cy="176784"/>
          </a:xfrm>
          <a:prstGeom prst="rect">
            <a:avLst/>
          </a:prstGeom>
          <a:noFill/>
        </p:spPr>
      </p:pic>
      <p:pic>
        <p:nvPicPr>
          <p:cNvPr id="23" name="Picture 2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6771" y="3358931"/>
            <a:ext cx="100584" cy="176784"/>
          </a:xfrm>
          <a:prstGeom prst="rect">
            <a:avLst/>
          </a:prstGeom>
          <a:noFill/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94992" y="3416738"/>
            <a:ext cx="126735" cy="175015"/>
          </a:xfrm>
          <a:prstGeom prst="rect">
            <a:avLst/>
          </a:prstGeom>
          <a:noFill/>
          <a:effectLst/>
        </p:spPr>
      </p:pic>
      <p:pic>
        <p:nvPicPr>
          <p:cNvPr id="27" name="Picture 26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43754" y="1440792"/>
            <a:ext cx="127748" cy="176414"/>
          </a:xfrm>
          <a:prstGeom prst="rect">
            <a:avLst/>
          </a:prstGeom>
          <a:noFill/>
          <a:effectLst/>
        </p:spPr>
      </p:pic>
      <p:pic>
        <p:nvPicPr>
          <p:cNvPr id="29" name="Picture 28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98689" y="3453522"/>
            <a:ext cx="153297" cy="177825"/>
          </a:xfrm>
          <a:prstGeom prst="rect">
            <a:avLst/>
          </a:prstGeom>
          <a:noFill/>
          <a:effectLst/>
        </p:spPr>
      </p:pic>
      <p:pic>
        <p:nvPicPr>
          <p:cNvPr id="31" name="Picture 30" descr="TP_tmp.b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89477" y="2250088"/>
            <a:ext cx="128769" cy="177824"/>
          </a:xfrm>
          <a:prstGeom prst="rect">
            <a:avLst/>
          </a:prstGeom>
          <a:noFill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495886" y="2292129"/>
            <a:ext cx="129799" cy="179246"/>
          </a:xfrm>
          <a:prstGeom prst="rect">
            <a:avLst/>
          </a:prstGeom>
          <a:noFill/>
          <a:effectLst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10399" y="3379952"/>
            <a:ext cx="126735" cy="175015"/>
          </a:xfrm>
          <a:prstGeom prst="rect">
            <a:avLst/>
          </a:prstGeom>
          <a:noFill/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716816" y="1183289"/>
            <a:ext cx="127748" cy="176414"/>
          </a:xfrm>
          <a:prstGeom prst="rect">
            <a:avLst/>
          </a:prstGeom>
          <a:noFill/>
          <a:effectLst/>
        </p:spPr>
      </p:pic>
      <p:pic>
        <p:nvPicPr>
          <p:cNvPr id="36" name="Picture 35" descr="TP_tmp.b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35723" y="3495563"/>
            <a:ext cx="153297" cy="177825"/>
          </a:xfrm>
          <a:prstGeom prst="rect">
            <a:avLst/>
          </a:prstGeom>
          <a:noFill/>
          <a:effectLst/>
        </p:spPr>
      </p:pic>
      <p:pic>
        <p:nvPicPr>
          <p:cNvPr id="37" name="Picture 36" descr="TP_tmp.b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320649" y="2181770"/>
            <a:ext cx="128769" cy="177824"/>
          </a:xfrm>
          <a:prstGeom prst="rect">
            <a:avLst/>
          </a:prstGeom>
          <a:noFill/>
          <a:effectLst/>
        </p:spPr>
      </p:pic>
      <p:pic>
        <p:nvPicPr>
          <p:cNvPr id="38" name="Picture 37" descr="TP_tmp.b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06341" y="2192281"/>
            <a:ext cx="129799" cy="179246"/>
          </a:xfrm>
          <a:prstGeom prst="rect">
            <a:avLst/>
          </a:prstGeom>
          <a:noFill/>
          <a:effectLst/>
        </p:spPr>
      </p:pic>
      <p:pic>
        <p:nvPicPr>
          <p:cNvPr id="46" name="Picture 45" descr="TP_tmp.b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0473" y="3884469"/>
            <a:ext cx="8763051" cy="1499626"/>
          </a:xfrm>
          <a:prstGeom prst="rect">
            <a:avLst/>
          </a:prstGeom>
          <a:noFill/>
          <a:effectLst/>
        </p:spPr>
      </p:pic>
      <p:pic>
        <p:nvPicPr>
          <p:cNvPr id="43" name="Picture 42" descr="TP_tmp.b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5482" y="3064642"/>
            <a:ext cx="128015" cy="128015"/>
          </a:xfrm>
          <a:prstGeom prst="rect">
            <a:avLst/>
          </a:prstGeom>
          <a:noFill/>
        </p:spPr>
      </p:pic>
      <p:pic>
        <p:nvPicPr>
          <p:cNvPr id="45" name="Picture 44" descr="TP_tmp.b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04381" y="867980"/>
            <a:ext cx="101387" cy="129038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682" y="447565"/>
            <a:ext cx="8738634" cy="1880620"/>
          </a:xfrm>
          <a:prstGeom prst="rect">
            <a:avLst/>
          </a:prstGeom>
          <a:noFill/>
        </p:spPr>
      </p:pic>
      <p:pic>
        <p:nvPicPr>
          <p:cNvPr id="60" name="Picture 59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382" y="2405645"/>
            <a:ext cx="8712799" cy="2590828"/>
          </a:xfrm>
          <a:prstGeom prst="rect">
            <a:avLst/>
          </a:prstGeom>
          <a:noFill/>
          <a:effectLst/>
        </p:spPr>
      </p:pic>
      <p:grpSp>
        <p:nvGrpSpPr>
          <p:cNvPr id="2" name="Group 40"/>
          <p:cNvGrpSpPr/>
          <p:nvPr/>
        </p:nvGrpSpPr>
        <p:grpSpPr>
          <a:xfrm>
            <a:off x="6061474" y="3153985"/>
            <a:ext cx="2357312" cy="2667735"/>
            <a:chOff x="1536771" y="946810"/>
            <a:chExt cx="2357312" cy="2667735"/>
          </a:xfrm>
        </p:grpSpPr>
        <p:sp>
          <p:nvSpPr>
            <p:cNvPr id="26" name="Right Triangle 25"/>
            <p:cNvSpPr/>
            <p:nvPr/>
          </p:nvSpPr>
          <p:spPr bwMode="auto">
            <a:xfrm>
              <a:off x="1749973" y="1718444"/>
              <a:ext cx="1387365" cy="1639614"/>
            </a:xfrm>
            <a:prstGeom prst="rtTriangl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3042745" y="3247700"/>
              <a:ext cx="173421" cy="17342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650124" y="1602831"/>
              <a:ext cx="173421" cy="17342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692165" y="3252956"/>
              <a:ext cx="173421" cy="17342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310759" y="3342292"/>
              <a:ext cx="583324" cy="157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rot="5400000" flipH="1" flipV="1">
              <a:off x="1505607" y="1269127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35" name="Picture 34" descr="TP_tmp.b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36771" y="3437761"/>
              <a:ext cx="100584" cy="176784"/>
            </a:xfrm>
            <a:prstGeom prst="rect">
              <a:avLst/>
            </a:prstGeom>
            <a:noFill/>
          </p:spPr>
        </p:pic>
        <p:pic>
          <p:nvPicPr>
            <p:cNvPr id="36" name="Picture 35" descr="TP_tmp.b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843754" y="1519622"/>
              <a:ext cx="127748" cy="176414"/>
            </a:xfrm>
            <a:prstGeom prst="rect">
              <a:avLst/>
            </a:prstGeom>
            <a:noFill/>
            <a:effectLst/>
          </p:spPr>
        </p:pic>
        <p:pic>
          <p:nvPicPr>
            <p:cNvPr id="39" name="Picture 38" descr="TP_tmp.bmp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5482" y="3143472"/>
              <a:ext cx="128015" cy="128015"/>
            </a:xfrm>
            <a:prstGeom prst="rect">
              <a:avLst/>
            </a:prstGeom>
            <a:noFill/>
          </p:spPr>
        </p:pic>
        <p:pic>
          <p:nvPicPr>
            <p:cNvPr id="40" name="Picture 39" descr="TP_tmp.bmp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804381" y="946810"/>
              <a:ext cx="101387" cy="129038"/>
            </a:xfrm>
            <a:prstGeom prst="rect">
              <a:avLst/>
            </a:prstGeom>
            <a:noFill/>
            <a:effectLst/>
          </p:spPr>
        </p:pic>
      </p:grpSp>
      <p:cxnSp>
        <p:nvCxnSpPr>
          <p:cNvPr id="43" name="Straight Connector 42"/>
          <p:cNvCxnSpPr>
            <a:stCxn id="28" idx="1"/>
          </p:cNvCxnSpPr>
          <p:nvPr/>
        </p:nvCxnSpPr>
        <p:spPr bwMode="auto">
          <a:xfrm rot="16200000" flipH="1">
            <a:off x="5892800" y="4142826"/>
            <a:ext cx="1114967" cy="5001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5" name="Straight Connector 44"/>
          <p:cNvCxnSpPr>
            <a:stCxn id="29" idx="7"/>
          </p:cNvCxnSpPr>
          <p:nvPr/>
        </p:nvCxnSpPr>
        <p:spPr bwMode="auto">
          <a:xfrm rot="5400000" flipH="1" flipV="1">
            <a:off x="6241393" y="5058107"/>
            <a:ext cx="550921" cy="3039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Straight Connector 46"/>
          <p:cNvCxnSpPr>
            <a:endCxn id="27" idx="2"/>
          </p:cNvCxnSpPr>
          <p:nvPr/>
        </p:nvCxnSpPr>
        <p:spPr bwMode="auto">
          <a:xfrm>
            <a:off x="6700345" y="4950372"/>
            <a:ext cx="867103" cy="5912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53" name="Picture 52" descr="TP_tmp.b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9324" y="4672724"/>
            <a:ext cx="280415" cy="252983"/>
          </a:xfrm>
          <a:prstGeom prst="rect">
            <a:avLst/>
          </a:prstGeom>
          <a:noFill/>
        </p:spPr>
      </p:pic>
      <p:pic>
        <p:nvPicPr>
          <p:cNvPr id="55" name="Picture 54" descr="TP_tmp.b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82757" y="5655447"/>
            <a:ext cx="126735" cy="175015"/>
          </a:xfrm>
          <a:prstGeom prst="rect">
            <a:avLst/>
          </a:prstGeom>
          <a:noFill/>
          <a:effectLst/>
        </p:spPr>
      </p:pic>
      <p:pic>
        <p:nvPicPr>
          <p:cNvPr id="58" name="Picture 57" descr="TP_tmp.b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601669" y="5203495"/>
            <a:ext cx="281434" cy="253902"/>
          </a:xfrm>
          <a:prstGeom prst="rect">
            <a:avLst/>
          </a:prstGeom>
          <a:noFill/>
          <a:effectLst/>
        </p:spPr>
      </p:pic>
      <p:pic>
        <p:nvPicPr>
          <p:cNvPr id="59" name="Picture 58" descr="TP_tmp.b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96869" y="4677979"/>
            <a:ext cx="281434" cy="253902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9953" y="258378"/>
            <a:ext cx="8764089" cy="6072370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0455" y="557923"/>
            <a:ext cx="8763086" cy="4800647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076" y="268014"/>
            <a:ext cx="288509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Problem</a:t>
            </a:r>
            <a:endParaRPr lang="en-US" sz="2400" b="0" dirty="0" smtClean="0"/>
          </a:p>
        </p:txBody>
      </p:sp>
      <p:pic>
        <p:nvPicPr>
          <p:cNvPr id="5" name="Picture 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8312" y="1109716"/>
            <a:ext cx="8739668" cy="557852"/>
          </a:xfrm>
          <a:prstGeom prst="rect">
            <a:avLst/>
          </a:prstGeom>
          <a:noFill/>
          <a:effectLst/>
        </p:spPr>
      </p:pic>
      <p:sp>
        <p:nvSpPr>
          <p:cNvPr id="6" name="Rectangle 5"/>
          <p:cNvSpPr/>
          <p:nvPr/>
        </p:nvSpPr>
        <p:spPr bwMode="auto">
          <a:xfrm>
            <a:off x="914400" y="2554014"/>
            <a:ext cx="3894083" cy="788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98634" y="2522483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16772" y="2501462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19144" y="2527738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5639" y="2812393"/>
            <a:ext cx="100584" cy="176784"/>
          </a:xfrm>
          <a:prstGeom prst="rect">
            <a:avLst/>
          </a:prstGeom>
          <a:noFill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847998" y="2759842"/>
            <a:ext cx="126735" cy="175015"/>
          </a:xfrm>
          <a:prstGeom prst="rect">
            <a:avLst/>
          </a:prstGeom>
          <a:noFill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34605" y="2754585"/>
            <a:ext cx="126735" cy="175015"/>
          </a:xfrm>
          <a:prstGeom prst="rect">
            <a:avLst/>
          </a:prstGeom>
          <a:noFill/>
          <a:effectLst/>
        </p:spPr>
      </p:pic>
      <p:cxnSp>
        <p:nvCxnSpPr>
          <p:cNvPr id="17" name="Straight Arrow Connector 16"/>
          <p:cNvCxnSpPr>
            <a:stCxn id="9" idx="6"/>
          </p:cNvCxnSpPr>
          <p:nvPr/>
        </p:nvCxnSpPr>
        <p:spPr bwMode="auto">
          <a:xfrm>
            <a:off x="4892565" y="2614448"/>
            <a:ext cx="1255987" cy="2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9" name="Picture 18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6631" y="2055643"/>
            <a:ext cx="585218" cy="176784"/>
          </a:xfrm>
          <a:prstGeom prst="rect">
            <a:avLst/>
          </a:prstGeom>
          <a:noFill/>
        </p:spPr>
      </p:pic>
      <p:pic>
        <p:nvPicPr>
          <p:cNvPr id="23" name="Picture 22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854934" y="2003088"/>
            <a:ext cx="558757" cy="177092"/>
          </a:xfrm>
          <a:prstGeom prst="rect">
            <a:avLst/>
          </a:prstGeom>
          <a:noFill/>
          <a:effectLst/>
        </p:spPr>
      </p:pic>
      <p:pic>
        <p:nvPicPr>
          <p:cNvPr id="22" name="Picture 21" descr="TP_tmp.b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2226" y="2265854"/>
            <a:ext cx="763329" cy="177092"/>
          </a:xfrm>
          <a:prstGeom prst="rect">
            <a:avLst/>
          </a:prstGeom>
          <a:noFill/>
          <a:effectLst/>
        </p:spPr>
      </p:pic>
      <p:cxnSp>
        <p:nvCxnSpPr>
          <p:cNvPr id="25" name="Straight Connector 24"/>
          <p:cNvCxnSpPr/>
          <p:nvPr/>
        </p:nvCxnSpPr>
        <p:spPr bwMode="auto">
          <a:xfrm rot="5400000">
            <a:off x="394140" y="2664372"/>
            <a:ext cx="1198179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312278" y="2643353"/>
            <a:ext cx="1198179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4214653" y="2575034"/>
            <a:ext cx="1198179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pic>
        <p:nvPicPr>
          <p:cNvPr id="29" name="Picture 28" descr="TP_tmp.b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2798" y="2323662"/>
            <a:ext cx="405384" cy="176784"/>
          </a:xfrm>
          <a:prstGeom prst="rect">
            <a:avLst/>
          </a:prstGeom>
          <a:noFill/>
        </p:spPr>
      </p:pic>
      <p:pic>
        <p:nvPicPr>
          <p:cNvPr id="31" name="Picture 30" descr="TP_tmp.b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142" y="2765097"/>
            <a:ext cx="432816" cy="280416"/>
          </a:xfrm>
          <a:prstGeom prst="rect">
            <a:avLst/>
          </a:prstGeom>
          <a:noFill/>
        </p:spPr>
      </p:pic>
      <p:pic>
        <p:nvPicPr>
          <p:cNvPr id="32" name="Picture 31" descr="TP_tmp.b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7494" y="2791373"/>
            <a:ext cx="432816" cy="280416"/>
          </a:xfrm>
          <a:prstGeom prst="rect">
            <a:avLst/>
          </a:prstGeom>
          <a:noFill/>
        </p:spPr>
      </p:pic>
      <p:cxnSp>
        <p:nvCxnSpPr>
          <p:cNvPr id="34" name="Straight Connector 33"/>
          <p:cNvCxnSpPr/>
          <p:nvPr/>
        </p:nvCxnSpPr>
        <p:spPr bwMode="auto">
          <a:xfrm rot="5400000">
            <a:off x="-583318" y="2648607"/>
            <a:ext cx="1576552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20717" y="2601308"/>
            <a:ext cx="7033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39" name="Picture 38" descr="TP_tmp.b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087" y="2702035"/>
            <a:ext cx="228600" cy="176784"/>
          </a:xfrm>
          <a:prstGeom prst="rect">
            <a:avLst/>
          </a:prstGeom>
          <a:noFill/>
        </p:spPr>
      </p:pic>
      <p:cxnSp>
        <p:nvCxnSpPr>
          <p:cNvPr id="41" name="Straight Connector 40"/>
          <p:cNvCxnSpPr/>
          <p:nvPr/>
        </p:nvCxnSpPr>
        <p:spPr bwMode="auto">
          <a:xfrm>
            <a:off x="204952" y="3044333"/>
            <a:ext cx="80404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16200000" flipH="1">
            <a:off x="1931276" y="2058988"/>
            <a:ext cx="0" cy="19706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948152" y="3042745"/>
            <a:ext cx="1860331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grpSp>
        <p:nvGrpSpPr>
          <p:cNvPr id="3" name="Group 75"/>
          <p:cNvGrpSpPr/>
          <p:nvPr/>
        </p:nvGrpSpPr>
        <p:grpSpPr>
          <a:xfrm>
            <a:off x="5640247" y="2213304"/>
            <a:ext cx="3503753" cy="2212345"/>
            <a:chOff x="2043449" y="3632200"/>
            <a:chExt cx="3503753" cy="2212345"/>
          </a:xfrm>
        </p:grpSpPr>
        <p:sp>
          <p:nvSpPr>
            <p:cNvPr id="46" name="Parallelogram 45"/>
            <p:cNvSpPr/>
            <p:nvPr/>
          </p:nvSpPr>
          <p:spPr bwMode="auto">
            <a:xfrm>
              <a:off x="2286000" y="4272455"/>
              <a:ext cx="2711669" cy="993228"/>
            </a:xfrm>
            <a:prstGeom prst="parallelogram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3594538" y="4761186"/>
              <a:ext cx="187609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rot="5400000" flipH="1" flipV="1">
              <a:off x="3050629" y="4217278"/>
              <a:ext cx="1008993" cy="157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2025869" y="5588875"/>
              <a:ext cx="488731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rot="5400000">
              <a:off x="4495805" y="5599386"/>
              <a:ext cx="488731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4900461" y="5278806"/>
              <a:ext cx="488731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2286000" y="5659821"/>
              <a:ext cx="2459421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pic>
          <p:nvPicPr>
            <p:cNvPr id="57" name="Picture 56" descr="TP_tmp.bmp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73652" y="4021158"/>
              <a:ext cx="100584" cy="176784"/>
            </a:xfrm>
            <a:prstGeom prst="rect">
              <a:avLst/>
            </a:prstGeom>
            <a:noFill/>
          </p:spPr>
        </p:pic>
        <p:pic>
          <p:nvPicPr>
            <p:cNvPr id="58" name="Picture 57" descr="TP_tmp.bmp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380287" y="4042178"/>
              <a:ext cx="126735" cy="175015"/>
            </a:xfrm>
            <a:prstGeom prst="rect">
              <a:avLst/>
            </a:prstGeom>
            <a:noFill/>
            <a:effectLst/>
          </p:spPr>
        </p:pic>
        <p:pic>
          <p:nvPicPr>
            <p:cNvPr id="60" name="Picture 59" descr="TP_tmp.bmp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043449" y="5203525"/>
              <a:ext cx="127748" cy="176414"/>
            </a:xfrm>
            <a:prstGeom prst="rect">
              <a:avLst/>
            </a:prstGeom>
            <a:noFill/>
            <a:effectLst/>
          </p:spPr>
        </p:pic>
        <p:pic>
          <p:nvPicPr>
            <p:cNvPr id="62" name="Picture 61" descr="TP_tmp.bmp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2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84384" y="5308628"/>
              <a:ext cx="153297" cy="177825"/>
            </a:xfrm>
            <a:prstGeom prst="rect">
              <a:avLst/>
            </a:prstGeom>
            <a:noFill/>
            <a:effectLst/>
          </p:spPr>
        </p:pic>
        <p:sp>
          <p:nvSpPr>
            <p:cNvPr id="63" name="Freeform 62"/>
            <p:cNvSpPr/>
            <p:nvPr/>
          </p:nvSpPr>
          <p:spPr bwMode="auto">
            <a:xfrm>
              <a:off x="4824248" y="4934607"/>
              <a:ext cx="331076" cy="346841"/>
            </a:xfrm>
            <a:custGeom>
              <a:avLst/>
              <a:gdLst>
                <a:gd name="connsiteX0" fmla="*/ 0 w 331076"/>
                <a:gd name="connsiteY0" fmla="*/ 0 h 346841"/>
                <a:gd name="connsiteX1" fmla="*/ 236483 w 331076"/>
                <a:gd name="connsiteY1" fmla="*/ 110359 h 346841"/>
                <a:gd name="connsiteX2" fmla="*/ 331076 w 331076"/>
                <a:gd name="connsiteY2" fmla="*/ 346841 h 34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076" h="346841">
                  <a:moveTo>
                    <a:pt x="0" y="0"/>
                  </a:moveTo>
                  <a:cubicBezTo>
                    <a:pt x="90652" y="26276"/>
                    <a:pt x="181304" y="52552"/>
                    <a:pt x="236483" y="110359"/>
                  </a:cubicBezTo>
                  <a:cubicBezTo>
                    <a:pt x="291662" y="168166"/>
                    <a:pt x="311369" y="257503"/>
                    <a:pt x="331076" y="34684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TP_tmp.bmp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2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8906" y="4877675"/>
              <a:ext cx="356615" cy="204215"/>
            </a:xfrm>
            <a:prstGeom prst="rect">
              <a:avLst/>
            </a:prstGeom>
            <a:noFill/>
          </p:spPr>
        </p:pic>
        <p:cxnSp>
          <p:nvCxnSpPr>
            <p:cNvPr id="67" name="Straight Connector 66"/>
            <p:cNvCxnSpPr/>
            <p:nvPr/>
          </p:nvCxnSpPr>
          <p:spPr bwMode="auto">
            <a:xfrm rot="5400000">
              <a:off x="2341179" y="4769069"/>
              <a:ext cx="993228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pic>
          <p:nvPicPr>
            <p:cNvPr id="69" name="Picture 68" descr="TP_tmp.bmp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70637" y="4688490"/>
              <a:ext cx="533401" cy="176784"/>
            </a:xfrm>
            <a:prstGeom prst="rect">
              <a:avLst/>
            </a:prstGeom>
            <a:noFill/>
          </p:spPr>
        </p:pic>
        <p:pic>
          <p:nvPicPr>
            <p:cNvPr id="71" name="Picture 70" descr="TP_tmp.bmp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354122" y="5424232"/>
              <a:ext cx="533403" cy="176784"/>
            </a:xfrm>
            <a:prstGeom prst="rect">
              <a:avLst/>
            </a:prstGeom>
            <a:noFill/>
            <a:effectLst/>
          </p:spPr>
        </p:pic>
        <p:pic>
          <p:nvPicPr>
            <p:cNvPr id="73" name="Picture 72" descr="TP_tmp.bmp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41818" y="4530834"/>
              <a:ext cx="405384" cy="176784"/>
            </a:xfrm>
            <a:prstGeom prst="rect">
              <a:avLst/>
            </a:prstGeom>
            <a:noFill/>
          </p:spPr>
        </p:pic>
        <p:pic>
          <p:nvPicPr>
            <p:cNvPr id="75" name="Picture 74" descr="TP_tmp.bmp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40521" y="3632200"/>
              <a:ext cx="381000" cy="176784"/>
            </a:xfrm>
            <a:prstGeom prst="rect">
              <a:avLst/>
            </a:prstGeom>
            <a:noFill/>
          </p:spPr>
        </p:pic>
      </p:grpSp>
      <p:sp>
        <p:nvSpPr>
          <p:cNvPr id="77" name="Rectangle 76"/>
          <p:cNvSpPr/>
          <p:nvPr/>
        </p:nvSpPr>
        <p:spPr bwMode="auto">
          <a:xfrm>
            <a:off x="1907628" y="4035972"/>
            <a:ext cx="2017986" cy="233329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81"/>
          <p:cNvGrpSpPr/>
          <p:nvPr/>
        </p:nvGrpSpPr>
        <p:grpSpPr>
          <a:xfrm>
            <a:off x="2834800" y="4162973"/>
            <a:ext cx="1999959" cy="1097457"/>
            <a:chOff x="7296441" y="2365704"/>
            <a:chExt cx="1999959" cy="1097457"/>
          </a:xfrm>
        </p:grpSpPr>
        <p:cxnSp>
          <p:nvCxnSpPr>
            <p:cNvPr id="78" name="Straight Arrow Connector 77"/>
            <p:cNvCxnSpPr/>
            <p:nvPr/>
          </p:nvCxnSpPr>
          <p:spPr bwMode="auto">
            <a:xfrm>
              <a:off x="7343736" y="3400094"/>
              <a:ext cx="187609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rot="5400000" flipH="1" flipV="1">
              <a:off x="6799827" y="2950782"/>
              <a:ext cx="1008993" cy="157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80" name="Picture 79" descr="TP_tmp.bmp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91016" y="3264338"/>
              <a:ext cx="405384" cy="176784"/>
            </a:xfrm>
            <a:prstGeom prst="rect">
              <a:avLst/>
            </a:prstGeom>
            <a:noFill/>
          </p:spPr>
        </p:pic>
        <p:pic>
          <p:nvPicPr>
            <p:cNvPr id="81" name="Picture 80" descr="TP_tmp.bmp"/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3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89719" y="2365704"/>
              <a:ext cx="381000" cy="176784"/>
            </a:xfrm>
            <a:prstGeom prst="rect">
              <a:avLst/>
            </a:prstGeom>
            <a:noFill/>
          </p:spPr>
        </p:pic>
      </p:grpSp>
      <p:cxnSp>
        <p:nvCxnSpPr>
          <p:cNvPr id="84" name="Straight Connector 83"/>
          <p:cNvCxnSpPr/>
          <p:nvPr/>
        </p:nvCxnSpPr>
        <p:spPr bwMode="auto">
          <a:xfrm rot="10800000">
            <a:off x="1229710" y="4004441"/>
            <a:ext cx="583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rot="10800000">
            <a:off x="1224455" y="6364013"/>
            <a:ext cx="583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rot="16200000">
            <a:off x="1571302" y="3557735"/>
            <a:ext cx="583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rot="16200000">
            <a:off x="2249219" y="3557735"/>
            <a:ext cx="583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16200000">
            <a:off x="2927136" y="3557735"/>
            <a:ext cx="583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 rot="16200000">
            <a:off x="3605054" y="3557736"/>
            <a:ext cx="5833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90" name="Picture 89" descr="TP_tmp.bmp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8960" y="3874070"/>
            <a:ext cx="100584" cy="176784"/>
          </a:xfrm>
          <a:prstGeom prst="rect">
            <a:avLst/>
          </a:prstGeom>
          <a:noFill/>
        </p:spPr>
      </p:pic>
      <p:pic>
        <p:nvPicPr>
          <p:cNvPr id="91" name="Picture 90" descr="TP_tmp.bmp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620547" y="3800496"/>
            <a:ext cx="126735" cy="175015"/>
          </a:xfrm>
          <a:prstGeom prst="rect">
            <a:avLst/>
          </a:prstGeom>
          <a:noFill/>
          <a:effectLst/>
        </p:spPr>
      </p:pic>
      <p:pic>
        <p:nvPicPr>
          <p:cNvPr id="92" name="Picture 91" descr="TP_tmp.bmp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709378" y="6128492"/>
            <a:ext cx="127748" cy="176414"/>
          </a:xfrm>
          <a:prstGeom prst="rect">
            <a:avLst/>
          </a:prstGeom>
          <a:noFill/>
          <a:effectLst/>
        </p:spPr>
      </p:pic>
      <p:pic>
        <p:nvPicPr>
          <p:cNvPr id="93" name="Picture 92" descr="TP_tmp.bmp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30051" y="6249360"/>
            <a:ext cx="153297" cy="177825"/>
          </a:xfrm>
          <a:prstGeom prst="rect">
            <a:avLst/>
          </a:prstGeom>
          <a:noFill/>
          <a:effectLst/>
        </p:spPr>
      </p:pic>
      <p:pic>
        <p:nvPicPr>
          <p:cNvPr id="99" name="Picture 98" descr="TP_tmp.bmp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26909" y="4993419"/>
            <a:ext cx="127748" cy="176414"/>
          </a:xfrm>
          <a:prstGeom prst="rect">
            <a:avLst/>
          </a:prstGeom>
          <a:noFill/>
          <a:effectLst/>
        </p:spPr>
      </p:pic>
      <p:pic>
        <p:nvPicPr>
          <p:cNvPr id="98" name="Picture 97" descr="TP_tmp.bmp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33378" y="3758454"/>
            <a:ext cx="127748" cy="176414"/>
          </a:xfrm>
          <a:prstGeom prst="rect">
            <a:avLst/>
          </a:prstGeom>
          <a:noFill/>
          <a:effectLst/>
        </p:spPr>
      </p:pic>
      <p:pic>
        <p:nvPicPr>
          <p:cNvPr id="97" name="Picture 96" descr="TP_tmp.bmp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39847" y="3737433"/>
            <a:ext cx="127748" cy="176414"/>
          </a:xfrm>
          <a:prstGeom prst="rect">
            <a:avLst/>
          </a:prstGeom>
          <a:noFill/>
          <a:effectLst/>
        </p:spPr>
      </p:pic>
      <p:sp>
        <p:nvSpPr>
          <p:cNvPr id="100" name="Oval 99"/>
          <p:cNvSpPr/>
          <p:nvPr/>
        </p:nvSpPr>
        <p:spPr bwMode="auto">
          <a:xfrm>
            <a:off x="1823545" y="3920359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834056" y="6248400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412125" y="3925614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3116317" y="3951890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3804745" y="3978165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3831021" y="6290442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3841531" y="5134304"/>
            <a:ext cx="173421" cy="1734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8" name="Picture 107" descr="TP_tmp.bmp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4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222781" y="4867183"/>
            <a:ext cx="533404" cy="176785"/>
          </a:xfrm>
          <a:prstGeom prst="rect">
            <a:avLst/>
          </a:prstGeom>
          <a:noFill/>
          <a:effectLst/>
        </p:spPr>
      </p:pic>
      <p:pic>
        <p:nvPicPr>
          <p:cNvPr id="110" name="Picture 109" descr="TP_tmp.bmp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5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2513" y="3443013"/>
            <a:ext cx="557786" cy="329184"/>
          </a:xfrm>
          <a:prstGeom prst="rect">
            <a:avLst/>
          </a:prstGeom>
          <a:noFill/>
        </p:spPr>
      </p:pic>
      <p:pic>
        <p:nvPicPr>
          <p:cNvPr id="111" name="Picture 110" descr="TP_tmp.bmp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5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5175" y="3469289"/>
            <a:ext cx="557786" cy="329184"/>
          </a:xfrm>
          <a:prstGeom prst="rect">
            <a:avLst/>
          </a:prstGeom>
          <a:noFill/>
        </p:spPr>
      </p:pic>
      <p:pic>
        <p:nvPicPr>
          <p:cNvPr id="112" name="Picture 111" descr="TP_tmp.bmp"/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5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3603" y="3495564"/>
            <a:ext cx="557786" cy="329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682" y="636752"/>
            <a:ext cx="8738634" cy="49773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0107" y="242613"/>
            <a:ext cx="8763889" cy="4548078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4" name="Freeform 10"/>
          <p:cNvSpPr/>
          <p:nvPr/>
        </p:nvSpPr>
        <p:spPr bwMode="auto">
          <a:xfrm>
            <a:off x="735013" y="793750"/>
            <a:ext cx="1903412" cy="704850"/>
          </a:xfrm>
          <a:custGeom>
            <a:avLst/>
            <a:gdLst/>
            <a:ahLst/>
            <a:cxnLst>
              <a:cxn ang="0">
                <a:pos x="0" y="397"/>
              </a:cxn>
              <a:cxn ang="0">
                <a:pos x="340" y="378"/>
              </a:cxn>
              <a:cxn ang="0">
                <a:pos x="1199" y="0"/>
              </a:cxn>
            </a:cxnLst>
            <a:rect l="0" t="0" r="r" b="b"/>
            <a:pathLst>
              <a:path w="1199" h="444">
                <a:moveTo>
                  <a:pt x="0" y="397"/>
                </a:moveTo>
                <a:cubicBezTo>
                  <a:pt x="70" y="420"/>
                  <a:pt x="140" y="444"/>
                  <a:pt x="340" y="378"/>
                </a:cubicBezTo>
                <a:cubicBezTo>
                  <a:pt x="540" y="312"/>
                  <a:pt x="869" y="156"/>
                  <a:pt x="119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75" name="Freeform 11"/>
          <p:cNvSpPr/>
          <p:nvPr/>
        </p:nvSpPr>
        <p:spPr bwMode="auto">
          <a:xfrm>
            <a:off x="2622550" y="793750"/>
            <a:ext cx="679450" cy="1544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4" y="284"/>
              </a:cxn>
              <a:cxn ang="0">
                <a:pos x="406" y="803"/>
              </a:cxn>
              <a:cxn ang="0">
                <a:pos x="406" y="973"/>
              </a:cxn>
            </a:cxnLst>
            <a:rect l="0" t="0" r="r" b="b"/>
            <a:pathLst>
              <a:path w="428" h="973">
                <a:moveTo>
                  <a:pt x="0" y="0"/>
                </a:moveTo>
                <a:cubicBezTo>
                  <a:pt x="103" y="75"/>
                  <a:pt x="206" y="150"/>
                  <a:pt x="274" y="284"/>
                </a:cubicBezTo>
                <a:cubicBezTo>
                  <a:pt x="342" y="418"/>
                  <a:pt x="384" y="688"/>
                  <a:pt x="406" y="803"/>
                </a:cubicBezTo>
                <a:cubicBezTo>
                  <a:pt x="428" y="918"/>
                  <a:pt x="417" y="945"/>
                  <a:pt x="406" y="97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76" name="Freeform 12"/>
          <p:cNvSpPr/>
          <p:nvPr/>
        </p:nvSpPr>
        <p:spPr bwMode="auto">
          <a:xfrm>
            <a:off x="1139825" y="2200275"/>
            <a:ext cx="2127250" cy="242888"/>
          </a:xfrm>
          <a:custGeom>
            <a:avLst/>
            <a:gdLst/>
            <a:ahLst/>
            <a:cxnLst>
              <a:cxn ang="0">
                <a:pos x="1340" y="59"/>
              </a:cxn>
              <a:cxn ang="0">
                <a:pos x="906" y="2"/>
              </a:cxn>
              <a:cxn ang="0">
                <a:pos x="198" y="68"/>
              </a:cxn>
              <a:cxn ang="0">
                <a:pos x="0" y="153"/>
              </a:cxn>
            </a:cxnLst>
            <a:rect l="0" t="0" r="r" b="b"/>
            <a:pathLst>
              <a:path w="1340" h="153">
                <a:moveTo>
                  <a:pt x="1340" y="59"/>
                </a:moveTo>
                <a:cubicBezTo>
                  <a:pt x="1218" y="29"/>
                  <a:pt x="1096" y="0"/>
                  <a:pt x="906" y="2"/>
                </a:cubicBezTo>
                <a:cubicBezTo>
                  <a:pt x="716" y="4"/>
                  <a:pt x="349" y="43"/>
                  <a:pt x="198" y="68"/>
                </a:cubicBezTo>
                <a:cubicBezTo>
                  <a:pt x="47" y="93"/>
                  <a:pt x="23" y="123"/>
                  <a:pt x="0" y="15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77" name="Freeform 13"/>
          <p:cNvSpPr/>
          <p:nvPr/>
        </p:nvSpPr>
        <p:spPr bwMode="auto">
          <a:xfrm>
            <a:off x="712788" y="1393825"/>
            <a:ext cx="441325" cy="1019175"/>
          </a:xfrm>
          <a:custGeom>
            <a:avLst/>
            <a:gdLst/>
            <a:ahLst/>
            <a:cxnLst>
              <a:cxn ang="0">
                <a:pos x="278" y="642"/>
              </a:cxn>
              <a:cxn ang="0">
                <a:pos x="99" y="444"/>
              </a:cxn>
              <a:cxn ang="0">
                <a:pos x="14" y="180"/>
              </a:cxn>
              <a:cxn ang="0">
                <a:pos x="14" y="0"/>
              </a:cxn>
            </a:cxnLst>
            <a:rect l="0" t="0" r="r" b="b"/>
            <a:pathLst>
              <a:path w="278" h="642">
                <a:moveTo>
                  <a:pt x="278" y="642"/>
                </a:moveTo>
                <a:cubicBezTo>
                  <a:pt x="210" y="581"/>
                  <a:pt x="143" y="521"/>
                  <a:pt x="99" y="444"/>
                </a:cubicBezTo>
                <a:cubicBezTo>
                  <a:pt x="55" y="367"/>
                  <a:pt x="28" y="254"/>
                  <a:pt x="14" y="180"/>
                </a:cubicBezTo>
                <a:cubicBezTo>
                  <a:pt x="0" y="106"/>
                  <a:pt x="7" y="53"/>
                  <a:pt x="1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78" name="Freeform 14"/>
          <p:cNvSpPr/>
          <p:nvPr/>
        </p:nvSpPr>
        <p:spPr bwMode="auto">
          <a:xfrm>
            <a:off x="614363" y="1409700"/>
            <a:ext cx="2938462" cy="703263"/>
          </a:xfrm>
          <a:custGeom>
            <a:avLst/>
            <a:gdLst/>
            <a:ahLst/>
            <a:cxnLst>
              <a:cxn ang="0">
                <a:pos x="0" y="443"/>
              </a:cxn>
              <a:cxn ang="0">
                <a:pos x="255" y="311"/>
              </a:cxn>
              <a:cxn ang="0">
                <a:pos x="718" y="170"/>
              </a:cxn>
              <a:cxn ang="0">
                <a:pos x="1247" y="56"/>
              </a:cxn>
              <a:cxn ang="0">
                <a:pos x="1596" y="9"/>
              </a:cxn>
              <a:cxn ang="0">
                <a:pos x="1851" y="0"/>
              </a:cxn>
            </a:cxnLst>
            <a:rect l="0" t="0" r="r" b="b"/>
            <a:pathLst>
              <a:path w="1851" h="443">
                <a:moveTo>
                  <a:pt x="0" y="443"/>
                </a:moveTo>
                <a:cubicBezTo>
                  <a:pt x="67" y="399"/>
                  <a:pt x="135" y="356"/>
                  <a:pt x="255" y="311"/>
                </a:cubicBezTo>
                <a:cubicBezTo>
                  <a:pt x="375" y="266"/>
                  <a:pt x="553" y="212"/>
                  <a:pt x="718" y="170"/>
                </a:cubicBezTo>
                <a:cubicBezTo>
                  <a:pt x="883" y="128"/>
                  <a:pt x="1101" y="83"/>
                  <a:pt x="1247" y="56"/>
                </a:cubicBezTo>
                <a:cubicBezTo>
                  <a:pt x="1393" y="29"/>
                  <a:pt x="1495" y="18"/>
                  <a:pt x="1596" y="9"/>
                </a:cubicBezTo>
                <a:cubicBezTo>
                  <a:pt x="1697" y="0"/>
                  <a:pt x="1774" y="0"/>
                  <a:pt x="1851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79" name="Freeform 15"/>
          <p:cNvSpPr/>
          <p:nvPr/>
        </p:nvSpPr>
        <p:spPr bwMode="auto">
          <a:xfrm>
            <a:off x="1636713" y="869950"/>
            <a:ext cx="611187" cy="1617663"/>
          </a:xfrm>
          <a:custGeom>
            <a:avLst/>
            <a:gdLst/>
            <a:ahLst/>
            <a:cxnLst>
              <a:cxn ang="0">
                <a:pos x="385" y="1019"/>
              </a:cxn>
              <a:cxn ang="0">
                <a:pos x="225" y="736"/>
              </a:cxn>
              <a:cxn ang="0">
                <a:pos x="112" y="387"/>
              </a:cxn>
              <a:cxn ang="0">
                <a:pos x="17" y="66"/>
              </a:cxn>
              <a:cxn ang="0">
                <a:pos x="8" y="0"/>
              </a:cxn>
            </a:cxnLst>
            <a:rect l="0" t="0" r="r" b="b"/>
            <a:pathLst>
              <a:path w="385" h="1019">
                <a:moveTo>
                  <a:pt x="385" y="1019"/>
                </a:moveTo>
                <a:cubicBezTo>
                  <a:pt x="327" y="930"/>
                  <a:pt x="270" y="841"/>
                  <a:pt x="225" y="736"/>
                </a:cubicBezTo>
                <a:cubicBezTo>
                  <a:pt x="180" y="631"/>
                  <a:pt x="147" y="499"/>
                  <a:pt x="112" y="387"/>
                </a:cubicBezTo>
                <a:cubicBezTo>
                  <a:pt x="77" y="275"/>
                  <a:pt x="34" y="130"/>
                  <a:pt x="17" y="66"/>
                </a:cubicBezTo>
                <a:cubicBezTo>
                  <a:pt x="0" y="2"/>
                  <a:pt x="4" y="1"/>
                  <a:pt x="8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2847975" y="704850"/>
            <a:ext cx="3143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1</a:t>
            </a:r>
            <a:endParaRPr lang="en-US" b="0"/>
          </a:p>
        </p:txBody>
      </p:sp>
      <p:sp>
        <p:nvSpPr>
          <p:cNvPr id="139281" name="Text Box 17"/>
          <p:cNvSpPr txBox="1">
            <a:spLocks noChangeArrowheads="1"/>
          </p:cNvSpPr>
          <p:nvPr/>
        </p:nvSpPr>
        <p:spPr bwMode="auto">
          <a:xfrm>
            <a:off x="449263" y="1123950"/>
            <a:ext cx="3746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2</a:t>
            </a:r>
            <a:endParaRPr lang="en-US" b="0"/>
          </a:p>
        </p:txBody>
      </p:sp>
      <p:sp>
        <p:nvSpPr>
          <p:cNvPr id="139282" name="Text Box 18"/>
          <p:cNvSpPr txBox="1">
            <a:spLocks noChangeArrowheads="1"/>
          </p:cNvSpPr>
          <p:nvPr/>
        </p:nvSpPr>
        <p:spPr bwMode="auto">
          <a:xfrm>
            <a:off x="928688" y="2382838"/>
            <a:ext cx="42068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3</a:t>
            </a:r>
            <a:endParaRPr lang="en-US" b="0"/>
          </a:p>
        </p:txBody>
      </p: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3313113" y="2112963"/>
            <a:ext cx="2698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4</a:t>
            </a:r>
            <a:endParaRPr lang="en-US" b="0"/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1754188" y="854075"/>
            <a:ext cx="38893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5</a:t>
            </a:r>
            <a:endParaRPr lang="en-US" b="0"/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404813" y="1738313"/>
            <a:ext cx="34448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6</a:t>
            </a:r>
            <a:endParaRPr lang="en-US" b="0"/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2293938" y="2278063"/>
            <a:ext cx="4191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7</a:t>
            </a:r>
            <a:endParaRPr lang="en-US" b="0"/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3282950" y="1304925"/>
            <a:ext cx="4349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8</a:t>
            </a:r>
            <a:endParaRPr lang="en-US" b="0"/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1949450" y="1528763"/>
            <a:ext cx="3889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9</a:t>
            </a:r>
            <a:endParaRPr lang="en-US" b="0"/>
          </a:p>
        </p:txBody>
      </p:sp>
      <p:sp>
        <p:nvSpPr>
          <p:cNvPr id="139290" name="AutoShape 26" descr="txp_fig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560388" y="2586038"/>
            <a:ext cx="8267700" cy="3519487"/>
          </a:xfrm>
          <a:prstGeom prst="rect">
            <a:avLst/>
          </a:prstGeom>
          <a:noFill/>
          <a:ln w="9525"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9291" name="Picture 27" descr="slide0134_image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8" y="2670175"/>
            <a:ext cx="8204200" cy="34925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62606" y="189186"/>
            <a:ext cx="848184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Shape functions for rectangular elements</a:t>
            </a:r>
            <a:endParaRPr lang="en-US" sz="2400" b="0" dirty="0" smtClean="0"/>
          </a:p>
        </p:txBody>
      </p:sp>
      <p:pic>
        <p:nvPicPr>
          <p:cNvPr id="23" name="Picture 2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2074" y="2339427"/>
            <a:ext cx="2919989" cy="204216"/>
          </a:xfrm>
          <a:prstGeom prst="rect">
            <a:avLst/>
          </a:prstGeom>
          <a:noFill/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0212" y="920531"/>
            <a:ext cx="3733808" cy="252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0464" y="258378"/>
            <a:ext cx="8763068" cy="5995462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556" y="542159"/>
            <a:ext cx="8205231" cy="2337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138" y="409903"/>
            <a:ext cx="307427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Problem</a:t>
            </a:r>
            <a:endParaRPr lang="en-US" sz="2400" b="0" dirty="0" smtClean="0"/>
          </a:p>
        </p:txBody>
      </p:sp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70594" y="1125481"/>
            <a:ext cx="8763068" cy="4471452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1844" y="447564"/>
            <a:ext cx="6805194" cy="2843371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20688" y="2032000"/>
            <a:ext cx="70834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Stiffness matrix needs to be integrated numerically.</a:t>
            </a:r>
            <a:endParaRPr lang="en-US" b="0"/>
          </a:p>
        </p:txBody>
      </p:sp>
      <p:sp>
        <p:nvSpPr>
          <p:cNvPr id="113670" name="Freeform 6"/>
          <p:cNvSpPr/>
          <p:nvPr/>
        </p:nvSpPr>
        <p:spPr bwMode="auto">
          <a:xfrm>
            <a:off x="4905375" y="3273425"/>
            <a:ext cx="3773488" cy="427038"/>
          </a:xfrm>
          <a:custGeom>
            <a:avLst/>
            <a:gdLst/>
            <a:ahLst/>
            <a:cxnLst>
              <a:cxn ang="0">
                <a:pos x="0" y="269"/>
              </a:cxn>
              <a:cxn ang="0">
                <a:pos x="558" y="32"/>
              </a:cxn>
              <a:cxn ang="0">
                <a:pos x="1043" y="77"/>
              </a:cxn>
              <a:cxn ang="0">
                <a:pos x="1737" y="32"/>
              </a:cxn>
              <a:cxn ang="0">
                <a:pos x="2195" y="151"/>
              </a:cxn>
              <a:cxn ang="0">
                <a:pos x="2377" y="105"/>
              </a:cxn>
            </a:cxnLst>
            <a:rect l="0" t="0" r="r" b="b"/>
            <a:pathLst>
              <a:path w="2377" h="269">
                <a:moveTo>
                  <a:pt x="0" y="269"/>
                </a:moveTo>
                <a:cubicBezTo>
                  <a:pt x="192" y="166"/>
                  <a:pt x="384" y="64"/>
                  <a:pt x="558" y="32"/>
                </a:cubicBezTo>
                <a:cubicBezTo>
                  <a:pt x="732" y="0"/>
                  <a:pt x="847" y="77"/>
                  <a:pt x="1043" y="77"/>
                </a:cubicBezTo>
                <a:cubicBezTo>
                  <a:pt x="1239" y="77"/>
                  <a:pt x="1545" y="20"/>
                  <a:pt x="1737" y="32"/>
                </a:cubicBezTo>
                <a:cubicBezTo>
                  <a:pt x="1929" y="44"/>
                  <a:pt x="2088" y="139"/>
                  <a:pt x="2195" y="151"/>
                </a:cubicBezTo>
                <a:cubicBezTo>
                  <a:pt x="2302" y="163"/>
                  <a:pt x="2339" y="134"/>
                  <a:pt x="2377" y="1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 rot="-230750">
            <a:off x="6861175" y="3398838"/>
            <a:ext cx="652463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 rot="197307">
            <a:off x="6886575" y="4364038"/>
            <a:ext cx="652463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Freeform 9"/>
          <p:cNvSpPr/>
          <p:nvPr/>
        </p:nvSpPr>
        <p:spPr bwMode="auto">
          <a:xfrm>
            <a:off x="4935538" y="3440113"/>
            <a:ext cx="3871912" cy="2109787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274" y="768"/>
              </a:cxn>
              <a:cxn ang="0">
                <a:pos x="585" y="868"/>
              </a:cxn>
              <a:cxn ang="0">
                <a:pos x="978" y="1179"/>
              </a:cxn>
              <a:cxn ang="0">
                <a:pos x="1773" y="1262"/>
              </a:cxn>
              <a:cxn ang="0">
                <a:pos x="2093" y="777"/>
              </a:cxn>
              <a:cxn ang="0">
                <a:pos x="2395" y="420"/>
              </a:cxn>
              <a:cxn ang="0">
                <a:pos x="2358" y="0"/>
              </a:cxn>
            </a:cxnLst>
            <a:rect l="0" t="0" r="r" b="b"/>
            <a:pathLst>
              <a:path w="2439" h="1329">
                <a:moveTo>
                  <a:pt x="0" y="164"/>
                </a:moveTo>
                <a:cubicBezTo>
                  <a:pt x="88" y="407"/>
                  <a:pt x="177" y="651"/>
                  <a:pt x="274" y="768"/>
                </a:cubicBezTo>
                <a:cubicBezTo>
                  <a:pt x="371" y="885"/>
                  <a:pt x="468" y="800"/>
                  <a:pt x="585" y="868"/>
                </a:cubicBezTo>
                <a:cubicBezTo>
                  <a:pt x="702" y="936"/>
                  <a:pt x="780" y="1113"/>
                  <a:pt x="978" y="1179"/>
                </a:cubicBezTo>
                <a:cubicBezTo>
                  <a:pt x="1176" y="1245"/>
                  <a:pt x="1587" y="1329"/>
                  <a:pt x="1773" y="1262"/>
                </a:cubicBezTo>
                <a:cubicBezTo>
                  <a:pt x="1959" y="1195"/>
                  <a:pt x="1989" y="917"/>
                  <a:pt x="2093" y="777"/>
                </a:cubicBezTo>
                <a:cubicBezTo>
                  <a:pt x="2197" y="637"/>
                  <a:pt x="2351" y="549"/>
                  <a:pt x="2395" y="420"/>
                </a:cubicBezTo>
                <a:cubicBezTo>
                  <a:pt x="2439" y="291"/>
                  <a:pt x="2398" y="145"/>
                  <a:pt x="235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 rot="285613" flipH="1" flipV="1">
            <a:off x="6765925" y="2882900"/>
            <a:ext cx="4286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 rot="285613" flipH="1" flipV="1">
            <a:off x="6927850" y="2946400"/>
            <a:ext cx="4286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 rot="285613" flipH="1" flipV="1">
            <a:off x="7123113" y="2957513"/>
            <a:ext cx="42862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 rot="285613" flipH="1" flipV="1">
            <a:off x="7308850" y="2933700"/>
            <a:ext cx="4286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 rot="285613" flipH="1" flipV="1">
            <a:off x="7491413" y="2928938"/>
            <a:ext cx="42862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3691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8213" y="1112838"/>
            <a:ext cx="5729287" cy="5937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3693" name="Picture 29" descr="C:\Documents and Settings\Dr. Sumeet Basu\My Documents\me623_2009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454900" y="2651125"/>
            <a:ext cx="119063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700" name="Picture 36" descr="C:\Documents and Settings\Dr. Sumeet Basu\My Documents\me623_2009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14300" y="3175000"/>
            <a:ext cx="5951538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6" name="Picture 6" descr="C:\Documents and Settings\Dr. Sumeet Basu\My Documents\me623_2009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027113"/>
            <a:ext cx="5716588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5454870" y="961697"/>
            <a:ext cx="2695934" cy="1592318"/>
            <a:chOff x="2900855" y="1702676"/>
            <a:chExt cx="4272455" cy="2490952"/>
          </a:xfrm>
        </p:grpSpPr>
        <p:sp>
          <p:nvSpPr>
            <p:cNvPr id="2" name="Freeform 1"/>
            <p:cNvSpPr/>
            <p:nvPr/>
          </p:nvSpPr>
          <p:spPr bwMode="auto">
            <a:xfrm>
              <a:off x="4808483" y="2175641"/>
              <a:ext cx="2364827" cy="1986456"/>
            </a:xfrm>
            <a:custGeom>
              <a:avLst/>
              <a:gdLst>
                <a:gd name="connsiteX0" fmla="*/ 0 w 2364827"/>
                <a:gd name="connsiteY0" fmla="*/ 646387 h 1986456"/>
                <a:gd name="connsiteX1" fmla="*/ 2317531 w 2364827"/>
                <a:gd name="connsiteY1" fmla="*/ 0 h 1986456"/>
                <a:gd name="connsiteX2" fmla="*/ 2364827 w 2364827"/>
                <a:gd name="connsiteY2" fmla="*/ 1608083 h 1986456"/>
                <a:gd name="connsiteX3" fmla="*/ 283779 w 2364827"/>
                <a:gd name="connsiteY3" fmla="*/ 1986456 h 1986456"/>
                <a:gd name="connsiteX4" fmla="*/ 0 w 2364827"/>
                <a:gd name="connsiteY4" fmla="*/ 646387 h 198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827" h="1986456">
                  <a:moveTo>
                    <a:pt x="0" y="646387"/>
                  </a:moveTo>
                  <a:lnTo>
                    <a:pt x="2317531" y="0"/>
                  </a:lnTo>
                  <a:lnTo>
                    <a:pt x="2364827" y="1608083"/>
                  </a:lnTo>
                  <a:lnTo>
                    <a:pt x="283779" y="1986456"/>
                  </a:lnTo>
                  <a:lnTo>
                    <a:pt x="0" y="6463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 bwMode="auto">
            <a:xfrm>
              <a:off x="3074276" y="1702676"/>
              <a:ext cx="4051738" cy="1119352"/>
            </a:xfrm>
            <a:custGeom>
              <a:avLst/>
              <a:gdLst>
                <a:gd name="connsiteX0" fmla="*/ 4051738 w 4051738"/>
                <a:gd name="connsiteY0" fmla="*/ 472965 h 1119352"/>
                <a:gd name="connsiteX1" fmla="*/ 2033752 w 4051738"/>
                <a:gd name="connsiteY1" fmla="*/ 0 h 1119352"/>
                <a:gd name="connsiteX2" fmla="*/ 0 w 4051738"/>
                <a:gd name="connsiteY2" fmla="*/ 677917 h 1119352"/>
                <a:gd name="connsiteX3" fmla="*/ 1734207 w 4051738"/>
                <a:gd name="connsiteY3" fmla="*/ 1119352 h 111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1738" h="1119352">
                  <a:moveTo>
                    <a:pt x="4051738" y="472965"/>
                  </a:moveTo>
                  <a:lnTo>
                    <a:pt x="2033752" y="0"/>
                  </a:lnTo>
                  <a:lnTo>
                    <a:pt x="0" y="677917"/>
                  </a:lnTo>
                  <a:lnTo>
                    <a:pt x="1734207" y="1119352"/>
                  </a:lnTo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2900855" y="2396359"/>
              <a:ext cx="2191407" cy="1797269"/>
            </a:xfrm>
            <a:custGeom>
              <a:avLst/>
              <a:gdLst>
                <a:gd name="connsiteX0" fmla="*/ 1907628 w 2191407"/>
                <a:gd name="connsiteY0" fmla="*/ 425669 h 1797269"/>
                <a:gd name="connsiteX1" fmla="*/ 173421 w 2191407"/>
                <a:gd name="connsiteY1" fmla="*/ 0 h 1797269"/>
                <a:gd name="connsiteX2" fmla="*/ 0 w 2191407"/>
                <a:gd name="connsiteY2" fmla="*/ 1182413 h 1797269"/>
                <a:gd name="connsiteX3" fmla="*/ 2191407 w 2191407"/>
                <a:gd name="connsiteY3" fmla="*/ 1797269 h 1797269"/>
                <a:gd name="connsiteX4" fmla="*/ 1907628 w 2191407"/>
                <a:gd name="connsiteY4" fmla="*/ 425669 h 179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1407" h="1797269">
                  <a:moveTo>
                    <a:pt x="1907628" y="425669"/>
                  </a:moveTo>
                  <a:lnTo>
                    <a:pt x="173421" y="0"/>
                  </a:lnTo>
                  <a:lnTo>
                    <a:pt x="0" y="1182413"/>
                  </a:lnTo>
                  <a:lnTo>
                    <a:pt x="2191407" y="1797269"/>
                  </a:lnTo>
                  <a:lnTo>
                    <a:pt x="1907628" y="42566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Cube 7"/>
          <p:cNvSpPr/>
          <p:nvPr/>
        </p:nvSpPr>
        <p:spPr bwMode="auto">
          <a:xfrm>
            <a:off x="1813034" y="1213945"/>
            <a:ext cx="1860332" cy="1844565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515710" y="2112579"/>
            <a:ext cx="851338" cy="157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 flipV="1">
            <a:off x="2238703" y="945931"/>
            <a:ext cx="930166" cy="157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2175643" y="2412123"/>
            <a:ext cx="315311" cy="2837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" name="Picture 1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1275" y="2575910"/>
            <a:ext cx="128015" cy="128015"/>
          </a:xfrm>
          <a:prstGeom prst="rect">
            <a:avLst/>
          </a:prstGeom>
          <a:noFill/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69271" y="1876946"/>
            <a:ext cx="101387" cy="129038"/>
          </a:xfrm>
          <a:prstGeom prst="rect">
            <a:avLst/>
          </a:prstGeom>
          <a:noFill/>
          <a:effectLst/>
        </p:spPr>
      </p:pic>
      <p:pic>
        <p:nvPicPr>
          <p:cNvPr id="21" name="Picture 20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840173" y="531575"/>
            <a:ext cx="100373" cy="176413"/>
          </a:xfrm>
          <a:prstGeom prst="rect">
            <a:avLst/>
          </a:prstGeom>
          <a:noFill/>
          <a:effectLst/>
        </p:spPr>
      </p:pic>
      <p:cxnSp>
        <p:nvCxnSpPr>
          <p:cNvPr id="23" name="Straight Arrow Connector 22"/>
          <p:cNvCxnSpPr/>
          <p:nvPr/>
        </p:nvCxnSpPr>
        <p:spPr bwMode="auto">
          <a:xfrm rot="16200000" flipV="1">
            <a:off x="6164318" y="772511"/>
            <a:ext cx="1072055" cy="1261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5" name="Picture 24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8077" y="321440"/>
            <a:ext cx="176784" cy="128016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 bwMode="auto">
          <a:xfrm flipV="1">
            <a:off x="6763407" y="1166648"/>
            <a:ext cx="378372" cy="1576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747641" y="1308538"/>
            <a:ext cx="331076" cy="1418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1" name="Picture 30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13825" y="1482849"/>
            <a:ext cx="203049" cy="227294"/>
          </a:xfrm>
          <a:prstGeom prst="rect">
            <a:avLst/>
          </a:prstGeom>
          <a:noFill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29227" y="957311"/>
            <a:ext cx="204064" cy="228430"/>
          </a:xfrm>
          <a:prstGeom prst="rect">
            <a:avLst/>
          </a:prstGeom>
          <a:noFill/>
          <a:effectLst/>
        </p:spPr>
      </p:pic>
      <p:pic>
        <p:nvPicPr>
          <p:cNvPr id="39" name="Picture 38" descr="TP_tmp.b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0455" y="3175000"/>
            <a:ext cx="8763086" cy="3404648"/>
          </a:xfrm>
          <a:prstGeom prst="rect">
            <a:avLst/>
          </a:prstGeom>
          <a:noFill/>
          <a:effectLst/>
        </p:spPr>
      </p:pic>
      <p:cxnSp>
        <p:nvCxnSpPr>
          <p:cNvPr id="41" name="Straight Connector 40"/>
          <p:cNvCxnSpPr/>
          <p:nvPr/>
        </p:nvCxnSpPr>
        <p:spPr bwMode="auto">
          <a:xfrm flipV="1">
            <a:off x="6022428" y="851338"/>
            <a:ext cx="1876096" cy="8040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801710" y="914400"/>
            <a:ext cx="1813034" cy="7882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5454869" y="1245476"/>
            <a:ext cx="1828800" cy="504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6069721" y="851340"/>
            <a:ext cx="2112579" cy="6306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6174828" y="1150883"/>
            <a:ext cx="1960179" cy="6568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5507421" y="877614"/>
            <a:ext cx="1960179" cy="6568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rot="5400000" flipH="1" flipV="1">
            <a:off x="4635062" y="2096803"/>
            <a:ext cx="72521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rot="5400000">
            <a:off x="4598276" y="2428673"/>
            <a:ext cx="477427" cy="3407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rot="10800000" flipH="1" flipV="1">
            <a:off x="4939862" y="2385837"/>
            <a:ext cx="72521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1" name="Picture 60" descr="TP_tmp.b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7700" y="2875456"/>
            <a:ext cx="228600" cy="176784"/>
          </a:xfrm>
          <a:prstGeom prst="rect">
            <a:avLst/>
          </a:prstGeom>
          <a:noFill/>
        </p:spPr>
      </p:pic>
      <p:pic>
        <p:nvPicPr>
          <p:cNvPr id="63" name="Picture 62" descr="TP_tmp.b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71797" y="2476063"/>
            <a:ext cx="228600" cy="176784"/>
          </a:xfrm>
          <a:prstGeom prst="rect">
            <a:avLst/>
          </a:prstGeom>
          <a:noFill/>
          <a:effectLst/>
        </p:spPr>
      </p:pic>
      <p:pic>
        <p:nvPicPr>
          <p:cNvPr id="65" name="Picture 64" descr="TP_tmp.b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825562" y="1493345"/>
            <a:ext cx="228600" cy="176784"/>
          </a:xfrm>
          <a:prstGeom prst="rect">
            <a:avLst/>
          </a:prstGeom>
          <a:noFill/>
          <a:effectLst/>
        </p:spPr>
      </p:pic>
      <p:pic>
        <p:nvPicPr>
          <p:cNvPr id="67" name="Picture 66" descr="TP_tmp.b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4960" y="620986"/>
            <a:ext cx="966217" cy="176784"/>
          </a:xfrm>
          <a:prstGeom prst="rect">
            <a:avLst/>
          </a:prstGeom>
          <a:noFill/>
        </p:spPr>
      </p:pic>
      <p:pic>
        <p:nvPicPr>
          <p:cNvPr id="69" name="Picture 68" descr="TP_tmp.b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997525" y="647261"/>
            <a:ext cx="967236" cy="176970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2187" y="274143"/>
            <a:ext cx="8817404" cy="6274625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30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1300" y="901700"/>
            <a:ext cx="5935663" cy="41846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04800" y="347663"/>
            <a:ext cx="5776913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Numerical integration: Gauss quadrature-1d</a:t>
            </a:r>
            <a:endParaRPr lang="en-US" b="0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8504238" y="1801813"/>
            <a:ext cx="855662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r=1</a:t>
            </a:r>
            <a:endParaRPr lang="en-US" b="0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5356225" y="0"/>
            <a:ext cx="3787775" cy="2193925"/>
            <a:chOff x="3173" y="1253"/>
            <a:chExt cx="2386" cy="1382"/>
          </a:xfrm>
        </p:grpSpPr>
        <p:sp>
          <p:nvSpPr>
            <p:cNvPr id="115718" name="Line 6"/>
            <p:cNvSpPr>
              <a:spLocks noChangeShapeType="1"/>
            </p:cNvSpPr>
            <p:nvPr/>
          </p:nvSpPr>
          <p:spPr bwMode="auto">
            <a:xfrm>
              <a:off x="3291" y="2350"/>
              <a:ext cx="22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19" name="Line 7"/>
            <p:cNvSpPr>
              <a:spLocks noChangeShapeType="1"/>
            </p:cNvSpPr>
            <p:nvPr/>
          </p:nvSpPr>
          <p:spPr bwMode="auto">
            <a:xfrm flipV="1">
              <a:off x="4471" y="1280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0" name="Freeform 8"/>
            <p:cNvSpPr/>
            <p:nvPr/>
          </p:nvSpPr>
          <p:spPr bwMode="auto">
            <a:xfrm>
              <a:off x="3209" y="1344"/>
              <a:ext cx="2350" cy="448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503" y="192"/>
                </a:cxn>
                <a:cxn ang="0">
                  <a:pos x="1280" y="27"/>
                </a:cxn>
                <a:cxn ang="0">
                  <a:pos x="2012" y="27"/>
                </a:cxn>
                <a:cxn ang="0">
                  <a:pos x="2350" y="137"/>
                </a:cxn>
              </a:cxnLst>
              <a:rect l="0" t="0" r="r" b="b"/>
              <a:pathLst>
                <a:path w="2350" h="448">
                  <a:moveTo>
                    <a:pt x="0" y="448"/>
                  </a:moveTo>
                  <a:cubicBezTo>
                    <a:pt x="145" y="355"/>
                    <a:pt x="290" y="262"/>
                    <a:pt x="503" y="192"/>
                  </a:cubicBezTo>
                  <a:cubicBezTo>
                    <a:pt x="716" y="122"/>
                    <a:pt x="1029" y="54"/>
                    <a:pt x="1280" y="27"/>
                  </a:cubicBezTo>
                  <a:cubicBezTo>
                    <a:pt x="1531" y="0"/>
                    <a:pt x="1834" y="9"/>
                    <a:pt x="2012" y="27"/>
                  </a:cubicBezTo>
                  <a:cubicBezTo>
                    <a:pt x="2190" y="45"/>
                    <a:pt x="2270" y="91"/>
                    <a:pt x="2350" y="13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 flipH="1">
              <a:off x="3392" y="1509"/>
              <a:ext cx="9" cy="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5467" y="1253"/>
              <a:ext cx="0" cy="1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3173" y="2423"/>
              <a:ext cx="484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0"/>
                <a:t>r=-1</a:t>
              </a:r>
              <a:endParaRPr lang="en-US" b="0"/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 flipV="1">
              <a:off x="4471" y="1371"/>
              <a:ext cx="0" cy="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8" name="Rectangle 16"/>
            <p:cNvSpPr>
              <a:spLocks noChangeArrowheads="1"/>
            </p:cNvSpPr>
            <p:nvPr/>
          </p:nvSpPr>
          <p:spPr bwMode="auto">
            <a:xfrm>
              <a:off x="3401" y="1381"/>
              <a:ext cx="2057" cy="969"/>
            </a:xfrm>
            <a:prstGeom prst="rect">
              <a:avLst/>
            </a:prstGeom>
            <a:solidFill>
              <a:srgbClr val="FF3300">
                <a:alpha val="23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731" name="Line 19"/>
          <p:cNvSpPr>
            <a:spLocks noChangeShapeType="1"/>
          </p:cNvSpPr>
          <p:nvPr/>
        </p:nvSpPr>
        <p:spPr bwMode="auto">
          <a:xfrm flipV="1">
            <a:off x="3643313" y="4833938"/>
            <a:ext cx="522287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H="1" flipV="1">
            <a:off x="4746625" y="4905375"/>
            <a:ext cx="666750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4732338" y="5661025"/>
            <a:ext cx="3395662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Sampling points between -1 and 1</a:t>
            </a:r>
            <a:endParaRPr lang="en-US" b="0"/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990850" y="5937250"/>
            <a:ext cx="26860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Weights</a:t>
            </a:r>
            <a:endParaRPr lang="en-US" b="0"/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>
            <a:off x="5202238" y="3998913"/>
            <a:ext cx="3586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 flipV="1">
            <a:off x="7075488" y="2300288"/>
            <a:ext cx="0" cy="200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39" name="Freeform 27"/>
          <p:cNvSpPr/>
          <p:nvPr/>
        </p:nvSpPr>
        <p:spPr bwMode="auto">
          <a:xfrm>
            <a:off x="5072063" y="2401888"/>
            <a:ext cx="3730625" cy="711200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503" y="192"/>
              </a:cxn>
              <a:cxn ang="0">
                <a:pos x="1280" y="27"/>
              </a:cxn>
              <a:cxn ang="0">
                <a:pos x="2012" y="27"/>
              </a:cxn>
              <a:cxn ang="0">
                <a:pos x="2350" y="137"/>
              </a:cxn>
            </a:cxnLst>
            <a:rect l="0" t="0" r="r" b="b"/>
            <a:pathLst>
              <a:path w="2350" h="448">
                <a:moveTo>
                  <a:pt x="0" y="448"/>
                </a:moveTo>
                <a:cubicBezTo>
                  <a:pt x="145" y="355"/>
                  <a:pt x="290" y="262"/>
                  <a:pt x="503" y="192"/>
                </a:cubicBezTo>
                <a:cubicBezTo>
                  <a:pt x="716" y="122"/>
                  <a:pt x="1029" y="54"/>
                  <a:pt x="1280" y="27"/>
                </a:cubicBezTo>
                <a:cubicBezTo>
                  <a:pt x="1531" y="0"/>
                  <a:pt x="1834" y="9"/>
                  <a:pt x="2012" y="27"/>
                </a:cubicBezTo>
                <a:cubicBezTo>
                  <a:pt x="2190" y="45"/>
                  <a:pt x="2270" y="91"/>
                  <a:pt x="2350" y="1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0" name="Line 28"/>
          <p:cNvSpPr>
            <a:spLocks noChangeShapeType="1"/>
          </p:cNvSpPr>
          <p:nvPr/>
        </p:nvSpPr>
        <p:spPr bwMode="auto">
          <a:xfrm flipH="1">
            <a:off x="5362575" y="2663825"/>
            <a:ext cx="14288" cy="156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1" name="Line 29"/>
          <p:cNvSpPr>
            <a:spLocks noChangeShapeType="1"/>
          </p:cNvSpPr>
          <p:nvPr/>
        </p:nvSpPr>
        <p:spPr bwMode="auto">
          <a:xfrm>
            <a:off x="8656638" y="2257425"/>
            <a:ext cx="0" cy="206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5014913" y="4114800"/>
            <a:ext cx="7683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r=-1</a:t>
            </a:r>
            <a:endParaRPr lang="en-US" b="0"/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8288338" y="4097338"/>
            <a:ext cx="855662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r=1</a:t>
            </a:r>
            <a:endParaRPr lang="en-US" b="0"/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 flipV="1">
            <a:off x="6191250" y="2608263"/>
            <a:ext cx="0" cy="139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 flipV="1">
            <a:off x="7989888" y="2413000"/>
            <a:ext cx="14287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48" name="Rectangle 36"/>
          <p:cNvSpPr>
            <a:spLocks noChangeArrowheads="1"/>
          </p:cNvSpPr>
          <p:nvPr/>
        </p:nvSpPr>
        <p:spPr bwMode="auto">
          <a:xfrm>
            <a:off x="5711825" y="2622550"/>
            <a:ext cx="958850" cy="1365250"/>
          </a:xfrm>
          <a:prstGeom prst="rect">
            <a:avLst/>
          </a:prstGeom>
          <a:solidFill>
            <a:srgbClr val="FF0000">
              <a:alpha val="22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49" name="Rectangle 37"/>
          <p:cNvSpPr>
            <a:spLocks noChangeArrowheads="1"/>
          </p:cNvSpPr>
          <p:nvPr/>
        </p:nvSpPr>
        <p:spPr bwMode="auto">
          <a:xfrm>
            <a:off x="7521575" y="2413000"/>
            <a:ext cx="944563" cy="1589088"/>
          </a:xfrm>
          <a:prstGeom prst="rect">
            <a:avLst/>
          </a:prstGeom>
          <a:solidFill>
            <a:srgbClr val="FF0000">
              <a:alpha val="23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76225" y="319088"/>
            <a:ext cx="55880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The idea behind a quadrature scheme….</a:t>
            </a:r>
            <a:endParaRPr lang="en-US" b="0"/>
          </a:p>
        </p:txBody>
      </p:sp>
      <p:pic>
        <p:nvPicPr>
          <p:cNvPr id="116749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300" y="1011238"/>
            <a:ext cx="5886450" cy="52387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025" y="581025"/>
            <a:ext cx="5932488" cy="50307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1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10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table}[h]&#10;\begin{tabular}{c|c|c|c} &#10;  &amp; &amp; $i=3$ &amp; $i=4$ \\ \hline&#10;$N_1$   &amp;$\dfrac{1}{2} (1-r)$   &amp;$ - \dfrac{1}{2} (1-r^2)$    &amp;$ \dfrac{1}{16} &#10;(-9r^3 + r^2 + 9r -1)$\\ \hline&#10;$N_2$   &amp; $\dfrac{1}{2} (1+r)$   &amp; $- \dfrac{1}{2} (1-r^2)$   &amp; $\dfrac{1}{16} &#10;(9r^3 + r^2 - 9r -1)$ \\ \hline&#10;$N_3$ &amp; $(1-r^2)$   &amp;   &amp;$\dfrac{1}{16} &#10;(27r^3 +7 r^2 - 27r -7)$ \\ \hline&#10;$N_4$  &amp; $\dfrac{1}{16} (-27r^3 - 9r^2 + 27 r + 9)$   &amp;     &amp;&#10;\end{tabular}&#10;\end{tabl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38"/>
  <p:tag name="PICTUREFILESIZE" val="282014"/>
</p:tagLst>
</file>

<file path=ppt/tags/tag100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\frac{2}{3} \; \mathrm{cm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2"/>
  <p:tag name="PICTUREFILESIZE" val="2654"/>
</p:tagLst>
</file>

<file path=ppt/tags/tag10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For the 3 noded truss element with the numbering shown, it is easy to use&#10;Lagrange polynomials and derive:&#10;\begin{displaymath}&#10;\bm{N} = \left ( - \frac{r}{2} (1-r) \;\; \frac{r}{2}(1+r) \;\; (1-r^2) \right ).&#10;\end{displaymath}&#10;Now, the coordinate mapping is&#10;\begin{displaymath}&#10;x = -\frac{r}{2} (1-r) x_1 + \frac{r}{2} (1+r) x_2 + (1-r^2) x_3,&#10;\end{displaymath}&#10;so that &#10;\begin{displaymath}&#10;\bm{J} = \frac{dx}{dr} = \left ( \frac{L}{2} \right ),&#10;\end{displaymath}&#10;so that $\bm{J}^{-1} = 2/L$ and $J =L/2$.&#10;Only one strain component $\epsilon_{xx}$ operates and so:&#10;\begin{displaymath}&#10;\bm{B} = \frac{2}{L} \left ( -\frac{1}{2} + r \;\; \frac{1}{2} + r \;\; - 2 r \right ).&#10;\end{displaymath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4"/>
  <p:tag name="PICTUREFILESIZE" val="587942"/>
</p:tagLst>
</file>

<file path=ppt/tags/tag102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For the next element, the shape functions are for the four noded &#10;rectangular parent. Thus, in 2-d, the coordinate mapping is written as:&#10;\begin{eqnarray}&#10;x &amp;=&amp; \frac{1}{4} \left [ (1-r)(1-s) (1) + (1+r)(1-s) (-1) + (1+r)(1+s) (-1) \right .&#10;\nonumber \\ &amp;+&amp;\left . (1-r)(1+s) (1) \right  ] \nonumber \\&#10;y &amp;=&amp; \frac{1}{4} \left [ (1-r)(1-s) (5/4) + (1+r)(1-s) (1/4) + (1+r)(1+s) (-3/4)&#10;\right .&#10;\nonumber \\ &amp;+&amp; \left [ (1-r)(1+s) (-3/4) \right ] \nonumber &#10;\end{eqnarray}&#10;The Jacobian matrix becomes:&#10;\begin{displaymath}&#10;\bm{J} = \frac{1}{4}\left ( \begin{array}{cc}&#10;4   &amp;1+s  \\&#10;0   &amp;3+r&#10;\end{array} \right )&#10;\end{displaymath}&#10;The strain displacement matrix is left as an exercise.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537182"/>
</p:tagLst>
</file>

<file path=ppt/tags/tag10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In case of the 7 noded rectangular element, we will derive the shape functions&#10;and leave the calculation of the Jacobian and the strain displacement &#10;matrices as exercise. The shape functions are combinations of &#10;linear, quadratic and cubic functions along the edges. Here, along the &#10;top edge, $N_2, N_5, N_6$ are combinations of a cubic polynomial in $r$ and &#10;linear in $s$. Thus:&#10;\begin{eqnarray}&#10;N_5 &amp;=&amp; \left [ \frac{1}{16} \left ( -27 r^3 - 9 r^2 + 27 r + 9 \right ) \right ]&#10;\left [ \frac{1}{2} \left ( 1+ s \right ) \right ] \nonumber \\&#10;N_6 &amp;=&amp; \left [ \left ( 1 - r^2 \right ) + \frac{1}{16} \left ( 27 r^3 + 7 r^2 - 27 r - 7 \right ) \right ]&#10;\left [ \frac{1}{2} \left ( 1+ s \right ) \right ] \nonumber \\&#10;N_2 &amp;=&amp; \left [ \frac{1}{2} (1-r) - \frac{1}{2} (1-r^2) + &#10;\frac{1}{16} \left ( -9 r^3 + r^2 + 9 r - 1 \right ) \right ]&#10;\left [ \frac{1}{2} \left ( 1+ s \right ) \right ]. \nonumber&#10;\end{eqnarray}&#10;$N_3$ is bilinear. So that&#10;\begin{displaymath}&#10;N_3 = \frac{1}{4} (1 -r) (1 - s).&#10;\end{displaymath}&#10;$N_7$ is quadratic in $s$ and linear in $r$:&#10;\begin{displaymath}&#10;N_7 = \frac{1}{2} (1+r) (1- s^2).&#10;\end{displaymath}&#10;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708182"/>
</p:tagLst>
</file>

<file path=ppt/tags/tag10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N_4$ is also quadratic in $s$ and linear in $r$ and can be written as&#10;\begin{displaymath}&#10;N_4 = \frac{1}{4} (1+r)(1+s) - \frac{1}{2} N_7.&#10;\end{displaymath}&#10;Finally, $N_1$ is a combination of cubic and quadratic and can be written as&#10;\begin{displaymath}&#10;N_1 = \frac{1}{4} (1+r)(1+s) - \frac{2}{3} N_5 - \frac{1}{3} N_6 - \frac{1}{2} N_7.&#10;\end{displaymath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23"/>
  <p:tag name="PICTUREFILESIZE" val="260842"/>
</p:tagLst>
</file>

<file path=ppt/tags/tag105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Establish the displacement and strain displacement matrices for a &#10;iso-p 3 noded triangular element with nodes $1:(0,0)$, $2:(4,0)$ and &#10;$3:(1,3)$. &#10;&#10;The displacement mapping using $N_1=1-r-s, N_2=r$ and $N_3=s$ becomes:&#10;\begin{eqnarray}&#10;x &amp;=&amp; 4r + s \nonumber \\&#10;y &amp;=&amp; 3s \nonumber&#10;\end{eqnarray}&#10;Hence:&#10;\begin{displaymath}&#10;\bm{J} = \left ( \begin{array}{cc}&#10;4  &amp;0 \\&#10;1  &amp;3 &#10;\end{array} \right )&#10;\end{displaymath}&#10;Also,&#10;\begin{displaymath}&#10;\left \{ \begin{array}{c} &#10;\dfrac{\partial}{\partial x} \\ &#10;\dfrac{\partial}{\partial y}&#10;\end{array}&#10;\right \} = \frac{1}{12} \left ( \begin{array}{cc}&#10;3  &amp;0 \\&#10;-1  &amp;4 &#10;\end{array} \right ) \left \{ \begin{array}{c} &#10;\dfrac{\partial}{\partial r} \\ &#10;\dfrac{\partial}{\partial s}&#10;\end{array}&#10; \right \}&#10;\end{displaymath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528182"/>
</p:tagLst>
</file>

<file path=ppt/tags/tag106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The shape function matrix becomes&#10;\begin{displaymath}&#10;\bm{N} = \left ( \begin{array}{cccccc}&#10;1-r-s &amp;0 &amp;r &amp;0  &amp;s  &amp;0 \\&#10;0   &amp;1-r-s  &amp;0  &amp;r   &amp;0   &amp;s&#10;\end{array} \right )&#10;\end{displaymath}&#10;The strain displacement matrix is:&#10;\begin{displaymath}&#10;\bm{B} = \frac{1}{12} \left ( \begin{array}{cccccc}&#10;-3  &amp;0   &amp;3   &amp;0   &amp;0   &amp;0 \\&#10;0    &amp;-3   &amp;0   &amp;-1  &amp;0  &amp;4 \\&#10;-3   &amp;-3   &amp;-1   &amp;3   &amp;4  &amp;0&#10;\end{array} \right ).&#10;\end{displaymath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68"/>
  <p:tag name="PICTUREFILESIZE" val="261302"/>
</p:tagLst>
</file>

<file path=ppt/tags/tag1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include if node $i$ is defined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15"/>
  <p:tag name="PICTUREFILESIZE" val="8102"/>
</p:tagLst>
</file>

<file path=ppt/tags/tag12.xml><?xml version="1.0" encoding="utf-8"?>
<p:tagLst xmlns:p="http://schemas.openxmlformats.org/presentationml/2006/main">
  <p:tag name="SOURCE" val="\documentclass{slides}\pagestyle{empty}&#10;\begin{document}&#10;\begin{tabular}{|c|c|c|c|c|c|c|}&#10;         &amp;     &amp;i=5   &amp;i=6  &amp;i=7  &amp;i=8  &amp;i=9   \\ \hline&#10;$N_1 =$   &amp;$\frac{1}{4}(1+r)(1+s)$    &amp;$-\frac{1}{2}N_5$  &amp;$\dots$    &amp;$\dots$  &amp;$-\frac{1}{2}N_8$ &amp;$-\frac{1}{4}N_9$ \\ \hline&#10;&#10;$N_2 =$   &amp;$\frac{1}{4}(1-r)(1+s)$    &amp;$-\frac{1}{2}N_5$  &amp;$-\frac{1}{2}N_6$   &amp;$\dots$ &amp;$\dots$   &amp;$-\frac{1}{4}N_9$ \\ \hline&#10;&#10;$N_3 =$   &amp;$\frac{1}{4}(1-r)(1-s)$    &amp;$\dots$  &amp;$-\frac{1}{2}N_6$    &amp;$-\frac{1}{2}N_7$  &amp;$\dots$ &amp;$-\frac{1}{4}N_9$ \\ \hline&#10;&#10;$N_4 =$   &amp;$\frac{1}{4}(1+r)(1-s)$    &amp;$\dots$  &amp;$\dots$    &amp;$-\frac{1}{2}N_7$  &amp;$-\frac{1}{2}N_8$ &amp;$-\frac{1}{4}N_9$ \\ \hline&#10;&#10;$N_5 =$   &amp;$\frac{1}{2}(1-r^2)(1+s)$    &amp;$\dots$  &amp;$\dots$    &amp;$\dots$  &amp;$\dots$ &amp;$-\frac{1}{4}N_9$ \\ \hline&#10;&#10;$N_6 =$   &amp;$\frac{1}{2}(1-s^2)(1-r)$    &amp;$\dots$  &amp;$\dots$    &amp;$\dots$  &amp;$\dots$ &amp;$-\frac{1}{4}N_9$ \\ \hline&#10;&#10;$N_7 =$   &amp;$\frac{1}{2}(1-s^2)(1+r)$    &amp;$\dots$  &amp;$\dots$    &amp;$\dots$  &amp;$\dots$ &amp;$-\frac{1}{4}N_9$ \\ \hline&#10;&#10;$N_8 =$   &amp;$\frac{1}{2}(1-s^2)(1+r)$    &amp;$\dots$  &amp;$\dots$    &amp;$\dots$  &amp;$\dots$ &amp;$-\frac{1}{4}N_9$ \\ \hline&#10;&#10;$N_9 =$   &amp;$\frac{1}{2}(1-r^2)(1-s^2)$    &amp;$\dots$  &amp;$\dots$    &amp;$\dots$  &amp;$\dots$ &amp;$\dots$ \\&#10;\hline \hline&#10;\end{tabular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6"/>
  <p:tag name="PICTUREFILESIZE" val="176452"/>
</p:tagLst>
</file>

<file path=ppt/tags/tag1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include if node $i$ is defined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15"/>
  <p:tag name="PICTUREFILESIZE" val="8102"/>
</p:tagLst>
</file>

<file path=ppt/tags/tag1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Note the numbering in the parent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47"/>
  <p:tag name="PICTUREFILESIZE" val="13010"/>
</p:tagLst>
</file>

<file path=ppt/tags/tag15.xml><?xml version="1.0" encoding="utf-8"?>
<p:tagLst xmlns:p="http://schemas.openxmlformats.org/presentationml/2006/main">
  <p:tag name="TEXPOINT" val="latex"/>
  <p:tag name="SOURCE" val="\documentclass{slides}\pagestyle{empty}&#10;\begin{document}&#10;\newcommand{\bm}[1]{\mbox{\boldmath $#1$}}&#10;\begin{displaymath}&#10;\bm{K}_L = \int_{V_e} \bm{B}^T \bm{C} \bm{B} t dx &#10;dy = \int_{-1}^{1}\int_{-1}^{1} \bm{B}^T \bm{C} \bm{B} t J dr &#10;ds&#10;\end{displaymath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4"/>
  <p:tag name="PICTUREFILESIZE" val="27350"/>
</p:tagLst>
</file>

<file path=ppt/tags/tag16.xml><?xml version="1.0" encoding="utf-8"?>
<p:tagLst xmlns:p="http://schemas.openxmlformats.org/presentationml/2006/main">
  <p:tag name="TEXPOINT" val="latex"/>
  <p:tag name="SOURCE" val="\documentclass{slides}\pagestyle{empty}&#10;\newcommand{\bm}[1]{\mbox{\boldmath $#1$}}&#10;&#10;\begin{document}&#10;$\bm{t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03"/>
</p:tagLst>
</file>

<file path=ppt/tags/tag17.xml><?xml version="1.0" encoding="utf-8"?>
<p:tagLst xmlns:p="http://schemas.openxmlformats.org/presentationml/2006/main">
  <p:tag name="TEXPOINT" val="latex"/>
  <p:tag name="SOURCE" val="\documentclass{slides}\pagestyle{empty}&#10;\newcommand{\bm}[1]{\mbox{\boldmath $#1$}}&#10;\begin{document}&#10;Nodal loads corresponding to surface tractions $\bm{t}$ on surface $3-4$&#10;\begin{displaymath}&#10;\bm{f}_t = \int_{S_e} \left ( \begin{array}{cc}&#10;0   &amp;0 \\&#10;0   &amp;0 \\&#10;0   &amp; 0 \\&#10;0   &amp;0 \\&#10;N_3  &amp;0 \\&#10;0     &amp;N_3 \\&#10;N_4   &amp;0 \\&#10;0    &amp;N_4&#10;\end{array} \right ) \left \{ \begin{array}{c}&#10;t_x  \\ t_y &#10;\end{array} \right \} dl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82070"/>
</p:tagLst>
</file>

<file path=ppt/tags/tag18.xml><?xml version="1.0" encoding="utf-8"?>
<p:tagLst xmlns:p="http://schemas.openxmlformats.org/presentationml/2006/main">
  <p:tag name="TEXPOINT" val="latex"/>
  <p:tag name="SOURCE" val="\documentclass{slides}\pagestyle{empty}&#10;\newcommand{\bm}[1]{\mbox{\boldmath $#1$}}&#10;\begin{document}&#10;Now on surface $3-4$, $s=1$ and $ds=0$. So,&#10;\begin{displaymath}&#10;dl = \sqrt{ (dx)^2 + (dy)^2} = dr \sqrt{ \left ( \frac{\partial x}{\partial r}&#10;\right )^2&#10;+ \left ( \frac{\partial y}{\partial r} \right )^2} &#10;\end{displaymath}&#10;or&#10;\begin{displaymath}&#10;dl = \sqrt{J_{11}^2 + J_{12}^2} dr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50"/>
  <p:tag name="PICTUREFILESIZE" val="66862"/>
</p:tagLst>
</file>

<file path=ppt/tags/tag19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2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3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20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s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398"/>
</p:tagLst>
</file>

<file path=ppt/tags/tag2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t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22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\bm{n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398"/>
</p:tagLst>
</file>

<file path=ppt/tags/tag2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\bm{t}_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962"/>
</p:tagLst>
</file>

<file path=ppt/tags/tag2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\bm{t}_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962"/>
</p:tagLst>
</file>

<file path=ppt/tags/tag25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We can formulate a general way of applying surface tractions. Consider &#10;the face corresponding to $t=1$. A point on the face has position vector&#10;\begin{displaymath}&#10;\bm{R} = x_1 \bm{e}_1 + x_2 \bm{e}_2 + x_3 \bm{e}_3,&#10;\end{displaymath}&#10;where $\bm{e}_i$ are the base vectors of the global system.&#10;Then, the following vectors are tangent to the face $t=1$, namely&#10;\begin{eqnarray}&#10;\bm{t}_1 &amp;=&amp; \frac{\partial \bm{R}}{\partial r} dr= \frac{\partial x_i}{\partial r} dr&#10;= J_{1i} \bm{e}_i dr \nonumber \\&#10;\bm{t}_2 &amp;=&amp; \frac{\partial \bm{R}}{\partial s} ds = \frac{\partial x_i}{\partial s} ds&#10;= J_{2i} \bm{e}_i ds \nonumber &#10;\end{eqnarray}&#10;&#10;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402182"/>
</p:tagLst>
</file>

<file path=ppt/tags/tag26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\bm{e}_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9"/>
  <p:tag name="PICTUREFILESIZE" val="758"/>
</p:tagLst>
</file>

<file path=ppt/tags/tag27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\bm{e}_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9"/>
  <p:tag name="PICTUREFILESIZE" val="758"/>
</p:tagLst>
</file>

<file path=ppt/tags/tag28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\bm{e}_3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9"/>
  <p:tag name="PICTUREFILESIZE" val="758"/>
</p:tagLst>
</file>

<file path=ppt/tags/tag29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=$const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8"/>
  <p:tag name="PICTUREFILESIZE" val="2382"/>
</p:tagLst>
</file>

<file path=ppt/tags/tag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2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30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s=$const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8"/>
  <p:tag name="PICTUREFILESIZE" val="2382"/>
</p:tagLst>
</file>

<file path=ppt/tags/tag3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The unit normal $\bm{n}$ will be given by &#10;\begin{displaymath}&#10;\bm{n} dS = \bm{t}_1 \times \bm{t}_2.&#10;\end{displaymath}&#10;This will give&#10;\begin{displaymath}&#10;\bm{n}dS = \left [ \left ( J_{12} J_{23} - J_{13} J_{22} \right ) \bm{e}_1 +&#10;\left ( J_{11} J_{23} - J_{13} J_{21} \right ) \bm{e}_2 +&#10;\left ( J_{11} J_{22} - J_{12} J_{21} \right ) \bm{e}_3 \right ] dr ds&#10;\end{displaymath}&#10;The nodal equivalent surface force is&#10;\begin{displaymath}&#10;\int_{S_e} \left . \bm{N}^T \right |_{t=1} \bm{t} dS = \int_{-1}^1 \int_{-1}^1&#10;\left . \bm{N}^T \right |_{t=1} \left \{ &#10;\begin{array}{c} t_x \\ t_y \\ t_z \end{array} \right \}  J_s dr ds,&#10;\end{displaymath}&#10;where&#10;\begin{displaymath}&#10;J_s = \sqrt{\left ( J_{12} J_{23} - J_{13} J_{22} \right )^2 +&#10;\left ( J_{11} J_{23} - J_{13} J_{21} \right )^2 +&#10;\left ( J_{11} J_{22} - J_{12} J_{21} \right )^2 }.&#10;\end{displaymath}&#10;Similarly, the nodal equivalent body force in an element can be computed as&#10;\begin{displaymath}&#10;\int_{-1}^1 \int_{-1}^1 \int_{-1}^1 \bm{N}^T \bm{b} J dr ds dr.&#10;\end{displaymath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7"/>
  <p:tag name="PICTUREFILESIZE" val="749174"/>
</p:tagLst>
</file>

<file path=ppt/tags/tag32.xml><?xml version="1.0" encoding="utf-8"?>
<p:tagLst xmlns:p="http://schemas.openxmlformats.org/presentationml/2006/main">
  <p:tag name="SOURCE" val="\documentclass{slides}\pagestyle{empty}&#10;\begin{document}&#10;\begin{displaymath}&#10;I = \int_{x_1}^{x_2} f(x) dx&#10;\end{displaymath}&#10;Substitute $x= 0.5 (1- r)x_1 + 0.5(1+r)x_2$. Thus&#10;\begin{displaymath}&#10;I = \int_{-1}^{1} \phi(r) dr&#10;\end{displaymath}&#10;Simplest approx (one point) \\&#10;$I = \phi(0)*2$ \\&#10;Exact for a straight line \\&#10;In general &#10;\begin{displaymath}&#10;I = \int_{-1}^{1} \phi dr \simeq \sum_{i=1}^{N_{gauss}}&#10;W_i \phi(r_i)&#10;\end{displaymath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111615"/>
</p:tagLst>
</file>

<file path=ppt/tags/tag33.xml><?xml version="1.0" encoding="utf-8"?>
<p:tagLst xmlns:p="http://schemas.openxmlformats.org/presentationml/2006/main">
  <p:tag name="SOURCE" val="\documentclass{slides}\pagestyle{empty}&#10;\begin{document}&#10;A polynomial passing through $n$ points $\phi(r_i)$&#10;\begin{displaymath}&#10;\psi(r) = l_1 \phi(r_1) + l_2 \phi(r_2) + \dots&#10;\end{displaymath}&#10;where $l_j(r_i) = \delta_{ij}$&#10;Since at $r_i$, $\phi(r_i)=\psi(r_i)$,&#10;\begin{displaymath}&#10;\phi(r) = \psi(r) + P(r) (\beta_0 + \beta_1 r&#10;+ \beta_2 r^2 + \dots)&#10;\end{displaymath}&#10;where&#10;\begin{displaymath}&#10;P(r) = (r - r_1) (r- r_2) \dots&#10;\end{displaymath}&#10;Therefore&#10;\begin{displaymath}&#10;\int_{-1}^{1} \phi(r) dr = \sum \phi_j&#10;\int_{-1}^{1} l_j dr + \sum \beta_j \int_{-1}^{1}&#10;r^j P(r) dr&#10;\end{displaymath}&#10;Now for $k=0,1,2,3, \dots (n-1)$&#10;\begin{displaymath}&#10;\int_{-1}^{1} P(r) r^k dr = 0&#10;\end{displaymath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4"/>
  <p:tag name="PICTUREFILESIZE" val="164176"/>
</p:tagLst>
</file>

<file path=ppt/tags/tag34.xml><?xml version="1.0" encoding="utf-8"?>
<p:tagLst xmlns:p="http://schemas.openxmlformats.org/presentationml/2006/main">
  <p:tag name="SOURCE" val="\documentclass{slides}\pagestyle{empty}&#10;\begin{document}&#10;Thus for $n=2$&#10;\begin{eqnarray}&#10;\int_{-1}^{1} (r - r_1)(r - r_2) dr &amp;=&amp; 0 \nonumber \\&#10;\int_{-1}^{1} (r - r_1)(r - r_2)r dr &amp;=&amp; 0 \nonumber&#10;\end{eqnarray}&#10;Solving we get $r_1 = - 1/\sqrt{3}$ and $r_2 = 1/\sqrt{3}$ &#10;Also,&#10;\begin{displaymath}&#10;W_j = \int_{-1}^{1} l_j dr \;\; \mbox{$j=1,2,\dots n$}&#10;\end{displaymath}&#10;For $n=2$,&#10;\begin{eqnarray}&#10;W_1 &amp;=&amp; \int_{-1}^{1} \frac{r - r_2}{r_1 - r_2} dr = 1&#10;\nonumber \\&#10;W_2 &amp;=&amp; \int_{-1}^{1} \frac{r - r_1}{r_2 - r_1} dr = 1&#10;\nonumber&#10;\end{eqnarray}&#10;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109961"/>
</p:tagLst>
</file>

<file path=ppt/tags/tag35.xml><?xml version="1.0" encoding="utf-8"?>
<p:tagLst xmlns:p="http://schemas.openxmlformats.org/presentationml/2006/main">
  <p:tag name="SOURCE" val="\documentclass{slides}\pagestyle{empty}&#10;\begin{document}&#10;{\bf Example:}&#10;\begin{displaymath}&#10;\phi = a_0 + a_1 r + a_2 r^2 + a_3 r^3&#10;\end{displaymath}&#10;Exact integral&#10;\begin{displaymath}&#10;I = \int_{-1}^{1} \phi dr = 2 a_0 + \frac{2}{3} a_2&#10;\end{displaymath}&#10;One point quadrature gives&#10;\begin{displaymath}&#10;I = 2 a_0&#10;\end{displaymath}&#10;Two point quadrature gives (with $p=1/\sqrt{3}$)&#10;\begin{displaymath}&#10;I = 1.0 (a_0 - a_1 p + a_2 p^2 - a_3 p^3) +&#10;1.0 (a_0 + a_1 p + a_2 p^2 + a_3 p^3) =&#10;\mathrm{exact \; value}&#10;\end{displaymath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95"/>
  <p:tag name="PICTUREFILESIZE" val="129285"/>
</p:tagLst>
</file>

<file path=ppt/tags/tag36.xml><?xml version="1.0" encoding="utf-8"?>
<p:tagLst xmlns:p="http://schemas.openxmlformats.org/presentationml/2006/main">
  <p:tag name="SOURCE" val="\documentclass{slides}\pagestyle{empty}&#10;\begin{document}&#10;\newcommand{\bm}[1]{\mbox{\boldmath $#1$}}&#10;We have&#10;\begin{displaymath}&#10;\bm{K}_L = \int_{V_e} \bm{B}^T \bm{C} \bm{B} t dx &#10;dy = \int_{-1}^{1}\int_{-1}^{1} \bm{B}^T \bm{C} \bm{B} t J dr &#10;ds&#10;\end{displaymath}&#10;Now in 2-d rectangular domains&#10;\begin{displaymath}&#10;I = \int_{-1}^{1}\int_{-1}^{1} \phi(r,s) dr ds&#10;\simeq \sum_i \sum_j W_i W_j \phi(r_i,r_j)&#10;\end{displaymath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1"/>
  <p:tag name="PICTUREFILESIZE" val="80983"/>
</p:tagLst>
</file>

<file path=ppt/tags/tag37.xml><?xml version="1.0" encoding="utf-8"?>
<p:tagLst xmlns:p="http://schemas.openxmlformats.org/presentationml/2006/main">
  <p:tag name="SOURCE" val="\documentclass{slides}\pagestyle{empty}&#10;\begin{document}&#10;$r=1/\sqrt{3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4209"/>
</p:tagLst>
</file>

<file path=ppt/tags/tag38.xml><?xml version="1.0" encoding="utf-8"?>
<p:tagLst xmlns:p="http://schemas.openxmlformats.org/presentationml/2006/main">
  <p:tag name="SOURCE" val="\documentclass{slides}\pagestyle{empty}&#10;\begin{document}&#10;$r=-1/\sqrt{3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1"/>
  <p:tag name="PICTUREFILESIZE" val="4340"/>
</p:tagLst>
</file>

<file path=ppt/tags/tag39.xml><?xml version="1.0" encoding="utf-8"?>
<p:tagLst xmlns:p="http://schemas.openxmlformats.org/presentationml/2006/main">
  <p:tag name="SOURCE" val="\documentclass{slides}\pagestyle{empty}&#10;\begin{document}&#10;$s=1/\sqrt{3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4349"/>
</p:tagLst>
</file>

<file path=ppt/tags/tag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=-1/3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1"/>
  <p:tag name="PICTUREFILESIZE" val="4110"/>
</p:tagLst>
</file>

<file path=ppt/tags/tag40.xml><?xml version="1.0" encoding="utf-8"?>
<p:tagLst xmlns:p="http://schemas.openxmlformats.org/presentationml/2006/main">
  <p:tag name="SOURCE" val="\documentclass{slides}\pagestyle{empty}&#10;\begin{document}&#10;$s=-1/\sqrt{3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4494"/>
</p:tagLst>
</file>

<file path=ppt/tags/tag4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1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42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1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4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2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4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3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45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4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526"/>
</p:tagLst>
</file>

<file path=ppt/tags/tag46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5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47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6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48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2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49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3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5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=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2"/>
  <p:tag name="PICTUREFILESIZE" val="1454"/>
</p:tagLst>
</file>

<file path=ppt/tags/tag50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4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526"/>
</p:tagLst>
</file>

<file path=ppt/tags/tag5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5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52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6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5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For triangular elements, the parent can be taken to be a right angled &#10;triangle with nodes at $(0,0), (1,0)$ and $(0,1)$ in the $r-s$ system.&#10;For a quadratic triangle, mid-side nodes will be added at $(1/2,0),&#10;(1/2,1/2), (0,1/2)$.&#10;&#10;Linear and quadratic triangles contain first and second order complete &#10;polynomials. The area of the parent is $1/2$.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177182"/>
</p:tagLst>
</file>

<file path=ppt/tags/tag5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55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s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398"/>
</p:tagLst>
</file>

<file path=ppt/tags/tag56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For example, for a 3 noded linear triangle (an element that we have studied&#10;in detail earlier) the iso-p formulation will start by defining the &#10;shape functions as&#10;\begin{eqnarray}&#10;N_1 &amp;=&amp; 1 - r - s \nonumber \\&#10;N_2 &amp;=&amp; r \nonumber \\&#10;N_3 &amp;=&amp; s \nonumber &#10;\end{eqnarray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4"/>
  <p:tag name="PICTUREFILESIZE" val="222182"/>
</p:tagLst>
</file>

<file path=ppt/tags/tag57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This is equivalent to the area coordinates we defined earlier. For the &#10;parent linear triangle, it is easy to see that&#10;\begin{eqnarray}&#10;N_1 &amp;=&amp; \frac{A_1}{\Delta} = 1 - r - s\nonumber \\&#10;N_2 &amp;=&amp; \frac{A_2}{\Delta}  = r\nonumber \\&#10;N_3 &amp;=&amp; \frac{A_3}{\Delta}  = s \nonumber&#10;\end{eqnarray}&#10;\end{document}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343"/>
  <p:tag name="PICTUREFILESIZE" val="9725078"/>
</p:tagLst>
</file>

<file path=ppt/tags/tag58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1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59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3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6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=-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0"/>
  <p:tag name="PICTUREFILESIZE" val="1918"/>
</p:tagLst>
</file>

<file path=ppt/tags/tag60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6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s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398"/>
</p:tagLst>
</file>

<file path=ppt/tags/tag62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A_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1"/>
  <p:tag name="PICTUREFILESIZE" val="1058"/>
</p:tagLst>
</file>

<file path=ppt/tags/tag6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2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6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A_3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1"/>
  <p:tag name="PICTUREFILESIZE" val="1058"/>
</p:tagLst>
</file>

<file path=ppt/tags/tag65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A_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1"/>
  <p:tag name="PICTUREFILESIZE" val="1058"/>
</p:tagLst>
</file>

<file path=ppt/tags/tag66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The functions $\zeta_1 = 1-r-s, \zeta_2=r, \zeta_3=s$ can now be used &#10;to define the shape functions of a quadratic triangle. For a quadratic&#10;triangle&#10;\begin{eqnarray}&#10;N_1 &amp;=&amp; (1-r-s)(1-2r-2s) = \zeta_1 (2 \zeta_1 -1) \nonumber \\&#10;N_2 &amp;=&amp; r(2r -1) = \zeta_2 (2 \zeta_2 - 1) \nonumber \\&#10;N_3 &amp;=&amp; s (2s -1) = \zeta_3 (2 \zeta_3 - 1) \nonumber \\&#10;N_4 &amp;=&amp; 4r (1-r-s) = 4 \zeta_1 \zeta_2 \nonumber \\&#10;N_5 &amp;=&amp; 4 r s = 4 \zeta_2 \zeta_3 \nonumber \\&#10;N_6 &amp;=&amp; 4s (1-r-s) = 4 \zeta_3 \zeta_1 \nonumber&#10;\end{eqnarray}&#10;Integration of stiffness matrices, force vectors will involve use of the &#10;following useful formulas. For integration along an edge of length $L$&#10;(say, an edge along which $\zeta_3=0$),&#10;\begin{displaymath}&#10;\int_L \zeta_1^k \zeta_2^l = L \frac{k! l!}{(1+k+l)!}&#10;\end{displaymath}&#10;For integration over the entire traingle&#10;\begin{displaymath}&#10;\int_\Delta \zeta_1^k \zeta_2^l \zeta_3^m dA = 2 \Delta &#10;\frac{k!l!m!}{(2+k + l+m)!}.&#10;\end{displaymath}&#10;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717182"/>
</p:tagLst>
</file>

<file path=ppt/tags/tag67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For numerical integration over the area of a triangle of a function $\phi$,&#10;by a one point Gauss quadrature, we have&#10;\begin{displaymath}&#10;\int_A \phi(\zeta_1,\zeta_2,\zeta_3) dA \simeq \Delta \Phi(\frac{1}{3},&#10;\frac{1}{3}, \frac{1}{3}).&#10;\end{displaymath}&#10;It has degree 1 i.e. it integrates polynomials linear in $\zeta_1,&#10;\zeta_2, \zeta_3$ exactly.&#10;&#10;Three point rules on triangles can be of&#10;\begin{eqnarray}&#10;\int_A \phi(\zeta_1, \zeta_2, \zeta_3) dA &amp;\simeq&amp;&#10;\frac{1}{3} \Phi(\frac{2}{3}, \frac{1}{6}) + \frac{1}{3} \Phi(\frac{1}{6}, \frac{1}{6})&#10;+ \frac{1}{3} \Phi(\frac{1}{6}, \frac{2}{3}) \nonumber \\&#10;&amp; \simeq&amp; \frac{1}{3} \Phi(\frac{1}{2}, 0) + \frac{1}{3} \Phi(0, \frac{1}{2})&#10;+ \frac{1}{3} \Phi(\frac{1}{2}, \frac{1}{2}) \nonumber&#10;\end{eqnarray}&#10;which are of degree 2 so that they integrate polynomials upto &#10;quadratic exactly.&#10;&#10;We generally do not need quadrature formulas on triangles that are higher &#10;than 2. However, they are available and tabulated.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567062"/>
</p:tagLst>
</file>

<file path=ppt/tags/tag68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Establish the displacement interpolation matrices, strain displacement matrices and &#10;Jacobian for the elements shown below. Use iso-p formulation.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4"/>
  <p:tag name="PICTUREFILESIZE" val="65942"/>
</p:tagLst>
</file>

<file path=ppt/tags/tag69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1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7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70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3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7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2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72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=0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3"/>
  <p:tag name="PICTUREFILESIZE" val="1454"/>
</p:tagLst>
</file>

<file path=ppt/tags/tag7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=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2"/>
  <p:tag name="PICTUREFILESIZE" val="1454"/>
</p:tagLst>
</file>

<file path=ppt/tags/tag7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=-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0"/>
  <p:tag name="PICTUREFILESIZE" val="1918"/>
</p:tagLst>
</file>

<file path=ppt/tags/tag75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x,u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6"/>
  <p:tag name="PICTUREFILESIZE" val="1222"/>
</p:tagLst>
</file>

<file path=ppt/tags/tag76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L/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7"/>
  <p:tag name="PICTUREFILESIZE" val="1902"/>
</p:tagLst>
</file>

<file path=ppt/tags/tag77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L/2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7"/>
  <p:tag name="PICTUREFILESIZE" val="1902"/>
</p:tagLst>
</file>

<file path=ppt/tags/tag78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x_1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9"/>
  <p:tag name="PICTUREFILESIZE" val="758"/>
</p:tagLst>
</file>

<file path=ppt/tags/tag79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1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8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4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526"/>
</p:tagLst>
</file>

<file path=ppt/tags/tag80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2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8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3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82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4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526"/>
</p:tagLst>
</file>

<file path=ppt/tags/tag8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60^\circ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4"/>
  <p:tag name="PICTUREFILESIZE" val="1134"/>
</p:tagLst>
</file>

<file path=ppt/tags/tag8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1 \; \mathrm{cm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1"/>
  <p:tag name="PICTUREFILESIZE" val="1454"/>
</p:tagLst>
</file>

<file path=ppt/tags/tag85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6 \; \mathrm{cm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1"/>
  <p:tag name="PICTUREFILESIZE" val="1454"/>
</p:tagLst>
</file>

<file path=ppt/tags/tag86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x,u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6"/>
  <p:tag name="PICTUREFILESIZE" val="1222"/>
</p:tagLst>
</file>

<file path=ppt/tags/tag87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y,v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5"/>
  <p:tag name="PICTUREFILESIZE" val="990"/>
</p:tagLst>
</file>

<file path=ppt/tags/tag88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x,u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6"/>
  <p:tag name="PICTUREFILESIZE" val="1222"/>
</p:tagLst>
</file>

<file path=ppt/tags/tag89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y,v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5"/>
  <p:tag name="PICTUREFILESIZE" val="990"/>
</p:tagLst>
</file>

<file path=ppt/tags/tag9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r=1/3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3"/>
  <p:tag name="PICTUREFILESIZE" val="3374"/>
</p:tagLst>
</file>

<file path=ppt/tags/tag90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1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4"/>
  <p:tag name="PICTUREFILESIZE" val="526"/>
</p:tagLst>
</file>

<file path=ppt/tags/tag91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2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92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3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93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4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526"/>
</p:tagLst>
</file>

<file path=ppt/tags/tag94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7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95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6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96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5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97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2 \; \mathrm{cm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1"/>
  <p:tag name="PICTUREFILESIZE" val="1454"/>
</p:tagLst>
</file>

<file path=ppt/tags/tag98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\frac{2}{3} \; \mathrm{cm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2"/>
  <p:tag name="PICTUREFILESIZE" val="2654"/>
</p:tagLst>
</file>

<file path=ppt/tags/tag99.xml><?xml version="1.0" encoding="utf-8"?>
<p:tagLst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$\frac{2}{3} \; \mathrm{cm}$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2"/>
  <p:tag name="PICTUREFILESIZE" val="265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</a:spPr>
      <a:bodyPr/>
      <a:lstStyle/>
    </a:lnDef>
    <a:txDef>
      <a:spPr>
        <a:solidFill>
          <a:srgbClr val="FFFF00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sz="2400" b="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WPS Presentation</Application>
  <PresentationFormat>On-screen Show (4:3)</PresentationFormat>
  <Paragraphs>103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Courant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IIT Kanpur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Sumit Basu</dc:creator>
  <cp:lastModifiedBy>Asus</cp:lastModifiedBy>
  <cp:revision>5</cp:revision>
  <dcterms:created xsi:type="dcterms:W3CDTF">2018-04-04T11:30:00Z</dcterms:created>
  <dcterms:modified xsi:type="dcterms:W3CDTF">2018-04-10T13:33:51Z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