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97" r:id="rId2"/>
    <p:sldId id="498" r:id="rId3"/>
    <p:sldId id="499" r:id="rId4"/>
    <p:sldId id="500" r:id="rId5"/>
    <p:sldId id="501" r:id="rId6"/>
    <p:sldId id="502" r:id="rId7"/>
    <p:sldId id="503" r:id="rId8"/>
    <p:sldId id="522" r:id="rId9"/>
    <p:sldId id="504" r:id="rId10"/>
    <p:sldId id="505" r:id="rId11"/>
    <p:sldId id="518" r:id="rId12"/>
    <p:sldId id="519" r:id="rId13"/>
    <p:sldId id="520" r:id="rId14"/>
    <p:sldId id="521" r:id="rId15"/>
    <p:sldId id="506" r:id="rId16"/>
    <p:sldId id="507" r:id="rId17"/>
    <p:sldId id="508" r:id="rId18"/>
    <p:sldId id="509" r:id="rId19"/>
    <p:sldId id="510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7" autoAdjust="0"/>
    <p:restoredTop sz="90929"/>
  </p:normalViewPr>
  <p:slideViewPr>
    <p:cSldViewPr>
      <p:cViewPr>
        <p:scale>
          <a:sx n="91" d="100"/>
          <a:sy n="91" d="100"/>
        </p:scale>
        <p:origin x="-1306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7BA9952E-40F4-4F7E-9784-D64200504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9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86AC0D67-5868-4B22-84EE-376C7908C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24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8/19/2017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62000" y="5334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14400" y="6858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81000" y="5638800"/>
            <a:ext cx="822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pic>
        <p:nvPicPr>
          <p:cNvPr id="2053" name="Picture 5" descr="C:\Documents and Settings\Dr. Sumeet Basu\My Documents\My Pictures\iitk_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5715000"/>
            <a:ext cx="1006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65D35AAA-1723-45C7-A094-4423521D8FFA}" type="datetime1">
              <a:rPr lang="en-US" smtClean="0"/>
              <a:pPr>
                <a:defRPr/>
              </a:pPr>
              <a:t>8/19/2017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58200" y="304800"/>
            <a:ext cx="4572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297A33E9-6E9B-4565-9B46-87BAB2BB0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9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18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17.png"/><Relationship Id="rId5" Type="http://schemas.openxmlformats.org/officeDocument/2006/relationships/tags" Target="../tags/tag38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tags" Target="../tags/tag37.xml"/><Relationship Id="rId9" Type="http://schemas.openxmlformats.org/officeDocument/2006/relationships/image" Target="../media/image34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image" Target="../media/image10.png"/><Relationship Id="rId26" Type="http://schemas.openxmlformats.org/officeDocument/2006/relationships/image" Target="../media/image18.png"/><Relationship Id="rId3" Type="http://schemas.openxmlformats.org/officeDocument/2006/relationships/tags" Target="../tags/tag10.xml"/><Relationship Id="rId21" Type="http://schemas.openxmlformats.org/officeDocument/2006/relationships/image" Target="../media/image13.png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tags" Target="../tags/tag9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29" Type="http://schemas.openxmlformats.org/officeDocument/2006/relationships/image" Target="../media/image21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image" Target="../media/image16.png"/><Relationship Id="rId5" Type="http://schemas.openxmlformats.org/officeDocument/2006/relationships/tags" Target="../tags/tag12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tags" Target="../tags/tag17.xml"/><Relationship Id="rId19" Type="http://schemas.openxmlformats.org/officeDocument/2006/relationships/image" Target="../media/image11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30288" y="1349375"/>
            <a:ext cx="49403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 Box 16"/>
          <p:cNvSpPr txBox="1">
            <a:spLocks noChangeArrowheads="1"/>
          </p:cNvSpPr>
          <p:nvPr/>
        </p:nvSpPr>
        <p:spPr bwMode="auto">
          <a:xfrm>
            <a:off x="757238" y="404813"/>
            <a:ext cx="4429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Second order tensors</a:t>
            </a:r>
          </a:p>
        </p:txBody>
      </p:sp>
      <p:sp>
        <p:nvSpPr>
          <p:cNvPr id="22532" name="Date Placeholder 10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2DF37A-63B5-4A9D-83D5-E99D560F3ABE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3" name="Slide Number Placeholder 11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81C7E7-CC6E-4C91-A5D1-CB547AA1911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4" name="Footer Placeholder 1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36675" y="981075"/>
            <a:ext cx="5959475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Date Placeholder 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B44189-B97B-41FE-964A-2C909F893E26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8" name="Slide Number Placeholder 1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903C83-EE26-44D1-9638-A2C9A07CE319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9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1371600" y="609600"/>
            <a:ext cx="61722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Eigenvalues and eigenvectors of tensors</a:t>
            </a:r>
          </a:p>
        </p:txBody>
      </p:sp>
      <p:sp>
        <p:nvSpPr>
          <p:cNvPr id="32771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91E888-BE1A-43CD-B2BC-0904AAE3391E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0EF4FC-776F-42E4-A9DD-7914BECDDB7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4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9700" y="1371600"/>
            <a:ext cx="87630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1371600" y="609600"/>
            <a:ext cx="60198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Eigenvalues and eigenvectors (contd.)</a:t>
            </a:r>
          </a:p>
        </p:txBody>
      </p:sp>
      <p:sp>
        <p:nvSpPr>
          <p:cNvPr id="3379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B84BD6-DA05-4070-8817-2A4B6CC24B83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5949CC-7E08-44AF-9A4A-79360B116C8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8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400" y="1676400"/>
            <a:ext cx="8737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Placeholder 1"/>
          <p:cNvSpPr>
            <a:spLocks noGrp="1"/>
          </p:cNvSpPr>
          <p:nvPr>
            <p:ph type="body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Invariants of a tensor</a:t>
            </a:r>
          </a:p>
        </p:txBody>
      </p:sp>
      <p:sp>
        <p:nvSpPr>
          <p:cNvPr id="3481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22C13C-3F79-452C-B16D-A1B82E95CEAB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5B5488-0FC6-400C-BD88-E2D5FAF8570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22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447800"/>
            <a:ext cx="873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1143000" y="457200"/>
            <a:ext cx="52578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Spectral decomposition</a:t>
            </a:r>
          </a:p>
        </p:txBody>
      </p:sp>
      <p:sp>
        <p:nvSpPr>
          <p:cNvPr id="35843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35F969-6A55-4CEA-AFAE-9C2935F05BD6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C77791-F66A-4F46-B678-622694448F53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6" name="Picture 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524000"/>
            <a:ext cx="876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55663" y="1177925"/>
            <a:ext cx="5942012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Text Box 16"/>
          <p:cNvSpPr txBox="1">
            <a:spLocks noChangeArrowheads="1"/>
          </p:cNvSpPr>
          <p:nvPr/>
        </p:nvSpPr>
        <p:spPr bwMode="auto">
          <a:xfrm>
            <a:off x="757238" y="274638"/>
            <a:ext cx="410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Tensor calculus</a:t>
            </a:r>
          </a:p>
        </p:txBody>
      </p:sp>
      <p:sp>
        <p:nvSpPr>
          <p:cNvPr id="36868" name="Date Placeholder 10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FF1E6D-5B0D-4291-B1AE-64D1174968F7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9" name="Slide Number Placeholder 11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F7EB75-92E2-4582-9942-2E1C6428A50D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70" name="Footer Placeholder 1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1"/>
          <p:cNvSpPr txBox="1">
            <a:spLocks noChangeArrowheads="1"/>
          </p:cNvSpPr>
          <p:nvPr/>
        </p:nvSpPr>
        <p:spPr bwMode="auto">
          <a:xfrm>
            <a:off x="822325" y="300038"/>
            <a:ext cx="421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Scalar, vector and tensor fields</a:t>
            </a:r>
          </a:p>
        </p:txBody>
      </p:sp>
      <p:pic>
        <p:nvPicPr>
          <p:cNvPr id="37891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3588" y="820738"/>
            <a:ext cx="5942012" cy="580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Date Placeholder 10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A883A1-8829-4961-82AF-68ABF903977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3" name="Slide Number Placeholder 11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FAB91F-9969-4196-A769-D7E8FCD750D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4" name="Footer Placeholder 1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1"/>
          <p:cNvSpPr txBox="1">
            <a:spLocks noChangeArrowheads="1"/>
          </p:cNvSpPr>
          <p:nvPr/>
        </p:nvSpPr>
        <p:spPr bwMode="auto">
          <a:xfrm>
            <a:off x="914400" y="444500"/>
            <a:ext cx="3709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Symbolic operator </a:t>
            </a:r>
            <a:endParaRPr lang="en-US" b="1">
              <a:latin typeface="GreekS"/>
            </a:endParaRPr>
          </a:p>
        </p:txBody>
      </p:sp>
      <p:pic>
        <p:nvPicPr>
          <p:cNvPr id="38915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55663" y="1035050"/>
            <a:ext cx="584041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Date Placeholder 10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0F78EF-9C74-46AC-B622-FB4BD8DCEC3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7" name="Slide Number Placeholder 11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9803B8-B4DB-4842-9814-C36642B6953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8" name="Footer Placeholder 1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47738" y="1103313"/>
            <a:ext cx="6396037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Date Placeholder 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79D065-AA5F-48F9-BF25-52415C623C63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0" name="Slide Number Placeholder 1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E086DC-AC24-4121-AFE1-94DDAA6F6C7F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1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1"/>
          <p:cNvSpPr txBox="1">
            <a:spLocks noChangeArrowheads="1"/>
          </p:cNvSpPr>
          <p:nvPr/>
        </p:nvSpPr>
        <p:spPr bwMode="auto">
          <a:xfrm>
            <a:off x="939800" y="469900"/>
            <a:ext cx="3971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Gauss Divergence theorem</a:t>
            </a:r>
          </a:p>
        </p:txBody>
      </p:sp>
      <p:sp>
        <p:nvSpPr>
          <p:cNvPr id="40963" name="Freeform 14"/>
          <p:cNvSpPr>
            <a:spLocks/>
          </p:cNvSpPr>
          <p:nvPr/>
        </p:nvSpPr>
        <p:spPr bwMode="auto">
          <a:xfrm>
            <a:off x="6500813" y="852488"/>
            <a:ext cx="1611312" cy="2055812"/>
          </a:xfrm>
          <a:custGeom>
            <a:avLst/>
            <a:gdLst>
              <a:gd name="T0" fmla="*/ 2147483647 w 1015"/>
              <a:gd name="T1" fmla="*/ 2147483647 h 1295"/>
              <a:gd name="T2" fmla="*/ 2147483647 w 1015"/>
              <a:gd name="T3" fmla="*/ 2147483647 h 1295"/>
              <a:gd name="T4" fmla="*/ 2147483647 w 1015"/>
              <a:gd name="T5" fmla="*/ 2147483647 h 1295"/>
              <a:gd name="T6" fmla="*/ 2147483647 w 1015"/>
              <a:gd name="T7" fmla="*/ 2147483647 h 1295"/>
              <a:gd name="T8" fmla="*/ 2147483647 w 1015"/>
              <a:gd name="T9" fmla="*/ 2147483647 h 1295"/>
              <a:gd name="T10" fmla="*/ 2147483647 w 1015"/>
              <a:gd name="T11" fmla="*/ 2147483647 h 1295"/>
              <a:gd name="T12" fmla="*/ 2147483647 w 1015"/>
              <a:gd name="T13" fmla="*/ 2147483647 h 1295"/>
              <a:gd name="T14" fmla="*/ 2147483647 w 1015"/>
              <a:gd name="T15" fmla="*/ 2147483647 h 1295"/>
              <a:gd name="T16" fmla="*/ 2147483647 w 1015"/>
              <a:gd name="T17" fmla="*/ 2147483647 h 1295"/>
              <a:gd name="T18" fmla="*/ 2147483647 w 1015"/>
              <a:gd name="T19" fmla="*/ 2147483647 h 12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15"/>
              <a:gd name="T31" fmla="*/ 0 h 1295"/>
              <a:gd name="T32" fmla="*/ 1015 w 1015"/>
              <a:gd name="T33" fmla="*/ 1295 h 12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15" h="1295">
                <a:moveTo>
                  <a:pt x="422" y="113"/>
                </a:moveTo>
                <a:cubicBezTo>
                  <a:pt x="314" y="136"/>
                  <a:pt x="248" y="163"/>
                  <a:pt x="184" y="220"/>
                </a:cubicBezTo>
                <a:cubicBezTo>
                  <a:pt x="120" y="277"/>
                  <a:pt x="63" y="364"/>
                  <a:pt x="36" y="459"/>
                </a:cubicBezTo>
                <a:cubicBezTo>
                  <a:pt x="9" y="554"/>
                  <a:pt x="0" y="673"/>
                  <a:pt x="19" y="788"/>
                </a:cubicBezTo>
                <a:cubicBezTo>
                  <a:pt x="38" y="903"/>
                  <a:pt x="91" y="1069"/>
                  <a:pt x="151" y="1150"/>
                </a:cubicBezTo>
                <a:cubicBezTo>
                  <a:pt x="211" y="1231"/>
                  <a:pt x="267" y="1295"/>
                  <a:pt x="381" y="1273"/>
                </a:cubicBezTo>
                <a:cubicBezTo>
                  <a:pt x="495" y="1251"/>
                  <a:pt x="728" y="1130"/>
                  <a:pt x="834" y="1018"/>
                </a:cubicBezTo>
                <a:cubicBezTo>
                  <a:pt x="940" y="906"/>
                  <a:pt x="1015" y="755"/>
                  <a:pt x="1015" y="599"/>
                </a:cubicBezTo>
                <a:cubicBezTo>
                  <a:pt x="1015" y="443"/>
                  <a:pt x="935" y="160"/>
                  <a:pt x="834" y="80"/>
                </a:cubicBezTo>
                <a:cubicBezTo>
                  <a:pt x="733" y="0"/>
                  <a:pt x="530" y="90"/>
                  <a:pt x="422" y="11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4" name="Line 15"/>
          <p:cNvSpPr>
            <a:spLocks noChangeShapeType="1"/>
          </p:cNvSpPr>
          <p:nvPr/>
        </p:nvSpPr>
        <p:spPr bwMode="auto">
          <a:xfrm flipV="1">
            <a:off x="7812088" y="587375"/>
            <a:ext cx="27305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Text Box 16"/>
          <p:cNvSpPr txBox="1">
            <a:spLocks noChangeArrowheads="1"/>
          </p:cNvSpPr>
          <p:nvPr/>
        </p:nvSpPr>
        <p:spPr bwMode="auto">
          <a:xfrm>
            <a:off x="8024813" y="379413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</a:t>
            </a:r>
          </a:p>
        </p:txBody>
      </p:sp>
      <p:sp>
        <p:nvSpPr>
          <p:cNvPr id="40966" name="Text Box 17"/>
          <p:cNvSpPr txBox="1">
            <a:spLocks noChangeArrowheads="1"/>
          </p:cNvSpPr>
          <p:nvPr/>
        </p:nvSpPr>
        <p:spPr bwMode="auto">
          <a:xfrm>
            <a:off x="6765925" y="1985963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</a:p>
        </p:txBody>
      </p:sp>
      <p:sp>
        <p:nvSpPr>
          <p:cNvPr id="40967" name="Text Box 18"/>
          <p:cNvSpPr txBox="1">
            <a:spLocks noChangeArrowheads="1"/>
          </p:cNvSpPr>
          <p:nvPr/>
        </p:nvSpPr>
        <p:spPr bwMode="auto">
          <a:xfrm>
            <a:off x="7856538" y="2260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pic>
        <p:nvPicPr>
          <p:cNvPr id="40968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979488" y="1289050"/>
            <a:ext cx="4914900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969" name="Group 23"/>
          <p:cNvGrpSpPr>
            <a:grpSpLocks/>
          </p:cNvGrpSpPr>
          <p:nvPr/>
        </p:nvGrpSpPr>
        <p:grpSpPr bwMode="auto">
          <a:xfrm>
            <a:off x="5487988" y="1471613"/>
            <a:ext cx="2525712" cy="2408237"/>
            <a:chOff x="1175" y="1534"/>
            <a:chExt cx="1591" cy="1517"/>
          </a:xfrm>
        </p:grpSpPr>
        <p:sp>
          <p:nvSpPr>
            <p:cNvPr id="40973" name="Line 24"/>
            <p:cNvSpPr>
              <a:spLocks noChangeAspect="1" noChangeShapeType="1"/>
            </p:cNvSpPr>
            <p:nvPr/>
          </p:nvSpPr>
          <p:spPr bwMode="auto">
            <a:xfrm flipV="1">
              <a:off x="1682" y="1610"/>
              <a:ext cx="0" cy="8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25"/>
            <p:cNvSpPr>
              <a:spLocks noChangeAspect="1" noChangeShapeType="1"/>
            </p:cNvSpPr>
            <p:nvPr/>
          </p:nvSpPr>
          <p:spPr bwMode="auto">
            <a:xfrm>
              <a:off x="1675" y="2463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26"/>
            <p:cNvSpPr>
              <a:spLocks noChangeAspect="1" noChangeShapeType="1"/>
            </p:cNvSpPr>
            <p:nvPr/>
          </p:nvSpPr>
          <p:spPr bwMode="auto">
            <a:xfrm flipH="1">
              <a:off x="1175" y="2457"/>
              <a:ext cx="507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27"/>
            <p:cNvSpPr>
              <a:spLocks noChangeAspect="1" noChangeShapeType="1"/>
            </p:cNvSpPr>
            <p:nvPr/>
          </p:nvSpPr>
          <p:spPr bwMode="auto">
            <a:xfrm>
              <a:off x="1682" y="2463"/>
              <a:ext cx="2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Line 28"/>
            <p:cNvSpPr>
              <a:spLocks noChangeAspect="1" noChangeShapeType="1"/>
            </p:cNvSpPr>
            <p:nvPr/>
          </p:nvSpPr>
          <p:spPr bwMode="auto">
            <a:xfrm flipV="1">
              <a:off x="1675" y="2265"/>
              <a:ext cx="0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29"/>
            <p:cNvSpPr>
              <a:spLocks noChangeAspect="1" noChangeShapeType="1"/>
            </p:cNvSpPr>
            <p:nvPr/>
          </p:nvSpPr>
          <p:spPr bwMode="auto">
            <a:xfrm flipH="1">
              <a:off x="1558" y="2469"/>
              <a:ext cx="117" cy="1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0979" name="Picture 30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645" y="2371"/>
              <a:ext cx="121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0" name="Picture 3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728" y="1534"/>
              <a:ext cx="125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1" name="Picture 3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214" y="2943"/>
              <a:ext cx="125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2" name="Picture 33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924" y="2501"/>
              <a:ext cx="11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3" name="Picture 34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703" y="2218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4" name="Picture 35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593" y="2612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970" name="Date Placeholder 28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007001-3B3B-402F-8C9F-45926ECCE73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71" name="Slide Number Placeholder 29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A955D5-A36E-4246-9263-5BC272F8309A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72" name="Footer Placeholder 30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1"/>
          <p:cNvSpPr txBox="1">
            <a:spLocks noChangeArrowheads="1"/>
          </p:cNvSpPr>
          <p:nvPr/>
        </p:nvSpPr>
        <p:spPr bwMode="auto">
          <a:xfrm>
            <a:off x="1044575" y="319088"/>
            <a:ext cx="3846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Components of the second order tensor</a:t>
            </a:r>
          </a:p>
        </p:txBody>
      </p:sp>
      <p:pic>
        <p:nvPicPr>
          <p:cNvPr id="23555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25" y="868363"/>
            <a:ext cx="5875338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Date Placeholder 10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AF845B-B21F-4C20-868D-72D7B92A30F1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7" name="Slide Number Placeholder 11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941346-6720-4B1A-89E9-0016EBEF36A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8" name="Footer Placeholder 1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614363" y="338138"/>
            <a:ext cx="31480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Scalar product of second order Tensors</a:t>
            </a:r>
          </a:p>
        </p:txBody>
      </p:sp>
      <p:pic>
        <p:nvPicPr>
          <p:cNvPr id="24579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63938" y="373063"/>
            <a:ext cx="419576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Date Placeholder 10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D0FC774-6001-4706-AF7C-5A868D67AB1B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1" name="Slide Number Placeholder 11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D6A373-3771-4C2B-96C3-BAEFD70F1B7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2" name="Footer Placeholder 1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044575" y="444500"/>
            <a:ext cx="3082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Dyadic (tensor) product of two vectors</a:t>
            </a:r>
          </a:p>
        </p:txBody>
      </p:sp>
      <p:pic>
        <p:nvPicPr>
          <p:cNvPr id="2560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77888" y="1271588"/>
            <a:ext cx="5948362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Date Placeholder 10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4805D8-36CD-4BD2-AFA2-247C6B495F55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5" name="Slide Number Placeholder 11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5E6442-52D4-4CD9-B11F-1A84DD74468F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6" name="Footer Placeholder 1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673100" y="469900"/>
            <a:ext cx="480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Any second order tensor can be written as:</a:t>
            </a:r>
          </a:p>
        </p:txBody>
      </p:sp>
      <p:pic>
        <p:nvPicPr>
          <p:cNvPr id="2662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97038" y="1316038"/>
            <a:ext cx="5932487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Date Placeholder 10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C2182A-33D7-4997-B0F8-6062F4BAE49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Slide Number Placeholder 11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D5913D-E573-4627-A5EA-F8DB9081FA2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0" name="Footer Placeholder 1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16038" y="939800"/>
            <a:ext cx="5951537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Date Placeholder 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051A3E-6E4C-4C98-9F12-5AE79BC562E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Slide Number Placeholder 1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1A4EA4-C124-4DE8-9B40-30EDAC68D88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3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328613" y="1457325"/>
            <a:ext cx="8143875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534988" y="417513"/>
            <a:ext cx="480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Transformation of vectors and tensors</a:t>
            </a:r>
          </a:p>
        </p:txBody>
      </p:sp>
      <p:grpSp>
        <p:nvGrpSpPr>
          <p:cNvPr id="28676" name="Group 5"/>
          <p:cNvGrpSpPr>
            <a:grpSpLocks noChangeAspect="1"/>
          </p:cNvGrpSpPr>
          <p:nvPr/>
        </p:nvGrpSpPr>
        <p:grpSpPr bwMode="auto">
          <a:xfrm>
            <a:off x="6415088" y="463550"/>
            <a:ext cx="2532062" cy="2363788"/>
            <a:chOff x="3288" y="505"/>
            <a:chExt cx="2285" cy="2134"/>
          </a:xfrm>
        </p:grpSpPr>
        <p:sp>
          <p:nvSpPr>
            <p:cNvPr id="28693" name="Line 6"/>
            <p:cNvSpPr>
              <a:spLocks noChangeAspect="1" noChangeShapeType="1"/>
            </p:cNvSpPr>
            <p:nvPr/>
          </p:nvSpPr>
          <p:spPr bwMode="auto">
            <a:xfrm flipV="1">
              <a:off x="4014" y="594"/>
              <a:ext cx="0" cy="1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7"/>
            <p:cNvSpPr>
              <a:spLocks noChangeAspect="1" noChangeShapeType="1"/>
            </p:cNvSpPr>
            <p:nvPr/>
          </p:nvSpPr>
          <p:spPr bwMode="auto">
            <a:xfrm>
              <a:off x="4005" y="1817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8"/>
            <p:cNvSpPr>
              <a:spLocks noChangeAspect="1" noChangeShapeType="1"/>
            </p:cNvSpPr>
            <p:nvPr/>
          </p:nvSpPr>
          <p:spPr bwMode="auto">
            <a:xfrm flipH="1">
              <a:off x="3288" y="1808"/>
              <a:ext cx="726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8696" name="Picture 9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5400" y="1705"/>
              <a:ext cx="17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7" name="Picture 10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3341" y="2525"/>
              <a:ext cx="179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8" name="Picture 11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4077" y="505"/>
              <a:ext cx="179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99" name="Line 12"/>
            <p:cNvSpPr>
              <a:spLocks noChangeAspect="1" noChangeShapeType="1"/>
            </p:cNvSpPr>
            <p:nvPr/>
          </p:nvSpPr>
          <p:spPr bwMode="auto">
            <a:xfrm>
              <a:off x="4014" y="1817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13"/>
            <p:cNvSpPr>
              <a:spLocks noChangeAspect="1" noChangeShapeType="1"/>
            </p:cNvSpPr>
            <p:nvPr/>
          </p:nvSpPr>
          <p:spPr bwMode="auto">
            <a:xfrm flipV="1">
              <a:off x="4005" y="1533"/>
              <a:ext cx="0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14"/>
            <p:cNvSpPr>
              <a:spLocks noChangeAspect="1" noChangeShapeType="1"/>
            </p:cNvSpPr>
            <p:nvPr/>
          </p:nvSpPr>
          <p:spPr bwMode="auto">
            <a:xfrm flipH="1">
              <a:off x="3837" y="1825"/>
              <a:ext cx="168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8702" name="Picture 15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352" y="1845"/>
              <a:ext cx="167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03" name="Picture 16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3883" y="1992"/>
              <a:ext cx="17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04" name="Picture 17" descr="txp_fi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4051" y="1487"/>
              <a:ext cx="17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05" name="Picture 18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599" y="1383"/>
              <a:ext cx="12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06" name="Oval 19"/>
            <p:cNvSpPr>
              <a:spLocks noChangeAspect="1" noChangeArrowheads="1"/>
            </p:cNvSpPr>
            <p:nvPr/>
          </p:nvSpPr>
          <p:spPr bwMode="auto">
            <a:xfrm>
              <a:off x="5153" y="132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Line 20"/>
            <p:cNvSpPr>
              <a:spLocks noChangeAspect="1" noChangeShapeType="1"/>
            </p:cNvSpPr>
            <p:nvPr/>
          </p:nvSpPr>
          <p:spPr bwMode="auto">
            <a:xfrm flipV="1">
              <a:off x="4014" y="1356"/>
              <a:ext cx="1179" cy="452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77" name="Group 43"/>
          <p:cNvGrpSpPr>
            <a:grpSpLocks/>
          </p:cNvGrpSpPr>
          <p:nvPr/>
        </p:nvGrpSpPr>
        <p:grpSpPr bwMode="auto">
          <a:xfrm rot="-2547384">
            <a:off x="6107113" y="200025"/>
            <a:ext cx="2525712" cy="2408238"/>
            <a:chOff x="1175" y="1534"/>
            <a:chExt cx="1591" cy="1517"/>
          </a:xfrm>
        </p:grpSpPr>
        <p:sp>
          <p:nvSpPr>
            <p:cNvPr id="28681" name="Line 22"/>
            <p:cNvSpPr>
              <a:spLocks noChangeAspect="1" noChangeShapeType="1"/>
            </p:cNvSpPr>
            <p:nvPr/>
          </p:nvSpPr>
          <p:spPr bwMode="auto">
            <a:xfrm flipV="1">
              <a:off x="1682" y="1610"/>
              <a:ext cx="0" cy="8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23"/>
            <p:cNvSpPr>
              <a:spLocks noChangeAspect="1" noChangeShapeType="1"/>
            </p:cNvSpPr>
            <p:nvPr/>
          </p:nvSpPr>
          <p:spPr bwMode="auto">
            <a:xfrm>
              <a:off x="1675" y="2463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24"/>
            <p:cNvSpPr>
              <a:spLocks noChangeAspect="1" noChangeShapeType="1"/>
            </p:cNvSpPr>
            <p:nvPr/>
          </p:nvSpPr>
          <p:spPr bwMode="auto">
            <a:xfrm flipH="1">
              <a:off x="1175" y="2457"/>
              <a:ext cx="507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28"/>
            <p:cNvSpPr>
              <a:spLocks noChangeAspect="1" noChangeShapeType="1"/>
            </p:cNvSpPr>
            <p:nvPr/>
          </p:nvSpPr>
          <p:spPr bwMode="auto">
            <a:xfrm>
              <a:off x="1682" y="2463"/>
              <a:ext cx="2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29"/>
            <p:cNvSpPr>
              <a:spLocks noChangeAspect="1" noChangeShapeType="1"/>
            </p:cNvSpPr>
            <p:nvPr/>
          </p:nvSpPr>
          <p:spPr bwMode="auto">
            <a:xfrm flipV="1">
              <a:off x="1675" y="2265"/>
              <a:ext cx="0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30"/>
            <p:cNvSpPr>
              <a:spLocks noChangeAspect="1" noChangeShapeType="1"/>
            </p:cNvSpPr>
            <p:nvPr/>
          </p:nvSpPr>
          <p:spPr bwMode="auto">
            <a:xfrm flipH="1">
              <a:off x="1558" y="2469"/>
              <a:ext cx="117" cy="1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8687" name="Picture 3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2645" y="2371"/>
              <a:ext cx="121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8" name="Picture 3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1728" y="1534"/>
              <a:ext cx="125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9" name="Picture 39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214" y="2943"/>
              <a:ext cx="125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0" name="Picture 40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924" y="2501"/>
              <a:ext cx="11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1" name="Picture 41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703" y="2218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2" name="Picture 42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593" y="2612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678" name="Date Placeholder 3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697AE2-B46A-43FA-ABBF-9DFE2646366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9" name="Slide Number Placeholder 4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4FE1A0-6DCF-40EA-951A-41AAC089044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0" name="Footer Placeholder 4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1143000" y="457200"/>
            <a:ext cx="47244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mtClean="0"/>
              <a:t>Transformation tensors</a:t>
            </a:r>
          </a:p>
        </p:txBody>
      </p:sp>
      <p:sp>
        <p:nvSpPr>
          <p:cNvPr id="2969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A2D5CD-99EB-49B6-8F2D-57DC701684D1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7D829E-B459-4B20-8893-E8E7E3F027B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2" name="Picture 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1295400"/>
            <a:ext cx="8737600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436066" y="4419600"/>
            <a:ext cx="175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done directly by inverting i and k of 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31800" y="228600"/>
            <a:ext cx="5280025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Date Placeholder 9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AC13D0-8188-4B40-9113-A65F11F589EF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8/19/2017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Slide Number Placeholder 10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78AA12-0ED9-49B5-82A8-6D4314F28BA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5" name="Footer Placeholder 1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953000" y="762000"/>
            <a:ext cx="3886200" cy="1752600"/>
            <a:chOff x="4953000" y="4267200"/>
            <a:chExt cx="3886200" cy="1752600"/>
          </a:xfrm>
        </p:grpSpPr>
        <p:sp>
          <p:nvSpPr>
            <p:cNvPr id="30727" name="Rectangle 12"/>
            <p:cNvSpPr>
              <a:spLocks noChangeArrowheads="1"/>
            </p:cNvSpPr>
            <p:nvPr/>
          </p:nvSpPr>
          <p:spPr bwMode="auto">
            <a:xfrm>
              <a:off x="4953000" y="4267200"/>
              <a:ext cx="3886200" cy="17526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0728" name="Picture 11" descr="TP_tmp.bmp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05400" y="4267200"/>
              <a:ext cx="3683863" cy="1626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\newcommand{\bm}[1]{\mbox{\boldmath $#1$}}&#10;\noindent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bar{x}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bar{x}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ar{\bm{e}}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9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ar{\bm{e}}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50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ar{\bm{e}}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7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0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m{e}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95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m{e}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A second order tensor: &#10;\begin{displaymath}&#10;\bm{u} \stackrel{\bm{T}}{\rightarrow} \bm{v}&#10;\end{displaymath}&#10;So,&#10;\begin{displaymath}&#10;\bm{T} \cdot \bm{u} = \bm{v}&#10;\end{displaymath}&#10;$\bm{T}$ is a linear transformation, i.e.&#10;\begin{displaymath}&#10;\bm{T} \cdot \left ( \alpha \bm{u} + \beta &#10;\bm{v} \right ) = \alpha \bm{T} \cdot \bm{u} +&#10;\beta \bm{T} \cdot \bm{v}&#10;\end{displaymath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87"/>
  <p:tag name="PICTUREFILESIZE" val="5676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m{e}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6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84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Q}$ rotates the basis vectors $\bm{e}_i$ to $\bar{\bm{e}}_i$ and &#10;$\bm{Q}^T$ rotates $\bar{\bm{e}}_i$ back to $\bm{e}_i$.&#10;&#10;For a vector $\bm{v}$, we have&#10;\begin{eqnarray}&#10;\bar{v}_i &amp;=&amp; \bm{v} \cdot \bar{\bm{e}}_i \nonumber \\&#10;{v}_i &amp;=&amp; \bm{v} \cdot {\bm{e}}_i \nonumber &#10;\end{eqnarray}&#10;Thus,&#10;\begin{displaymath}&#10;\bar{v}_i = v_k \bm{e}_k \cdot \bm{Q} \cdot \bm{e}_i  = v_k Q_{ki}.&#10;\end{displaymath}&#10;The components of a vector $\bm{v}$ in the $\bar{\bm{e}}_i$ system&#10;in terms of those in the in the $\bm{e}_i$ system is given by&#10;\begin{displaymath}&#10;\bar{v}_i =  v_k Q_{ki}.&#10;\end{displaymath}&#10;Similarly,&#10;\begin{displaymath}&#10;{v}_i =  Q_{ik} \bar{v}_k.&#10;\end{displaymath}&#10;&#10;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344"/>
  <p:tag name="PICTUREFILESIZE" val="1596436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newcommand{\bm}[1]{\mbox{\boldmath $#1$}}&#10;For second order tensors&#10;\begin{displaymath}&#10;T_{ij} = \bm{e}_i \cdot \bm{T} \cdot \bm{e}_j&#10;\end{displaymath}&#10;and&#10;\begin{displaymath}&#10;\bar{T}_{ij} = \bar{\bm{e}}_i \cdot \bm{T} \cdot \bar{\bm{e}}_j&#10;\end{displaymath}&#10;Note that &#10;\begin{displaymath}&#10;\bm{Q} \cdot \bm{e}_i = Q_{pq} \bm{e}_p \otimes \bm{e}_q \cdot \bm{e}_i&#10;= Q_{ji} \bm{e}_j.&#10;\end{displaymath}&#10;Thus&#10;\begin{displaymath}&#10;\bar{T}_{ij} = Q_{ki} \bm{e}_k \cdot \bm{T} \cdot &#10;Q_{mj} {\bm{e}}_j = Q_{ki} Q_{mj} T_{km}.&#10;\end{displaymath}&#10;&#10;The tensor transformation laws are&#10;\begin{displaymath}&#10;\bar{T}_{ij} = Q_{ki} Q_{mj} T_{km},&#10;\end{displaymath}&#10;and&#10;\begin{displaymath}&#10;{T}_{ij} = Q_{ik} Q_{jm} \bar{T}_{km}.&#10;\end{displaymath}&#10;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5"/>
  <p:tag name="PICTUREFILESIZE" val="13533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2 in}&#10;A tensor is {\em isotropic} if &#10;\begin{displaymath}&#10;T_{ij} = Q_{ki} Q_{mj} T_{km},&#10;\end{displaymath}&#10;i.e. its components do not change with coordinate transformations.&#10;\end{minipage}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145"/>
  <p:tag name="PICTUREFILESIZE" val="25832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For a general $n$ th order tensor&#10;\begin{displaymath}&#10;\bar{A}_{i_1 i_2 \dots i_n} = Q_{k_1 i_1}&#10;Q_{k_2 i_2} \dots Q_{k_n i_n} A_{k_1 k_2 \dots k_n}&#10;\end{displaymath}&#10;{\tt Definition:} Tensors whose components are &#10;invariant to rotation of axes are called {\em isotropic}&#10;tensors e.g.&#10;\begin{displaymath}&#10;A_{ij} = Q_{ki} Q_{mj} A_{km}&#10;\end{displaymath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9"/>
  <p:tag name="PICTUREFILESIZE" val="9766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scalars $\lambda_i$ characterise {\em eigenvalues} of a tensor&#10;$\bm{T}$ is there exists non-zero {\em eigenvectors} $\hat{\bm{n}}_i$&#10;(also called {\em principal directions}) of $\bm{T}$, so that,&#10;\begin{displaymath}&#10;\bm{T} \cdot \hat{\bm{n}}_i = \lambda_i \hat{\bm{n}}_i.&#10;\end{displaymath}&#10;&#10;A set of linear homogeneous algebraic equations result from the above:&#10;\begin{displaymath}&#10;\left ( \bm{T} - \lambda_i \bm{I} \right ) \hat{\bm{n}}_i = 0, \;\;&#10;\mbox{no summation on i}&#10;\end{displaymath}&#10;&#10;For, non-trivial solutions to $\hat{\bm{n}}_i$ we must have&#10;\begin{displaymath}&#10;\rm{det} \left ( \bm{T} - \lambda_i \bm{I} \right ) = 0,&#10;\end{displaymath}&#10;which is called the {\em characteristic equation}.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345"/>
  <p:tag name="PICTUREFILESIZE" val="1476646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Some points to remember about eigenvalues and vectors&#10;\begin{enumerate}&#10;\item Eigenvalues characterise the physical nature of a tensor and do not depend on the &#10;coordinate system. &#10;&#10;\item For a {\em positive definite symmetric} tensor $\bm{T}$, all &#10;eigenvalues are real and positive. &#10;&#10;\item Eigenvectors of a symmetric tensor $\bm{T}$ form a {\it mutually&#10;orthogonal} basis $\hat{\bm{n}}_i$.&#10;\end{enumerate}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344"/>
  <p:tag name="PICTUREFILESIZE" val="1003907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{\em characteristic equation} for a second order tensor &#10;$\bm{T}$ may be written as a cubic equation:&#10;\begin{displaymath}&#10;\rm{det} \left ( \bm{T} - \lambda_i \bm{I} \right ) =&#10;- \lambda_i^3 - I_1 \lambda_i^2 + I_2 \lambda_i + I_3 = 0.&#10;\end{displaymath}&#10;The {\em scalar invariants} of $\bm{T}$ therefore are:&#10;\begin{eqnarray}&#10;I_1 &amp;=&amp; T_{kk} = \rm{tr} (\bm{T} ) = \lambda_1 + \lambda_2 + \lambda_3&#10;\nonumber \\&#10;I_2 &amp;=&amp; \frac{1}{2} ( T_{ii} T_{jj} - T_{ji} T_{ij} ) = \frac{1}{2} \left [&#10;(\rm{tr} \bm{T} )^2 - \rm{tr} \bm{T}^2 \right ] = &#10;\lambda_1 \lambda_2 + \lambda_2 \lambda_3 + \lambda_3 &#10;\lambda_1 \nonumber \\&#10;I_3 &amp;=&amp; e_{ijk} T_{1i} T_{2j} T_{3 k} = \rm{det} \bm{T} = \lambda_1&#10;\lambda_2 \lambda_3.&#10;\nonumber&#10;\end{eqnarray}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344"/>
  <p:tag name="PICTUREFILESIZE" val="1204667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ny symmetric tensor $\bm{T}$ admits a decomposition in terms of its &#10;eigenvalues $\lambda_i$ with the corresponding eigenvectors &#10;forming an orthonormal basis. This representation is called a &#10;{\em spectral representation}. In this basis, the unit tensor is &#10;$\bm{I} = \hat{\bm{n}}_i \otimes \hat{\bm{n}}_i$ and thus&#10;\begin{displaymath}&#10;\bm{T} = \bm{T} \bm{I} = \bm{T} \hat{\bm{n}}_i \otimes \hat{\bm{n}}_i&#10;=\sum_{i=1}^3 \lambda_i \hat{\bm{n}}_i \otimes \hat{\bm{n}}_i&#10;\end{displaymath}&#10;In the spectral representation $\bm{T}$ is represented as&#10;\begin{displaymath}&#10;\bm{T} = \left ( \begin{array}{ccc}&#10;\lambda_1 &amp;0 &amp;0 \\&#10;0  &amp;\lambda_2 &amp;0 \\&#10;0  &amp;0   &amp;\lambda_3&#10;\end{array} \right ),&#10;\end{displaymath}&#10;where the diagonal elements are the eigenvalues of $\bm{T}$.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345"/>
  <p:tag name="PICTUREFILESIZE" val="166818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\begin{displaymath}&#10;\bm{T} \cdot \bm{e}_i = \bm{v}_i&#10;\end{displaymath}&#10;$\Rightarrow$&#10;\begin{displaymath}&#10;\bm{e}_j \cdot \bm{T} \cdot \bm{e}_i = &#10;\bm{e}_j \cdot \bm{v}_i = v_{ji}&#10;\end{displaymath}&#10;Thus the $ij$-th component of $\bm{T}$ is&#10;given by&#10;\begin{displaymath}&#10;T_{ij} =\bm{e}_i \cdot \bm{T} \cdot \bm{e}_j&#10;\end{displaymath}&#10;\hrule&#10;{\it Example 6:} Show that $\bm{v} = \bm{T} \cdot &#10;\bm{u}$ can be written tensorially as &#10;$v_i = T_{ik} u_k$. \\&#10;\begin{eqnarray}&#10;\bm{v} &amp;=&amp; v_i \bm{e}_i = \bm{T} \cdot (u_k \bm{e}_k)\nonumber \\&#10;       &amp;=&amp; u_k \bm{T} \cdot \bm{e}_k \nonumber \\&#10;&amp;\Rightarrow&amp; v_j=(v_m \bm{e}_m) \cdot \bm{e}_j &#10;= T_{mj} u_j \nonumber&#10;\end{eqnarra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12030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\begin{displaymath}&#10;\bm{v} = \frac{d \bm{r}}{d t} =&#10;\frac{d}{d t} \left ( x_k \bm{e}_k \right )&#10;= \dot{x}_k \bm{e}_k&#10;\end{displaymath}&#10;Note: $\bm{e}_k$ does not change with time&#10;\hrule&#10;{\it Example 10:} Let $\bm{\omega} = \bm{u} \times \bm{v}$ \\&#10;Thus,&#10;\begin{eqnarray}&#10;\frac{d}{dt} \bm{\omega} &amp;=&amp; &#10;\frac{d}{dt} \left ( e_{ijk} u_i v_j \bm{e}_k&#10;\right ) \nonumber \\&#10;&amp;=&amp; e_{ijk} \left ( \dot{u}_i v_j +&#10;u_i \dot{v}_j \right ) \bm{e}_k \nonumber&#10;\end{eqnarray}&#10;\hrul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879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Scalar field:&#10;\begin{displaymath}&#10;x,y,z \stackrel{\phi}{\rightarrow} \phi(x,y,z)&#10;\end{displaymath} &#10;Invariant under change of axes&#10;\begin{displaymath}&#10;\phi(\bar{x},\bar{y},\bar{z}) = \phi(x,y,z)&#10;\end{displaymath}&#10;where $(x,y,z)$ and $(\bar{x},\bar{y},\bar{z})$ &#10;are the coordinates of the same point in two axes systems&#10;\\Vector field \\&#10;\begin{displaymath}&#10;(x,y,z) \stackrel{\bm{v}}{\rightarrow} \bm{v}(x,y,z)&#10;= \left \{ \begin{array}{c} &#10;v_1(x,y,z) \\ v_2(x,y,z) \\ v_3(x,y,z) &#10;\end{array} \right \}&#10;\end{displaymath}&#10;\\ Tensor field \\&#10;\begin{displaymath}&#10;(x,y,z) \stackrel{\bm{T}}{\rightarrow} T_{ij} (x,y,z)&#10;\end{displaymath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1673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\begin{displaymath}&#10;\bm{\nabla} = \frac{\partial }{\partial x_m}&#10;\bm{e}_m&#10;\end{displaymath}&#10;Thus \underline{Gradient of a scalar field} $\phi$&#10;\begin{displaymath}&#10;\bm{\nabla} \phi = \frac{\partial \phi}{\partial&#10;x_k} \bm{e}_k&#10;\end{displaymath}&#10;&#10;Thus \underline{Divergence of a vector field} $\bm{v}$&#10;\begin{displaymath}&#10;\bm{\nabla} \cdot \bm{v} = \frac{\partial}&#10;{\partial x_m} \bm{e}_m \cdot v_n \bm{e}_n&#10;= \frac{\partial v_n}{\partial x_m} \delta_{mn}&#10;= \frac{\partial v_k}{\partial x_k} = v_{k,k}&#10;\end{displaymath}&#10;\underline{Curl of a vector field} $\bm{v}$&#10;\begin{displaymath}&#10;\bm{\nabla} \times \bm{v} = e_{ijk} v_{k,j} &#10;\bm{e}_i&#10;\end{displaymath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9"/>
  <p:tag name="PICTUREFILESIZE" val="11785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Also, \underline{Gradient of a vector field} &#10;$\bm{v}$ is a {\em second order tensor} &#10;\begin{displaymath}&#10;\bm{\nabla} \otimes \bm{v} = \frac{\partial}&#10;{\partial x_i} v_j \bm{e}_i \otimes \bm{e}_j&#10;\end{displaymath}&#10;similarly, \underline{divergence of a &#10;second order tensor field} is a {\em vector field}&#10;\begin{displaymath}&#10;\bm{\nabla} \cdot \bm{T} = \frac{\partial T_{ij}}&#10;{\partial x_j} \bm{e}_i&#10;\end{displaymath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03"/>
  <p:tag name="PICTUREFILESIZE" val="9785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\begin{displaymath}&#10;\int_V \bm{\nabla} \phi dV = \int_S \phi \bm{n} dS&#10;\end{displaymath}&#10;Applying to components of a vector $\bm{v}$&#10;\begin{displaymath}&#10;\int_V v_{k,k} dV = \int_S v_k n_k dS&#10;\end{displaymath}&#10;$\Rightarrow$&#10;\begin{displaymath}&#10;\int_V \bm{\nabla} \cdot \bm{v} dV = \int_S&#10;\bm{v} \cdot \bm{n} dS&#10;\end{displaymath}&#10;Similarly, for a tensor $\bm{T}$&#10;\begin{displaymath}&#10;\int_V T_{ij,j} dV = \int_S T_{ij} n_j dS&#10;\end{displaymath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86"/>
  <p:tag name="PICTUREFILESIZE" val="10126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bar{x}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1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bar{x}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5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bar{x}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6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ar{\bm{e}}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99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ar{\bm{e}}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5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Scalar product of two tensors&#10;\begin{displaymath}&#10;\bm{A} : \bm{B} = A_{kl} B_{kl}&#10;\end{displaymath}&#10;{\tt Properties:} \\&#10;\begin{enumerate}&#10;\item $\bm{A} : (\bm{B} + \bm{C}) = \bm{A} : \bm{B}&#10;+ \bm{A} : \bm{C}$&#10;\item $\alpha (\bm{T} : \bm{U}) = \bm{T} : (\alpha &#10;\bm{U})$&#10;\item $\bm{A} : \bm{B} = \bm{B} : \bm{A}$&#10;\item $\bm{A} : \bm{A} &gt; 0$ if $\bm{A} \ne \bm{0}$&#10;\end{enumerate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0"/>
  <p:tag name="PICTUREFILESIZE" val="8060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$\bar{\bm{e}}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4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Dyadaic product is defined as: \\&#10;{\tt Definition:} &#10;\begin{displaymath}&#10;\left ( \bm{a} \otimes \bm{b} \right ) \cdot &#10;\bm{v} = \bm{a} \left ( \bm{b} \cdot \bm{v} &#10;\right )&#10;\end{displaymath} &#10;$\Rightarrow$ $\left ( \bm{a} \otimes \bm{b} \right )$&#10;is a second order tensor&#10;\hrule&#10;{\it Example 7:} Components of &#10;$\bm{a} \otimes \bm{b}$ \\&#10;\begin{eqnarray}&#10;\bm{e}_i \cdot (\bm{a} \otimes \bm{b})\cdot&#10;\bm{e}_j &amp;=&amp; \bm{e}_i \cdot \bm{a} (\bm{b} \cdot&#10;\bm{e}_j) \nonumber \\&#10;&amp;=&amp; a_i b_j&#10;\nonumber &#10;\end{eqnarray}&#10;Thus the components of $\bm{a} \otimes \bm{b}$ &#10;are $a_i b_j$.&#10;\hrul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1182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\begin{displaymath}&#10;\bm{T} = T_{ij} \bm{e}_i \otimes \bm{e}_j&#10;\end{displaymath}&#10;Thus $\bm{e}_i \otimes \bm{e}_j$ are bases for the &#10;space of second order tensors. &#10;&#10;Note any vector (first order tensors) can be written as&#10;\begin{displaymath}&#10;\bm{v} = v_i \bm{e}_i&#10;\end{displaymath}&#10;A tensor $\bm{B}$ of order $n$ can be written as&#10;\begin{displaymath}&#10;\bm{B} = B_{i_1 i_2 \dots i_n} \bm{e}_1 \otimes&#10;\bm{e}_2 \otimes \dots \bm{e}_n&#10;\end{displaymath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1130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newcommand{\bm}[1]{\mbox{\boldmath $#1$}}&#10;\hrule&#10;{\it Example 8:} What are the components of the identity tensor? \\&#10;{\tt Definition:} The second order identity tensor obeys&#10;$ \bm{I} \cdot \bm{v} = \bm{v}$ \\&#10;Thus&#10;\begin{displaymath}&#10;I_{ij} = \bm{e}_i \cdot \bm{I} \cdot \bm{e}_j&#10;= \bm{e}_i \cdot \bm{e}_j = \delta_{ij}&#10;\end{displaymath}&#10;\hrule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8"/>
  <p:tag name="PICTUREFILESIZE" val="771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newcommand{\bm}[1]{\mbox{\boldmath $#1$}}&#10;$\bm{Q} =$ transformation tensor; proper orthogonal.&#10;i.e. $\bm{Q} \cdot \bm{Q}^T = \bm{I}$.&#10;$\bm{Q}$ rotates the basis vectors $\bm{e}_i$ to $\bar{\bm{e}}_i$ and &#10;$\bm{Q}^T$ rotates $\bar{\bm{e}}_i$ back to $\bm{e}_i$.&#10;\begin{displaymath}&#10;Q_{ij} = \cos(\bm{e}_i, \bar{\bm{e}}_j)&#10;\end{displaymath}&#10;such that &#10;\begin{displaymath}&#10;\bar{\bm{e}}_i = \bm{Q} \cdot \bm{e}_i, \; \mbox{and} \;&#10;\bm{e}_i = \bm{Q}^T \cdot \bar{\bm{e}}_i&#10;\end{displaymath}&#10; \hrule&#10;{\it Example 9:} 2-d transformation tensor for &#10;a rotation of $x_1-x_3$ axes through angle $\theta$ &#10;\\&#10;\begin{displaymath}&#10;\bm{Q} = \left ( \begin{array}{ccc}&#10;\cos \theta  &amp; \cos \left ( \frac{\pi}{2} + \theta \right )&#10;&amp; \cos \frac{\pi}{2} \\&#10;\cos \left ( - \frac{\pi}{2} + \theta \right )&#10;&amp; \cos \theta  &amp; \cos \frac{\pi}{2} \\&#10;\cos \frac{\pi}{2} &amp; \cos \frac{\pi}{2}&#10;&amp; \cos 0&#10;\end{array} \right ) = \left (&#10;\begin{array}{ccc}&#10;\cos \theta &amp;\sin \theta &amp;0 \\&#10;- \sin \theta &amp; \cos \theta &amp; 0 \\&#10;0 &amp; 0 &amp;1 \end{array} \right )&#10;\end{displaymath}&#10;\hrule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36"/>
  <p:tag name="PICTUREFILESIZE" val="2127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bar{x}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114"/>
</p:tagLst>
</file>

<file path=ppt/theme/theme1.xml><?xml version="1.0" encoding="utf-8"?>
<a:theme xmlns:a="http://schemas.openxmlformats.org/drawingml/2006/main" name="iitk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iitk1">
      <a:majorFont>
        <a:latin typeface="Arial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iitk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tk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14329</TotalTime>
  <Words>235</Words>
  <Application>Microsoft Office PowerPoint</Application>
  <PresentationFormat>On-screen Show (4:3)</PresentationFormat>
  <Paragraphs>76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iitk1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IIT, KANPUR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Sumeet Basu</dc:creator>
  <cp:lastModifiedBy>Asus</cp:lastModifiedBy>
  <cp:revision>241</cp:revision>
  <dcterms:created xsi:type="dcterms:W3CDTF">2010-07-28T02:05:45Z</dcterms:created>
  <dcterms:modified xsi:type="dcterms:W3CDTF">2017-08-19T08:48:44Z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