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8/6/2017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6DFE-DA97-4B6C-9993-8C8C9FA9D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0F9-F709-4C1A-88A6-D60120579D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basu@iitk.ac.i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tags" Target="../tags/tag51.xml"/><Relationship Id="rId16" Type="http://schemas.openxmlformats.org/officeDocument/2006/relationships/image" Target="../media/image38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33.wmf"/><Relationship Id="rId5" Type="http://schemas.openxmlformats.org/officeDocument/2006/relationships/tags" Target="../tags/tag54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tags" Target="../tags/tag5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backpack.com/" TargetMode="External"/><Relationship Id="rId2" Type="http://schemas.openxmlformats.org/officeDocument/2006/relationships/hyperlink" Target="http://www.solidmechanics.or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embed?src=dr.sumit.basu@gmail.com&amp;ctz=Asia/Calcutt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4.png"/><Relationship Id="rId3" Type="http://schemas.openxmlformats.org/officeDocument/2006/relationships/tags" Target="../tags/tag7.xml"/><Relationship Id="rId21" Type="http://schemas.openxmlformats.org/officeDocument/2006/relationships/image" Target="../media/image17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13.png"/><Relationship Id="rId2" Type="http://schemas.openxmlformats.org/officeDocument/2006/relationships/tags" Target="../tags/tag6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4.xml"/><Relationship Id="rId19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10.png"/><Relationship Id="rId39" Type="http://schemas.openxmlformats.org/officeDocument/2006/relationships/image" Target="../media/image25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16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slideLayout" Target="../slideLayouts/slideLayout13.xml"/><Relationship Id="rId33" Type="http://schemas.openxmlformats.org/officeDocument/2006/relationships/image" Target="../media/image21.png"/><Relationship Id="rId38" Type="http://schemas.openxmlformats.org/officeDocument/2006/relationships/image" Target="../media/image24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1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image" Target="../media/image13.png"/><Relationship Id="rId36" Type="http://schemas.openxmlformats.org/officeDocument/2006/relationships/image" Target="../media/image22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1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2.png"/><Relationship Id="rId18" Type="http://schemas.openxmlformats.org/officeDocument/2006/relationships/image" Target="../media/image30.jpe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tags" Target="../tags/tag42.xml"/><Relationship Id="rId16" Type="http://schemas.openxmlformats.org/officeDocument/2006/relationships/image" Target="../media/image28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5.png"/><Relationship Id="rId5" Type="http://schemas.openxmlformats.org/officeDocument/2006/relationships/tags" Target="../tags/tag45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3886200" y="2667000"/>
            <a:ext cx="441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Sumit Basu</a:t>
            </a:r>
          </a:p>
          <a:p>
            <a:r>
              <a:rPr lang="en-US"/>
              <a:t>Room no NL 211</a:t>
            </a:r>
          </a:p>
          <a:p>
            <a:r>
              <a:rPr lang="en-US"/>
              <a:t>Department of Mechanical Engng</a:t>
            </a:r>
          </a:p>
          <a:p>
            <a:r>
              <a:rPr lang="en-US"/>
              <a:t>IIT Kanpur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sbasu@iitk.ac.in</a:t>
            </a:r>
            <a:endParaRPr lang="en-US"/>
          </a:p>
          <a:p>
            <a:r>
              <a:rPr lang="en-US"/>
              <a:t>Ph: +91 (0) 512 259 7506 (O)</a:t>
            </a:r>
          </a:p>
          <a:p>
            <a:r>
              <a:rPr lang="en-US"/>
              <a:t>       +91 (0) 512 259 8511 (R)</a:t>
            </a:r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187BD9-37AF-4D3E-949D-038B1CD7596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02E253-6FF7-413A-B747-733288F3E56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1524000" y="1143000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5" descr="Paper bag"/>
          <p:cNvSpPr>
            <a:spLocks noChangeArrowheads="1" noChangeShapeType="1" noTextEdit="1"/>
          </p:cNvSpPr>
          <p:nvPr/>
        </p:nvSpPr>
        <p:spPr bwMode="auto">
          <a:xfrm>
            <a:off x="1647825" y="3170238"/>
            <a:ext cx="58483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Introduction to Cartesian tensors</a:t>
            </a:r>
          </a:p>
        </p:txBody>
      </p:sp>
      <p:sp>
        <p:nvSpPr>
          <p:cNvPr id="11267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7D3A4-BDF1-4682-9CAF-DCFEF879270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8A0888-43BD-46AE-91A0-1A095795587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03263" y="760413"/>
            <a:ext cx="5970587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7813" y="314325"/>
            <a:ext cx="8628062" cy="6537325"/>
            <a:chOff x="175" y="198"/>
            <a:chExt cx="5435" cy="4118"/>
          </a:xfrm>
        </p:grpSpPr>
        <p:sp>
          <p:nvSpPr>
            <p:cNvPr id="12311" name="Line 5"/>
            <p:cNvSpPr>
              <a:spLocks noChangeShapeType="1"/>
            </p:cNvSpPr>
            <p:nvPr/>
          </p:nvSpPr>
          <p:spPr bwMode="auto">
            <a:xfrm>
              <a:off x="351" y="198"/>
              <a:ext cx="0" cy="3807"/>
            </a:xfrm>
            <a:prstGeom prst="line">
              <a:avLst/>
            </a:prstGeom>
            <a:noFill/>
            <a:ln w="571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6"/>
            <p:cNvSpPr>
              <a:spLocks noChangeShapeType="1"/>
            </p:cNvSpPr>
            <p:nvPr/>
          </p:nvSpPr>
          <p:spPr bwMode="auto">
            <a:xfrm>
              <a:off x="175" y="3666"/>
              <a:ext cx="5335" cy="0"/>
            </a:xfrm>
            <a:prstGeom prst="line">
              <a:avLst/>
            </a:prstGeom>
            <a:noFill/>
            <a:ln w="571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313" name="Picture 7"/>
            <p:cNvPicPr>
              <a:picLocks noChangeAspect="1" noChangeArrowheads="1"/>
            </p:cNvPicPr>
            <p:nvPr/>
          </p:nvPicPr>
          <p:blipFill>
            <a:blip r:embed="rId11"/>
            <a:srcRect l="-1022" t="-4256" r="-1022" b="-4256"/>
            <a:stretch>
              <a:fillRect/>
            </a:stretch>
          </p:blipFill>
          <p:spPr bwMode="auto">
            <a:xfrm>
              <a:off x="4950" y="3764"/>
              <a:ext cx="35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4" name="Text Box 8"/>
            <p:cNvSpPr txBox="1">
              <a:spLocks noChangeArrowheads="1"/>
            </p:cNvSpPr>
            <p:nvPr/>
          </p:nvSpPr>
          <p:spPr bwMode="auto">
            <a:xfrm>
              <a:off x="2220" y="3806"/>
              <a:ext cx="132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/>
                <a:t>QIP Course on Recent trends in Nano-composites, IIT Kanpur November, 2006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15" name="Text Box 9"/>
            <p:cNvSpPr txBox="1">
              <a:spLocks noChangeArrowheads="1"/>
            </p:cNvSpPr>
            <p:nvPr/>
          </p:nvSpPr>
          <p:spPr bwMode="auto">
            <a:xfrm>
              <a:off x="4833" y="4124"/>
              <a:ext cx="7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IIT Kanpur</a:t>
              </a:r>
            </a:p>
          </p:txBody>
        </p:sp>
        <p:pic>
          <p:nvPicPr>
            <p:cNvPr id="12316" name="Picture 10" descr="cmg_logo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52" y="3800"/>
              <a:ext cx="35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5"/>
          <p:cNvGrpSpPr>
            <a:grpSpLocks noChangeAspect="1"/>
          </p:cNvGrpSpPr>
          <p:nvPr/>
        </p:nvGrpSpPr>
        <p:grpSpPr bwMode="auto">
          <a:xfrm>
            <a:off x="6415088" y="463550"/>
            <a:ext cx="2532062" cy="2363788"/>
            <a:chOff x="3288" y="505"/>
            <a:chExt cx="2285" cy="2134"/>
          </a:xfrm>
        </p:grpSpPr>
        <p:sp>
          <p:nvSpPr>
            <p:cNvPr id="12296" name="Line 13"/>
            <p:cNvSpPr>
              <a:spLocks noChangeAspect="1" noChangeShapeType="1"/>
            </p:cNvSpPr>
            <p:nvPr/>
          </p:nvSpPr>
          <p:spPr bwMode="auto">
            <a:xfrm flipV="1">
              <a:off x="4014" y="594"/>
              <a:ext cx="0" cy="1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14"/>
            <p:cNvSpPr>
              <a:spLocks noChangeAspect="1" noChangeShapeType="1"/>
            </p:cNvSpPr>
            <p:nvPr/>
          </p:nvSpPr>
          <p:spPr bwMode="auto">
            <a:xfrm>
              <a:off x="4005" y="1817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5"/>
            <p:cNvSpPr>
              <a:spLocks noChangeAspect="1" noChangeShapeType="1"/>
            </p:cNvSpPr>
            <p:nvPr/>
          </p:nvSpPr>
          <p:spPr bwMode="auto">
            <a:xfrm flipH="1">
              <a:off x="3288" y="1808"/>
              <a:ext cx="726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299" name="Picture 1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00" y="1705"/>
              <a:ext cx="17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0" name="Picture 1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341" y="252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20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077" y="50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2" name="Line 21"/>
            <p:cNvSpPr>
              <a:spLocks noChangeAspect="1" noChangeShapeType="1"/>
            </p:cNvSpPr>
            <p:nvPr/>
          </p:nvSpPr>
          <p:spPr bwMode="auto">
            <a:xfrm>
              <a:off x="4014" y="1817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2"/>
            <p:cNvSpPr>
              <a:spLocks noChangeAspect="1" noChangeShapeType="1"/>
            </p:cNvSpPr>
            <p:nvPr/>
          </p:nvSpPr>
          <p:spPr bwMode="auto">
            <a:xfrm flipV="1">
              <a:off x="4005" y="1533"/>
              <a:ext cx="0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3"/>
            <p:cNvSpPr>
              <a:spLocks noChangeAspect="1" noChangeShapeType="1"/>
            </p:cNvSpPr>
            <p:nvPr/>
          </p:nvSpPr>
          <p:spPr bwMode="auto">
            <a:xfrm flipH="1">
              <a:off x="3837" y="1825"/>
              <a:ext cx="168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305" name="Picture 2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352" y="1845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6" name="Picture 2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883" y="1992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7" name="Picture 2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051" y="1487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3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599" y="1383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9" name="Oval 32"/>
            <p:cNvSpPr>
              <a:spLocks noChangeAspect="1" noChangeArrowheads="1"/>
            </p:cNvSpPr>
            <p:nvPr/>
          </p:nvSpPr>
          <p:spPr bwMode="auto">
            <a:xfrm>
              <a:off x="5153" y="13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34"/>
            <p:cNvSpPr>
              <a:spLocks noChangeAspect="1" noChangeShapeType="1"/>
            </p:cNvSpPr>
            <p:nvPr/>
          </p:nvSpPr>
          <p:spPr bwMode="auto">
            <a:xfrm flipV="1">
              <a:off x="4014" y="1356"/>
              <a:ext cx="1179" cy="452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Date Placeholder 2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45C9E8-9E7F-4BEB-BB57-8535D3F6F14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4" name="Slide Number Placeholder 2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D8E513-35AB-40C2-84B0-84416DA4578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Footer Placeholder 2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2"/>
          <p:cNvSpPr txBox="1">
            <a:spLocks noChangeArrowheads="1"/>
          </p:cNvSpPr>
          <p:nvPr/>
        </p:nvSpPr>
        <p:spPr bwMode="auto">
          <a:xfrm>
            <a:off x="841375" y="246063"/>
            <a:ext cx="410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Kronecker delta</a:t>
            </a:r>
          </a:p>
        </p:txBody>
      </p:sp>
      <p:pic>
        <p:nvPicPr>
          <p:cNvPr id="13315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63613" y="957263"/>
            <a:ext cx="5202237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442D37-691F-4CC1-B503-90A7CF99EDC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CBE01B-0326-4662-84CC-1310F88C9A1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54263" y="1393825"/>
            <a:ext cx="5286375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3CDBCA-5FBB-4BEC-BA39-F0277751791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F06881-C75E-4F77-8423-AE29FD31F02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966788" y="182563"/>
            <a:ext cx="4611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Symmetry and skew-symmetry</a:t>
            </a:r>
          </a:p>
        </p:txBody>
      </p:sp>
      <p:pic>
        <p:nvPicPr>
          <p:cNvPr id="1536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615950"/>
            <a:ext cx="4724400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16"/>
          <p:cNvSpPr txBox="1">
            <a:spLocks noChangeArrowheads="1"/>
          </p:cNvSpPr>
          <p:nvPr/>
        </p:nvSpPr>
        <p:spPr bwMode="auto">
          <a:xfrm>
            <a:off x="6792913" y="2233613"/>
            <a:ext cx="2046287" cy="2678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Symmery or skew symmetry reduces the number of independent components of the tensor.</a:t>
            </a:r>
          </a:p>
        </p:txBody>
      </p:sp>
      <p:sp>
        <p:nvSpPr>
          <p:cNvPr id="15365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9F46BE-56E6-4D84-9098-1B90F3921E3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803416-A4F3-48DD-B058-6B2109F5CB5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1"/>
          <p:cNvSpPr txBox="1">
            <a:spLocks noChangeArrowheads="1"/>
          </p:cNvSpPr>
          <p:nvPr/>
        </p:nvSpPr>
        <p:spPr bwMode="auto">
          <a:xfrm>
            <a:off x="874713" y="261938"/>
            <a:ext cx="423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Summation convention</a:t>
            </a:r>
          </a:p>
        </p:txBody>
      </p:sp>
      <p:pic>
        <p:nvPicPr>
          <p:cNvPr id="16387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0650" y="730250"/>
            <a:ext cx="445135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812800" y="2119313"/>
            <a:ext cx="2616200" cy="1938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Summation over repeated indices obviates the need to use the summation symbol.</a:t>
            </a:r>
          </a:p>
        </p:txBody>
      </p:sp>
      <p:sp>
        <p:nvSpPr>
          <p:cNvPr id="16389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D65A3-D5E3-4ED9-815F-04729814393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0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CBA9-3067-4EAD-8CF3-C469E6636CF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1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50875" y="606425"/>
            <a:ext cx="4132263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461000" y="3275013"/>
            <a:ext cx="3263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13"/>
          <p:cNvSpPr txBox="1">
            <a:spLocks noChangeArrowheads="1"/>
          </p:cNvSpPr>
          <p:nvPr/>
        </p:nvSpPr>
        <p:spPr bwMode="auto">
          <a:xfrm>
            <a:off x="5329238" y="2293938"/>
            <a:ext cx="3502025" cy="830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exercise is equivalent to writing: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121275" y="2311400"/>
            <a:ext cx="3840163" cy="173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Date Placeholder 1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0A35FB-5C9C-4568-AD32-F9464EE394D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Slide Number Placeholder 1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8DC95D-74B2-437E-B060-76864A85F36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Footer Placeholder 1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4575" y="1011238"/>
            <a:ext cx="5915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7200" y="522288"/>
            <a:ext cx="3370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Tensor sum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996950" y="2514600"/>
            <a:ext cx="250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Contraction</a:t>
            </a:r>
          </a:p>
        </p:txBody>
      </p:sp>
      <p:sp>
        <p:nvSpPr>
          <p:cNvPr id="18437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CF2D18-09E5-4AD1-8E9F-F52BE804AD5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6895CD-D45B-44ED-901E-53F7556FA27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1"/>
          <p:cNvSpPr txBox="1">
            <a:spLocks noChangeArrowheads="1"/>
          </p:cNvSpPr>
          <p:nvPr/>
        </p:nvSpPr>
        <p:spPr bwMode="auto">
          <a:xfrm>
            <a:off x="939800" y="365125"/>
            <a:ext cx="316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 symbol</a:t>
            </a:r>
          </a:p>
        </p:txBody>
      </p:sp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7250113" y="744538"/>
            <a:ext cx="444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9460" name="Text Box 13"/>
          <p:cNvSpPr txBox="1">
            <a:spLocks noChangeArrowheads="1"/>
          </p:cNvSpPr>
          <p:nvPr/>
        </p:nvSpPr>
        <p:spPr bwMode="auto">
          <a:xfrm>
            <a:off x="8294688" y="14763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6388100" y="147637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9462" name="Freeform 15"/>
          <p:cNvSpPr>
            <a:spLocks/>
          </p:cNvSpPr>
          <p:nvPr/>
        </p:nvSpPr>
        <p:spPr bwMode="auto">
          <a:xfrm>
            <a:off x="6570663" y="939800"/>
            <a:ext cx="692150" cy="509588"/>
          </a:xfrm>
          <a:custGeom>
            <a:avLst/>
            <a:gdLst>
              <a:gd name="T0" fmla="*/ 0 w 436"/>
              <a:gd name="T1" fmla="*/ 2147483647 h 321"/>
              <a:gd name="T2" fmla="*/ 2147483647 w 436"/>
              <a:gd name="T3" fmla="*/ 2147483647 h 321"/>
              <a:gd name="T4" fmla="*/ 2147483647 w 436"/>
              <a:gd name="T5" fmla="*/ 0 h 321"/>
              <a:gd name="T6" fmla="*/ 0 60000 65536"/>
              <a:gd name="T7" fmla="*/ 0 60000 65536"/>
              <a:gd name="T8" fmla="*/ 0 60000 65536"/>
              <a:gd name="T9" fmla="*/ 0 w 436"/>
              <a:gd name="T10" fmla="*/ 0 h 321"/>
              <a:gd name="T11" fmla="*/ 436 w 436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6" h="321">
                <a:moveTo>
                  <a:pt x="0" y="321"/>
                </a:moveTo>
                <a:cubicBezTo>
                  <a:pt x="21" y="253"/>
                  <a:pt x="42" y="185"/>
                  <a:pt x="115" y="132"/>
                </a:cubicBezTo>
                <a:cubicBezTo>
                  <a:pt x="188" y="79"/>
                  <a:pt x="312" y="39"/>
                  <a:pt x="4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6"/>
          <p:cNvSpPr>
            <a:spLocks/>
          </p:cNvSpPr>
          <p:nvPr/>
        </p:nvSpPr>
        <p:spPr bwMode="auto">
          <a:xfrm>
            <a:off x="7589838" y="901700"/>
            <a:ext cx="862012" cy="600075"/>
          </a:xfrm>
          <a:custGeom>
            <a:avLst/>
            <a:gdLst>
              <a:gd name="T0" fmla="*/ 0 w 543"/>
              <a:gd name="T1" fmla="*/ 0 h 378"/>
              <a:gd name="T2" fmla="*/ 2147483647 w 543"/>
              <a:gd name="T3" fmla="*/ 2147483647 h 378"/>
              <a:gd name="T4" fmla="*/ 2147483647 w 543"/>
              <a:gd name="T5" fmla="*/ 2147483647 h 378"/>
              <a:gd name="T6" fmla="*/ 2147483647 w 543"/>
              <a:gd name="T7" fmla="*/ 2147483647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543"/>
              <a:gd name="T13" fmla="*/ 0 h 378"/>
              <a:gd name="T14" fmla="*/ 543 w 543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3" h="378">
                <a:moveTo>
                  <a:pt x="0" y="0"/>
                </a:moveTo>
                <a:cubicBezTo>
                  <a:pt x="107" y="26"/>
                  <a:pt x="214" y="52"/>
                  <a:pt x="296" y="90"/>
                </a:cubicBezTo>
                <a:cubicBezTo>
                  <a:pt x="378" y="128"/>
                  <a:pt x="453" y="182"/>
                  <a:pt x="494" y="230"/>
                </a:cubicBezTo>
                <a:cubicBezTo>
                  <a:pt x="535" y="278"/>
                  <a:pt x="539" y="328"/>
                  <a:pt x="543" y="37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7"/>
          <p:cNvSpPr>
            <a:spLocks/>
          </p:cNvSpPr>
          <p:nvPr/>
        </p:nvSpPr>
        <p:spPr bwMode="auto">
          <a:xfrm>
            <a:off x="6583363" y="1828800"/>
            <a:ext cx="1881187" cy="827088"/>
          </a:xfrm>
          <a:custGeom>
            <a:avLst/>
            <a:gdLst>
              <a:gd name="T0" fmla="*/ 2147483647 w 1185"/>
              <a:gd name="T1" fmla="*/ 2147483647 h 521"/>
              <a:gd name="T2" fmla="*/ 2147483647 w 1185"/>
              <a:gd name="T3" fmla="*/ 2147483647 h 521"/>
              <a:gd name="T4" fmla="*/ 2147483647 w 1185"/>
              <a:gd name="T5" fmla="*/ 2147483647 h 521"/>
              <a:gd name="T6" fmla="*/ 2147483647 w 1185"/>
              <a:gd name="T7" fmla="*/ 2147483647 h 521"/>
              <a:gd name="T8" fmla="*/ 0 w 1185"/>
              <a:gd name="T9" fmla="*/ 0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5"/>
              <a:gd name="T16" fmla="*/ 0 h 521"/>
              <a:gd name="T17" fmla="*/ 1185 w 1185"/>
              <a:gd name="T18" fmla="*/ 521 h 5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5" h="521">
                <a:moveTo>
                  <a:pt x="1185" y="33"/>
                </a:moveTo>
                <a:cubicBezTo>
                  <a:pt x="1175" y="132"/>
                  <a:pt x="1166" y="232"/>
                  <a:pt x="1078" y="313"/>
                </a:cubicBezTo>
                <a:cubicBezTo>
                  <a:pt x="990" y="394"/>
                  <a:pt x="811" y="521"/>
                  <a:pt x="658" y="518"/>
                </a:cubicBezTo>
                <a:cubicBezTo>
                  <a:pt x="505" y="515"/>
                  <a:pt x="267" y="382"/>
                  <a:pt x="157" y="296"/>
                </a:cubicBezTo>
                <a:cubicBezTo>
                  <a:pt x="47" y="210"/>
                  <a:pt x="23" y="10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9465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9700" y="904875"/>
            <a:ext cx="615315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8"/>
          <p:cNvSpPr txBox="1">
            <a:spLocks noChangeArrowheads="1"/>
          </p:cNvSpPr>
          <p:nvPr/>
        </p:nvSpPr>
        <p:spPr bwMode="auto">
          <a:xfrm>
            <a:off x="6021388" y="3043238"/>
            <a:ext cx="2822575" cy="1938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Permutations</a:t>
            </a:r>
          </a:p>
          <a:p>
            <a:pPr>
              <a:spcBef>
                <a:spcPct val="50000"/>
              </a:spcBef>
            </a:pPr>
            <a:r>
              <a:rPr lang="en-US"/>
              <a:t>Clockwise: even</a:t>
            </a:r>
          </a:p>
          <a:p>
            <a:pPr>
              <a:spcBef>
                <a:spcPct val="50000"/>
              </a:spcBef>
            </a:pPr>
            <a:r>
              <a:rPr lang="en-US"/>
              <a:t>Counter clockwise: odd</a:t>
            </a:r>
          </a:p>
        </p:txBody>
      </p:sp>
      <p:sp>
        <p:nvSpPr>
          <p:cNvPr id="19467" name="Date Placeholder 1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0CA32B-0B02-446D-B2EA-2818047DF28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Slide Number Placeholder 1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C5E48C-B680-4DCB-943C-E3AD149A8B8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9" name="Footer Placeholder 1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9850" y="614363"/>
            <a:ext cx="5956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D67204-9A55-4833-A499-FBB7DB67314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77AD-F71D-4F82-831B-D3A51F37118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764B9E-6399-4E8B-B6B0-4F47B3A9FA9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A96BA4-6CEF-4E38-A89E-988D2A25F55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381000"/>
            <a:ext cx="2895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Course Objectives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1219200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Learn to handle the mechanics of deformable bodies, as opposed to rigid body </a:t>
            </a:r>
            <a:r>
              <a:rPr lang="en-US" dirty="0" smtClean="0"/>
              <a:t>mechanics (Most materials are deformable).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95400" y="24384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Build on what we have learnt in ESO204. Local approach </a:t>
            </a:r>
            <a:r>
              <a:rPr lang="en-US" dirty="0" err="1"/>
              <a:t>vs</a:t>
            </a:r>
            <a:r>
              <a:rPr lang="en-US" dirty="0"/>
              <a:t> global approach, </a:t>
            </a:r>
            <a:r>
              <a:rPr lang="en-US" dirty="0" smtClean="0"/>
              <a:t>the language of forces/moments </a:t>
            </a:r>
            <a:r>
              <a:rPr lang="en-US" dirty="0"/>
              <a:t>and </a:t>
            </a:r>
            <a:r>
              <a:rPr lang="en-US" dirty="0" smtClean="0"/>
              <a:t>displacements/rotations replaced by the language of stresses </a:t>
            </a:r>
            <a:r>
              <a:rPr lang="en-US" dirty="0"/>
              <a:t>and </a:t>
            </a:r>
            <a:r>
              <a:rPr lang="en-US" dirty="0" smtClean="0"/>
              <a:t>strains.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90600" y="5710535"/>
            <a:ext cx="701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Learn experimental techniques to measure strains and stresses in realistic structures.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343400"/>
            <a:ext cx="3276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49680" y="51054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11040" y="51054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349240"/>
            <a:ext cx="762000" cy="228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5349240"/>
            <a:ext cx="762000" cy="228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 bwMode="auto">
          <a:xfrm rot="16200000" flipH="1">
            <a:off x="2743200" y="41148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819400" y="4495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2"/>
          <p:cNvSpPr>
            <a:spLocks noChangeArrowheads="1"/>
          </p:cNvSpPr>
          <p:nvPr/>
        </p:nvSpPr>
        <p:spPr bwMode="auto">
          <a:xfrm>
            <a:off x="4800600" y="209550"/>
            <a:ext cx="4160838" cy="382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85838" y="368300"/>
            <a:ext cx="2011362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55588" y="2752725"/>
            <a:ext cx="532923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257800" y="444500"/>
            <a:ext cx="3886200" cy="2978150"/>
            <a:chOff x="3312" y="280"/>
            <a:chExt cx="2448" cy="1876"/>
          </a:xfrm>
        </p:grpSpPr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3312" y="897"/>
              <a:ext cx="2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         j          k       i      m     n       </a:t>
              </a:r>
            </a:p>
          </p:txBody>
        </p:sp>
        <p:sp>
          <p:nvSpPr>
            <p:cNvPr id="21515" name="Line 14"/>
            <p:cNvSpPr>
              <a:spLocks noChangeShapeType="1"/>
            </p:cNvSpPr>
            <p:nvPr/>
          </p:nvSpPr>
          <p:spPr bwMode="auto">
            <a:xfrm flipV="1">
              <a:off x="4090" y="56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5"/>
            <p:cNvSpPr>
              <a:spLocks noChangeShapeType="1"/>
            </p:cNvSpPr>
            <p:nvPr/>
          </p:nvSpPr>
          <p:spPr bwMode="auto">
            <a:xfrm>
              <a:off x="4090" y="568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 flipV="1">
              <a:off x="5544" y="56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4090" y="1185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5215" y="1185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>
              <a:off x="4090" y="1621"/>
              <a:ext cx="111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20"/>
            <p:cNvSpPr>
              <a:spLocks noChangeShapeType="1"/>
            </p:cNvSpPr>
            <p:nvPr/>
          </p:nvSpPr>
          <p:spPr bwMode="auto">
            <a:xfrm>
              <a:off x="4550" y="1127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22"/>
            <p:cNvSpPr>
              <a:spLocks noChangeShapeType="1"/>
            </p:cNvSpPr>
            <p:nvPr/>
          </p:nvSpPr>
          <p:spPr bwMode="auto">
            <a:xfrm>
              <a:off x="5551" y="1127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4550" y="2139"/>
              <a:ext cx="10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 flipV="1">
              <a:off x="4534" y="280"/>
              <a:ext cx="0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 flipV="1">
              <a:off x="5198" y="280"/>
              <a:ext cx="0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6"/>
            <p:cNvSpPr>
              <a:spLocks noChangeShapeType="1"/>
            </p:cNvSpPr>
            <p:nvPr/>
          </p:nvSpPr>
          <p:spPr bwMode="auto">
            <a:xfrm>
              <a:off x="4534" y="280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4731" y="1983"/>
              <a:ext cx="6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second</a:t>
              </a:r>
            </a:p>
          </p:txBody>
        </p:sp>
        <p:sp>
          <p:nvSpPr>
            <p:cNvPr id="21528" name="Text Box 28"/>
            <p:cNvSpPr txBox="1">
              <a:spLocks noChangeArrowheads="1"/>
            </p:cNvSpPr>
            <p:nvPr/>
          </p:nvSpPr>
          <p:spPr bwMode="auto">
            <a:xfrm>
              <a:off x="4520" y="1480"/>
              <a:ext cx="6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first</a:t>
              </a:r>
            </a:p>
          </p:txBody>
        </p:sp>
        <p:sp>
          <p:nvSpPr>
            <p:cNvPr id="21529" name="Text Box 29"/>
            <p:cNvSpPr txBox="1">
              <a:spLocks noChangeArrowheads="1"/>
            </p:cNvSpPr>
            <p:nvPr/>
          </p:nvSpPr>
          <p:spPr bwMode="auto">
            <a:xfrm>
              <a:off x="4657" y="420"/>
              <a:ext cx="5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outer</a:t>
              </a:r>
            </a:p>
          </p:txBody>
        </p:sp>
      </p:grpSp>
      <p:sp>
        <p:nvSpPr>
          <p:cNvPr id="21510" name="Text Box 30"/>
          <p:cNvSpPr txBox="1">
            <a:spLocks noChangeArrowheads="1"/>
          </p:cNvSpPr>
          <p:nvPr/>
        </p:nvSpPr>
        <p:spPr bwMode="auto">
          <a:xfrm>
            <a:off x="7391400" y="215900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inner</a:t>
            </a:r>
          </a:p>
        </p:txBody>
      </p:sp>
      <p:sp>
        <p:nvSpPr>
          <p:cNvPr id="21511" name="Date Placeholder 2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7D6953-31B6-459B-9E96-4873C6BE662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Slide Number Placeholder 3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A29A46-EEC7-4AFB-AE9E-18B17848241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Footer Placeholder 3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2D6F26-B996-4BE7-9D08-2B91F131D16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719BFC-E6A5-4E03-BEA7-3BE5289071E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524000" y="304800"/>
            <a:ext cx="2514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Course Outline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81000"/>
            <a:ext cx="885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 descr="Image result for old wine in a new bottle carto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2057400"/>
            <a:ext cx="749881" cy="2514600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057400"/>
            <a:ext cx="8382017" cy="1014986"/>
          </a:xfrm>
          <a:prstGeom prst="rect">
            <a:avLst/>
          </a:prstGeom>
          <a:noFill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886200"/>
            <a:ext cx="4520193" cy="252984"/>
          </a:xfrm>
          <a:prstGeom prst="rect">
            <a:avLst/>
          </a:prstGeom>
          <a:noFill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47800" y="1295400"/>
            <a:ext cx="3300254" cy="252928"/>
          </a:xfrm>
          <a:prstGeom prst="rect">
            <a:avLst/>
          </a:prstGeom>
          <a:noFill/>
          <a:ln/>
          <a:effectLst/>
        </p:spPr>
      </p:pic>
      <p:sp>
        <p:nvSpPr>
          <p:cNvPr id="6156" name="AutoShape 12" descr="Image result for apple core cartoon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Image result for apple core cartoon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8219" y="4886326"/>
            <a:ext cx="1107181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5257800"/>
            <a:ext cx="7110997" cy="762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9F562-D6AD-4381-B281-EA525219AD4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3A70B4-6B78-41FE-B156-7C301AA85AA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Text Placeholder 4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Books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066800" y="1371600"/>
            <a:ext cx="7467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0" u="sng" dirty="0"/>
              <a:t>Martin H. </a:t>
            </a:r>
            <a:r>
              <a:rPr lang="en-US" i="0" u="sng" dirty="0" err="1"/>
              <a:t>Sadd</a:t>
            </a:r>
            <a:r>
              <a:rPr lang="en-US" i="0" u="sng" dirty="0"/>
              <a:t>: </a:t>
            </a:r>
            <a:r>
              <a:rPr lang="en-US" i="0" dirty="0"/>
              <a:t>Elasticity: Theory, Applications, and </a:t>
            </a:r>
            <a:r>
              <a:rPr lang="en-US" i="0" dirty="0" err="1"/>
              <a:t>Numerics</a:t>
            </a:r>
            <a:r>
              <a:rPr lang="en-US" i="0" dirty="0"/>
              <a:t>, Elsevier, </a:t>
            </a:r>
            <a:r>
              <a:rPr lang="en-US" i="0" dirty="0" smtClean="0"/>
              <a:t>2009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Allan </a:t>
            </a:r>
            <a:r>
              <a:rPr lang="en-US" i="0" dirty="0"/>
              <a:t>F Bower, Applied Mechanics of Solids 1st Edition, CRC Press, 2009.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i="0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i="0" dirty="0" smtClean="0">
                <a:solidFill>
                  <a:srgbClr val="0070C0"/>
                </a:solidFill>
                <a:hlinkClick r:id="rId2"/>
              </a:rPr>
              <a:t>www.solidmechanics.org</a:t>
            </a:r>
            <a:endParaRPr lang="en-US" i="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0" dirty="0" err="1" smtClean="0"/>
              <a:t>Coursenotes</a:t>
            </a:r>
            <a:r>
              <a:rPr lang="en-US" i="0" dirty="0" smtClean="0"/>
              <a:t> </a:t>
            </a:r>
            <a:r>
              <a:rPr lang="en-US" i="0" dirty="0"/>
              <a:t>and assignments </a:t>
            </a:r>
            <a:r>
              <a:rPr lang="en-US" i="0" dirty="0" smtClean="0"/>
              <a:t>will be posted on </a:t>
            </a:r>
            <a:r>
              <a:rPr lang="en-US" i="0" dirty="0" smtClean="0">
                <a:hlinkClick r:id="rId3"/>
              </a:rPr>
              <a:t>http://www.usebackpack.com</a:t>
            </a:r>
            <a:r>
              <a:rPr lang="en-US" i="0" dirty="0" smtClean="0"/>
              <a:t>.  Joining code for the course is </a:t>
            </a:r>
            <a:r>
              <a:rPr lang="en-US" b="1" i="0" dirty="0" smtClean="0"/>
              <a:t>0f6e6d</a:t>
            </a:r>
            <a:r>
              <a:rPr lang="en-US" i="0" dirty="0" smtClean="0"/>
              <a:t>.</a:t>
            </a:r>
            <a:endParaRPr lang="en-US" i="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F7FCB0-B42A-4742-8365-6057C4939B0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94E11-2CDB-4B68-BA0B-C4690F437EB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Text Placeholder 4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Evaluation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219200" y="1066800"/>
            <a:ext cx="7391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Mid semester examination: 30%</a:t>
            </a:r>
          </a:p>
          <a:p>
            <a:r>
              <a:rPr lang="en-US" dirty="0" smtClean="0"/>
              <a:t>End semester examination: 40%</a:t>
            </a:r>
          </a:p>
          <a:p>
            <a:r>
              <a:rPr lang="en-US" dirty="0" smtClean="0"/>
              <a:t>Lab experiments: 30%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course calendar is available on:</a:t>
            </a:r>
          </a:p>
          <a:p>
            <a:r>
              <a:rPr lang="en-US" i="0" dirty="0" smtClean="0">
                <a:hlinkClick r:id="rId2"/>
              </a:rPr>
              <a:t>https</a:t>
            </a:r>
            <a:r>
              <a:rPr lang="en-US" i="0" dirty="0">
                <a:hlinkClick r:id="rId2"/>
              </a:rPr>
              <a:t>://calendar.google.com/calendar/embed?src=dr.sumit.basu%40gmail.com&amp;ctz=Asia/Calcutta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Attendance!!!!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9200" y="10668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About 6 assignments and tutorial sessions will be held.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1900535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No attendance will be marked. However,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7800" y="2819400"/>
            <a:ext cx="701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If you do not attend the tutorials and classes, it is very unlikely that you will be able to do well in the course.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Lack of knowledge of the mechanics of deformable bodies can be costly for a Mechanical engineer.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23088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4038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good is your MOS?</a:t>
            </a:r>
          </a:p>
          <a:p>
            <a:pPr>
              <a:buNone/>
            </a:pPr>
            <a:r>
              <a:rPr lang="en-US" sz="1800" i="1" dirty="0" smtClean="0"/>
              <a:t>What is the state of stress at the red dot?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an 5"/>
          <p:cNvSpPr/>
          <p:nvPr/>
        </p:nvSpPr>
        <p:spPr bwMode="auto">
          <a:xfrm rot="5400000">
            <a:off x="525780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26480" y="3444240"/>
            <a:ext cx="2971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127000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7848600" y="3733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515100" y="4533900"/>
            <a:ext cx="114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114800" y="4495800"/>
            <a:ext cx="2971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086600" y="3810000"/>
            <a:ext cx="11430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H="1">
            <a:off x="419100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346710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19100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2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4572000"/>
            <a:ext cx="176784" cy="204216"/>
          </a:xfrm>
          <a:prstGeom prst="rect">
            <a:avLst/>
          </a:prstGeom>
          <a:noFill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96200" y="4114800"/>
            <a:ext cx="127284" cy="203048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52491" y="330215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6668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74067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92083" y="41910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38" name="Donut 37"/>
          <p:cNvSpPr/>
          <p:nvPr/>
        </p:nvSpPr>
        <p:spPr bwMode="auto">
          <a:xfrm>
            <a:off x="5105400" y="1371600"/>
            <a:ext cx="1447800" cy="14478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5096986" y="136318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821680" y="2103120"/>
            <a:ext cx="1127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898" y="180402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66672" y="685800"/>
            <a:ext cx="129328" cy="129328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flipV="1">
            <a:off x="5806440" y="18592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38" idx="5"/>
          </p:cNvCxnSpPr>
          <p:nvPr/>
        </p:nvCxnSpPr>
        <p:spPr bwMode="auto">
          <a:xfrm rot="16200000" flipH="1">
            <a:off x="5867400" y="2133600"/>
            <a:ext cx="473775" cy="47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9" name="Picture 48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3016" y="1828800"/>
            <a:ext cx="176784" cy="176784"/>
          </a:xfrm>
          <a:prstGeom prst="rect">
            <a:avLst/>
          </a:prstGeom>
          <a:noFill/>
        </p:spPr>
      </p:pic>
      <p:pic>
        <p:nvPicPr>
          <p:cNvPr id="51" name="Picture 50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82283" y="2414016"/>
            <a:ext cx="203049" cy="175774"/>
          </a:xfrm>
          <a:prstGeom prst="rect">
            <a:avLst/>
          </a:prstGeom>
          <a:noFill/>
          <a:ln/>
          <a:effectLst/>
        </p:spPr>
      </p:pic>
      <p:sp>
        <p:nvSpPr>
          <p:cNvPr id="52" name="Rectangle 51"/>
          <p:cNvSpPr/>
          <p:nvPr/>
        </p:nvSpPr>
        <p:spPr bwMode="auto">
          <a:xfrm>
            <a:off x="419100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45480" y="12801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56" name="Picture 55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2514600"/>
            <a:ext cx="1828804" cy="252984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 bwMode="auto">
          <a:xfrm rot="5400000">
            <a:off x="7162800" y="3048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19100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62" name="Picture 61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085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63" name="Straight Arrow Connector 62"/>
          <p:cNvCxnSpPr/>
          <p:nvPr/>
        </p:nvCxnSpPr>
        <p:spPr bwMode="auto">
          <a:xfrm rot="5400000" flipH="1" flipV="1">
            <a:off x="445690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519684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Triangle 64"/>
          <p:cNvSpPr/>
          <p:nvPr/>
        </p:nvSpPr>
        <p:spPr bwMode="auto">
          <a:xfrm>
            <a:off x="2819400" y="381000"/>
            <a:ext cx="2743200" cy="838200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5400000">
            <a:off x="385572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5106194" y="440356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915694" y="4533900"/>
            <a:ext cx="114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2720" y="4495800"/>
            <a:ext cx="277368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278892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06502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8892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8120" y="4572000"/>
            <a:ext cx="176784" cy="204216"/>
          </a:xfrm>
          <a:prstGeom prst="rect">
            <a:avLst/>
          </a:prstGeom>
          <a:noFill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50411" y="330215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6460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71987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10200" y="48768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278892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70332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8892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27" name="Picture 2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6877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rot="5400000" flipH="1" flipV="1">
            <a:off x="305482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379476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5151120" y="3591560"/>
            <a:ext cx="464820" cy="828040"/>
          </a:xfrm>
          <a:custGeom>
            <a:avLst/>
            <a:gdLst>
              <a:gd name="connsiteX0" fmla="*/ 281940 w 464820"/>
              <a:gd name="connsiteY0" fmla="*/ 828040 h 828040"/>
              <a:gd name="connsiteX1" fmla="*/ 22860 w 464820"/>
              <a:gd name="connsiteY1" fmla="*/ 508000 h 828040"/>
              <a:gd name="connsiteX2" fmla="*/ 144780 w 464820"/>
              <a:gd name="connsiteY2" fmla="*/ 66040 h 828040"/>
              <a:gd name="connsiteX3" fmla="*/ 464820 w 464820"/>
              <a:gd name="connsiteY3" fmla="*/ 111760 h 82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28040">
                <a:moveTo>
                  <a:pt x="281940" y="828040"/>
                </a:moveTo>
                <a:cubicBezTo>
                  <a:pt x="163830" y="731520"/>
                  <a:pt x="45720" y="635000"/>
                  <a:pt x="22860" y="508000"/>
                </a:cubicBezTo>
                <a:cubicBezTo>
                  <a:pt x="0" y="381000"/>
                  <a:pt x="71120" y="132080"/>
                  <a:pt x="144780" y="66040"/>
                </a:cubicBezTo>
                <a:cubicBezTo>
                  <a:pt x="218440" y="0"/>
                  <a:pt x="341630" y="55880"/>
                  <a:pt x="464820" y="1117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32" name="Picture 3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99655" y="3429000"/>
            <a:ext cx="328939" cy="20406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819400" y="12192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37" name="Picture 36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48187" y="1188720"/>
            <a:ext cx="153962" cy="129328"/>
          </a:xfrm>
          <a:prstGeom prst="rect">
            <a:avLst/>
          </a:prstGeom>
          <a:noFill/>
          <a:ln/>
          <a:effectLst/>
        </p:spPr>
      </p:pic>
      <p:sp>
        <p:nvSpPr>
          <p:cNvPr id="39" name="Arc 38"/>
          <p:cNvSpPr/>
          <p:nvPr/>
        </p:nvSpPr>
        <p:spPr bwMode="auto">
          <a:xfrm>
            <a:off x="1371600" y="1447800"/>
            <a:ext cx="4191000" cy="838200"/>
          </a:xfrm>
          <a:prstGeom prst="arc">
            <a:avLst>
              <a:gd name="adj1" fmla="val 12593609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rot="5400000">
            <a:off x="5600700" y="16383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2096294" y="901079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" name="Picture 44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95880" y="251672"/>
            <a:ext cx="129328" cy="129328"/>
          </a:xfrm>
          <a:prstGeom prst="rect">
            <a:avLst/>
          </a:prstGeom>
          <a:noFill/>
          <a:ln/>
          <a:effectLst/>
        </p:spPr>
      </p:pic>
      <p:grpSp>
        <p:nvGrpSpPr>
          <p:cNvPr id="5" name="Group 95"/>
          <p:cNvGrpSpPr/>
          <p:nvPr/>
        </p:nvGrpSpPr>
        <p:grpSpPr>
          <a:xfrm>
            <a:off x="2865120" y="1143000"/>
            <a:ext cx="4069082" cy="685800"/>
            <a:chOff x="2865120" y="1143000"/>
            <a:chExt cx="4069082" cy="685800"/>
          </a:xfrm>
        </p:grpSpPr>
        <p:cxnSp>
          <p:nvCxnSpPr>
            <p:cNvPr id="36" name="Straight Connector 35"/>
            <p:cNvCxnSpPr/>
            <p:nvPr/>
          </p:nvCxnSpPr>
          <p:spPr bwMode="auto">
            <a:xfrm rot="10800000" flipH="1">
              <a:off x="2865120" y="1442100"/>
              <a:ext cx="3352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</p:cNvCxnSpPr>
            <p:nvPr/>
          </p:nvCxnSpPr>
          <p:spPr bwMode="auto">
            <a:xfrm rot="5400000" flipH="1" flipV="1">
              <a:off x="5829300" y="1562100"/>
              <a:ext cx="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7" name="Picture 46" descr="TP_tmp.bmp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43600" y="1447800"/>
              <a:ext cx="990602" cy="381000"/>
            </a:xfrm>
            <a:prstGeom prst="rect">
              <a:avLst/>
            </a:prstGeom>
            <a:noFill/>
          </p:spPr>
        </p:pic>
        <p:sp>
          <p:nvSpPr>
            <p:cNvPr id="48" name="Oval 47"/>
            <p:cNvSpPr/>
            <p:nvPr/>
          </p:nvSpPr>
          <p:spPr bwMode="auto">
            <a:xfrm>
              <a:off x="3733800" y="114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50" name="Donut 49"/>
          <p:cNvSpPr/>
          <p:nvPr/>
        </p:nvSpPr>
        <p:spPr bwMode="auto">
          <a:xfrm>
            <a:off x="7452360" y="1371600"/>
            <a:ext cx="1447800" cy="14478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68640" y="2103120"/>
            <a:ext cx="1127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2" name="Picture 51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152858" y="1804021"/>
            <a:ext cx="128302" cy="177179"/>
          </a:xfrm>
          <a:prstGeom prst="rect">
            <a:avLst/>
          </a:prstGeom>
          <a:noFill/>
          <a:ln/>
          <a:effectLst/>
        </p:spPr>
      </p:pic>
      <p:cxnSp>
        <p:nvCxnSpPr>
          <p:cNvPr id="53" name="Straight Arrow Connector 52"/>
          <p:cNvCxnSpPr/>
          <p:nvPr/>
        </p:nvCxnSpPr>
        <p:spPr bwMode="auto">
          <a:xfrm flipV="1">
            <a:off x="8153400" y="18592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5"/>
          </p:cNvCxnSpPr>
          <p:nvPr/>
        </p:nvCxnSpPr>
        <p:spPr bwMode="auto">
          <a:xfrm rot="16200000" flipH="1">
            <a:off x="8214360" y="2133600"/>
            <a:ext cx="473775" cy="47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5" name="Picture 54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976" y="1828800"/>
            <a:ext cx="176784" cy="176784"/>
          </a:xfrm>
          <a:prstGeom prst="rect">
            <a:avLst/>
          </a:prstGeom>
          <a:noFill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29243" y="2414016"/>
            <a:ext cx="203049" cy="175774"/>
          </a:xfrm>
          <a:prstGeom prst="rect">
            <a:avLst/>
          </a:prstGeom>
          <a:noFill/>
          <a:ln/>
          <a:effectLst/>
        </p:spPr>
      </p:pic>
      <p:sp>
        <p:nvSpPr>
          <p:cNvPr id="57" name="Oval 56"/>
          <p:cNvSpPr/>
          <p:nvPr/>
        </p:nvSpPr>
        <p:spPr bwMode="auto">
          <a:xfrm>
            <a:off x="8092440" y="12801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59" name="Picture 58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971800"/>
            <a:ext cx="1728220" cy="481584"/>
          </a:xfrm>
          <a:prstGeom prst="rect">
            <a:avLst/>
          </a:prstGeom>
          <a:noFill/>
        </p:spPr>
      </p:pic>
      <p:pic>
        <p:nvPicPr>
          <p:cNvPr id="61" name="Picture 60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86400" y="2540151"/>
            <a:ext cx="203049" cy="203049"/>
          </a:xfrm>
          <a:prstGeom prst="rect">
            <a:avLst/>
          </a:prstGeom>
          <a:noFill/>
          <a:ln/>
          <a:effectLst/>
        </p:spPr>
      </p:pic>
      <p:cxnSp>
        <p:nvCxnSpPr>
          <p:cNvPr id="62" name="Straight Arrow Connector 61"/>
          <p:cNvCxnSpPr/>
          <p:nvPr/>
        </p:nvCxnSpPr>
        <p:spPr bwMode="auto">
          <a:xfrm rot="5400000">
            <a:off x="5197634" y="220900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4" name="Picture 63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585214"/>
            <a:ext cx="2057404" cy="557786"/>
          </a:xfrm>
          <a:prstGeom prst="rect">
            <a:avLst/>
          </a:prstGeom>
          <a:noFill/>
        </p:spPr>
      </p:pic>
      <p:pic>
        <p:nvPicPr>
          <p:cNvPr id="67" name="Picture 66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914400"/>
            <a:ext cx="356615" cy="204215"/>
          </a:xfrm>
          <a:prstGeom prst="rect">
            <a:avLst/>
          </a:prstGeom>
          <a:noFill/>
        </p:spPr>
      </p:pic>
      <p:pic>
        <p:nvPicPr>
          <p:cNvPr id="69" name="Picture 68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98206" y="6985621"/>
            <a:ext cx="129328" cy="129328"/>
          </a:xfrm>
          <a:prstGeom prst="rect">
            <a:avLst/>
          </a:prstGeom>
          <a:noFill/>
          <a:ln/>
          <a:effectLst/>
        </p:spPr>
      </p:pic>
      <p:sp>
        <p:nvSpPr>
          <p:cNvPr id="70" name="Rectangle 69"/>
          <p:cNvSpPr/>
          <p:nvPr/>
        </p:nvSpPr>
        <p:spPr bwMode="auto">
          <a:xfrm>
            <a:off x="4953000" y="58674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rot="10800000" flipH="1">
            <a:off x="4998720" y="60903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71" descr="TP_tmp.b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81787" y="5836920"/>
            <a:ext cx="153962" cy="129328"/>
          </a:xfrm>
          <a:prstGeom prst="rect">
            <a:avLst/>
          </a:prstGeom>
          <a:noFill/>
          <a:ln/>
          <a:effectLst/>
        </p:spPr>
      </p:pic>
      <p:cxnSp>
        <p:nvCxnSpPr>
          <p:cNvPr id="75" name="Straight Arrow Connector 74"/>
          <p:cNvCxnSpPr/>
          <p:nvPr/>
        </p:nvCxnSpPr>
        <p:spPr bwMode="auto">
          <a:xfrm rot="5400000" flipH="1" flipV="1">
            <a:off x="4229894" y="552370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8962" y="4800600"/>
            <a:ext cx="130362" cy="180024"/>
          </a:xfrm>
          <a:prstGeom prst="rect">
            <a:avLst/>
          </a:prstGeom>
          <a:noFill/>
          <a:ln/>
          <a:effectLst/>
        </p:spPr>
      </p:pic>
      <p:sp>
        <p:nvSpPr>
          <p:cNvPr id="78" name="Oval 77"/>
          <p:cNvSpPr/>
          <p:nvPr/>
        </p:nvSpPr>
        <p:spPr bwMode="auto">
          <a:xfrm>
            <a:off x="5867400" y="60045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84" name="Picture 83" descr="TP_tmp.b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48261" y="5410200"/>
            <a:ext cx="328939" cy="204064"/>
          </a:xfrm>
          <a:prstGeom prst="rect">
            <a:avLst/>
          </a:prstGeom>
          <a:noFill/>
          <a:ln/>
          <a:effectLst/>
        </p:spPr>
      </p:pic>
      <p:cxnSp>
        <p:nvCxnSpPr>
          <p:cNvPr id="80" name="Straight Arrow Connector 79"/>
          <p:cNvCxnSpPr/>
          <p:nvPr/>
        </p:nvCxnSpPr>
        <p:spPr bwMode="auto">
          <a:xfrm rot="16200000" flipV="1">
            <a:off x="7390605" y="6019007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6" name="Picture 85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09046" y="5410200"/>
            <a:ext cx="330123" cy="204799"/>
          </a:xfrm>
          <a:prstGeom prst="rect">
            <a:avLst/>
          </a:prstGeom>
          <a:noFill/>
          <a:ln/>
          <a:effectLst/>
        </p:spPr>
      </p:pic>
      <p:sp>
        <p:nvSpPr>
          <p:cNvPr id="85" name="Rectangle 84"/>
          <p:cNvSpPr/>
          <p:nvPr/>
        </p:nvSpPr>
        <p:spPr bwMode="auto">
          <a:xfrm>
            <a:off x="4953000" y="5334000"/>
            <a:ext cx="2743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91" name="Straight Connector 90"/>
          <p:cNvCxnSpPr>
            <a:stCxn id="70" idx="1"/>
          </p:cNvCxnSpPr>
          <p:nvPr/>
        </p:nvCxnSpPr>
        <p:spPr bwMode="auto">
          <a:xfrm rot="10800000" flipH="1">
            <a:off x="4953000" y="5943600"/>
            <a:ext cx="2743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92" descr="TP_tmp.b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3505200"/>
            <a:ext cx="1728220" cy="481584"/>
          </a:xfrm>
          <a:prstGeom prst="rect">
            <a:avLst/>
          </a:prstGeom>
          <a:noFill/>
        </p:spPr>
      </p:pic>
      <p:pic>
        <p:nvPicPr>
          <p:cNvPr id="95" name="Picture 94" descr="TP_tmp.b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5257800"/>
            <a:ext cx="1295402" cy="557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0" grpId="0" animBg="1"/>
      <p:bldP spid="35" grpId="0" animBg="1"/>
      <p:bldP spid="39" grpId="0" animBg="1"/>
      <p:bldP spid="50" grpId="0" animBg="1"/>
      <p:bldP spid="57" grpId="0" animBg="1"/>
      <p:bldP spid="70" grpId="0" animBg="1"/>
      <p:bldP spid="78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82354" y="16002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 bwMode="auto">
          <a:xfrm>
            <a:off x="2425154" y="25908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10800000" flipH="1">
            <a:off x="2470874" y="28137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53941" y="2560320"/>
            <a:ext cx="153962" cy="129328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rot="5400000" flipH="1" flipV="1">
            <a:off x="1702048" y="224710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01116" y="1524000"/>
            <a:ext cx="130362" cy="180024"/>
          </a:xfrm>
          <a:prstGeom prst="rect">
            <a:avLst/>
          </a:prstGeom>
          <a:noFill/>
          <a:ln/>
          <a:effectLst/>
        </p:spPr>
      </p:pic>
      <p:sp>
        <p:nvSpPr>
          <p:cNvPr id="12" name="Oval 11"/>
          <p:cNvSpPr/>
          <p:nvPr/>
        </p:nvSpPr>
        <p:spPr bwMode="auto">
          <a:xfrm>
            <a:off x="3339554" y="27279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81200" y="2133600"/>
            <a:ext cx="330123" cy="204799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4114800" y="838200"/>
            <a:ext cx="990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>
            <a:off x="5105400" y="1295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1"/>
          </p:cNvCxnSpPr>
          <p:nvPr/>
        </p:nvCxnSpPr>
        <p:spPr bwMode="auto">
          <a:xfrm rot="10800000">
            <a:off x="3581400" y="12954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4762500" y="13335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3620294" y="13335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114800" y="760412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191000" y="1828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1219200"/>
            <a:ext cx="381000" cy="176784"/>
          </a:xfrm>
          <a:prstGeom prst="rect">
            <a:avLst/>
          </a:prstGeom>
          <a:noFill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1219200"/>
            <a:ext cx="381000" cy="176784"/>
          </a:xfrm>
          <a:prstGeom prst="rect">
            <a:avLst/>
          </a:prstGeom>
          <a:noFill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457200"/>
            <a:ext cx="329184" cy="204216"/>
          </a:xfrm>
          <a:prstGeom prst="rect">
            <a:avLst/>
          </a:prstGeom>
          <a:noFill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3416" y="862584"/>
            <a:ext cx="329184" cy="204216"/>
          </a:xfrm>
          <a:prstGeom prst="rect">
            <a:avLst/>
          </a:prstGeom>
          <a:noFill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3581400"/>
            <a:ext cx="4267208" cy="252984"/>
          </a:xfrm>
          <a:prstGeom prst="rect">
            <a:avLst/>
          </a:prstGeom>
          <a:noFill/>
        </p:spPr>
      </p:pic>
      <p:pic>
        <p:nvPicPr>
          <p:cNvPr id="283650" name="Picture 2" descr="Image result for kid thinking cartoo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4114800"/>
            <a:ext cx="82296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A relook at the concept of strain and experiments to understand it}&#10;\item {\em Revisiting the concept of stress and experimental techniques for&#10;`seeing' stress.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0"/>
  <p:tag name="PICTUREFILESIZE" val="1146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i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0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lmost rigid bar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2"/>
  <p:tag name="PICTUREFILESIZE" val="63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Generalised Hooke's law for grown-ups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8"/>
  <p:tag name="PICTUREFILESIZE" val="156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i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0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I = \frac{\pi}{4} \left ( r_0^4 - r_i^4 \right )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8"/>
  <p:tag name="PICTUREFILESIZE" val="114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Tensor algebra and calculus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0"/>
  <p:tag name="PICTUREFILESIZE" val="113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\sigma_{xx} = \frac{P (L-w) r_0}{I}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1"/>
  <p:tag name="PICTUREFILESIZE" val="1616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"/>
  <p:tag name="PICTUREFILESIZE" val="11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J = \frac{\pi}{2} \left ( r_0^4 - r_i^4 \right )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8"/>
  <p:tag name="PICTUREFILESIZE" val="11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\tau_{xy} = \frac{Pd r_0}{J}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1"/>
  <p:tag name="PICTUREFILESIZE" val="10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Formulating and solving boundary value problems in &#10;elasticity}&#10;\item {\em Energy methods in elasticity}&#10;\end{itemiz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80"/>
  <p:tag name="PICTUREFILESIZE" val="730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delta_b=\frac{PL^3}{3EI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9"/>
  <p:tag name="PICTUREFILESIZE" val="55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sigma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sigma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tau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tau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hat is the strain state at this point?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8"/>
  <p:tag name="PICTUREFILESIZE" val="146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A vector is represented as:&#10;\begin{displaymath}&#10;\bm{A} = A_1 \bm{e}_1 + A_2 \bm{e}_2 + A_3&#10;\bm{e}_3&#10;\end{displaymath}&#10;$\bm{e}_1, \bm{e}_2, \bm{e}_3$ : Orthogonal unit basis vectors&#10;Thus&#10;\begin{eqnarray}&#10;\bm{e}_1 = \langle 1 \;\; 0 \; \; 0 \rangle \nonumber \\&#10;\bm{e}_2 = \langle 0 \;\; 1 \; \; 0 \rangle \nonumber \\&#10;\bm{e}_3 = \langle 0 \;\; 0 \; \; 1 \rangle \nonumber &#10;\end{eqnarray}&#10;We can also use the `indicial notation' and write&#10;\begin{displaymath}&#10;A_i, i \in [1,2,3]&#10;\end{displaymath} &#10;There is no problem if&#10;\begin{displaymath}&#10;i \in [1,2, \dots N]&#10;\end{displaymath}&#10;&#10;\end{document}&#10;&#10;\end{document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260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7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6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9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8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bm}[1]{\mbox{\boldmath $#1$}}&#10;\begin{document}&#10;Let us define for $i,j \in [1,2,3]$&#10;\begin{displaymath}&#10;\delta_{ij} = \left \{ \begin{array}{cc}&#10;1 \; \mbox{if $i=j$} \\&#10;0 \; \mbox{if $i \ne j$}&#10;\end{array} \right .&#10;\end{displaymath}&#10;&#10;\begin{displaymath}&#10;\begin{array}{ccc}&#10;\delta_{11}=1  &amp;\delta_{12}=0   &amp;\delta_{13}=0 \\&#10;\delta_{21}=0  &amp;\delta_{22}=1   &amp;\delta_{23}=0 \\&#10;\delta_{31}=0  &amp;\delta_{32}=0   &amp;\delta_{33}=1&#10;\end{array}&#10;\end{displaymath}&#10;Thus using a shorthand indicial notation&#10;\begin{displaymath}&#10;\bm{e}_i \cdot \bm{e}_j = \delta_{ij}&#10;\end{displaymath}&#10;&#10;&#10;&#10;&#10;&#10;&#10;&#10;&#10;&#10;&#10;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858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More on shorthand notation:&#10;\\&#10;Default assumption: $i,j,m,n, \dots \in [1,2,3]$&#10;\\ \\ \\ \\&#10;Thus,&#10;$X_i$ is shorthand for $3$ terms \\&#10;$T_{ij}$ is shorthand for $9$ terms \\&#10;$A_{klmn}$ is shorthand for $3^4$ term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8"/>
  <p:tag name="PICTUREFILESIZE" val="810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9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he array of numbers $T_{ijk}$ is symmetric in the indices $i$&#10;and $k$ if&#10;\begin{displaymath}&#10;T_{ijk} = T_{kji}&#10;\end{displaymath}&#10;and skew symmetric in the same indices if&#10;\begin{displaymath}&#10;T_{ijk}=-T_{kji}&#10;\end{displaymath}&#10;\hrule&#10;{\it Example 1} Suppose $T_{ij}=T_{ji}$. \\&#10;Noe, $T_{ij}$ has 9 components. $i$ and $j$ are&#10;different in $3 \times 2=6$ cases. But these $6$ cases&#10;form only $3$ pairs of independent quantities. Thus&#10;$T_{ij}$ has only $9-3=6$ indeendent components.&#10;\hrule&#10;{\it Example 2:} Consider $a_{prs}$ which is skew symmetric in all its components.&#10;Thus, out of the $27$ components only $3 \times 2&#10;\times 1=6$ have different $p,r,s$. \\&#10;Thus 21 components (which have two indices same) are zero.&#10;But, $a_{prs} = -a_{psr} = a_{spr} = -a_{srp}=&#10;a_{rsp} = -a_{rps}$. So, $a_{prs}$ has only one independent component!!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3025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A set of linear simultaneous equations&#10;\begin{eqnarray}&#10;y_1 &amp;=&amp; a_{11} x_1 + a_{12} x_2 \nonumber \\&#10;y_2 &amp;=&amp; a_{12} x_1 + a_{22} x_2 \nonumber &#10;\end{eqnarray}&#10;We can write two equations as one:&#10;\begin{displaymath}&#10;y_k = a_{k1} x_1 + a_{k2} x_2, \; \; k \in [1,2]&#10;\end{displaymath}&#10;Even shorter&#10;\begin{displaymath}&#10;y_k = \sum_{i=1}^2 a_{ki} x_i&#10;\end{displaymath}&#10;\\ \\&#10;{\it Convention:} {\bf Summation is implied over repeated indices} Thus the above becomes&#10;\begin{displaymath}&#10;y_k = a_{ki} x_i&#10;\end{displaymath}&#10;&#10;$k$ is the free index, $i$ is the repeated index. \\&#10;Repeated indices can be changed at will&#10;\begin{displaymath}&#10;y_n = a_{nm} x_m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974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{\it Example 3:} \\&#10;\begin{eqnarray}&#10;y_i &amp;=&amp; a_{ij} x_j \nonumber \\&#10;x_i &amp;=&amp; b_{ij} z_j \nonumber &#10;\end{eqnarray}&#10;To express $y_i$ in terms of $z_i$, use&#10;\begin{displaymath}&#10;y_n = a_{nm} x_m&#10;\end{displaymath}&#10;and&#10;\begin{displaymath}&#10;x_m = b_{mp} z_p&#10;\end{displaymath}&#10;$\Rightarrow$&#10;\begin{displaymath}&#10;y_n = a_{nm} b_{mp} z_p&#10;\end{displaymath}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724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displaymath}&#10;\left \{ \begin{array}{c} y_1 \\ y_2 \\ y_3&#10;\end{array} \right \} = \left ( \begin{array}{ccc}&#10;a_{11} &amp; a_{12} &amp;a_{13} \\&#10;a_{21} &amp; a_{22} &amp;a_{23} \\&#10;a_{31} &amp; a_{32} &amp;a_{33} &#10;\end{array} \right )&#10;\left ( \begin{array}{ccc}&#10;b_{11} &amp; b_{12} &amp;b_{13} \\&#10;b_{21} &amp; b_{22} &amp;b_{23} \\&#10;b_{31} &amp; b_{32} &amp;b_{33} &#10;\end{array} \right )&#10;\left \{ \begin{array}{c}&#10;z_1 \\ z_2 \\ z_3&#10;\end{array} \right \}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11"/>
  <p:tag name="PICTUREFILESIZE" val="5787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ensors of the same order can be added e.g.:&#10;\begin{displaymath}&#10;C_{ijk} = A_{ijk} + B_{ijk}&#10;\end{displaymath}&#10;\\ \\ \\&#10;Contraction of $C_{ijk}$ implies reduction of its &#10;order by two:&#10;\begin{displaymath}&#10;C_{ikk} = C_{i11} + C_{i22} + C_{i33}&#10;\end{displaymath}&#10;i.e $C_{ikk}$ is a tensor of order one (vector).&#10;or&#10;\begin{displaymath}&#10;\delta_{kk} = \delta_{11} + \delta_{22} + \delta_{33}&#10;=3&#10;\end{displaymath}&#10;i.e. $\delta_{kk}$ is a tensor of rank 0 (scalar)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3408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The permutation symbol $e_{ijk}$ is defined as&#10;\begin{displaymath}&#10;e_{ijk} = \left \{ \begin{array}{ll}&#10;1 \; \; &amp;\mbox{if $i,j,k$ form an even permutation} \\&#10;-1 \;\; &amp;\mbox{if $i,j,k$ form an odd permutation} \\&#10;0 \;\; &amp;\mbox{in all other cases}&#10;\end{array} \right .&#10;\end{displaymath}&#10;\hrule&#10;{\it Example 4:} Consider&#10;\begin{displaymath}&#10;\bm{e}_i \times \bm{e}_j = \left \{ \begin{array}{cc}&#10;\bm{e}_k &amp; \mbox{if $i,j,k$ even permutation} \\&#10;-\bm{e}_k &amp; \mbox{if $i,j,k$ odd permutation} \\&#10;0 &amp;\mbox{otherwise}&#10;\end{array} \right .&#10;\end{displaymath}&#10;Thus we can write&#10;\begin{displaymath}&#10;\bm{e}_i \times \bm{e}_j = e_{ijk} \bm{e}_k&#10;\end{displaymath}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4"/>
  <p:tag name="PICTUREFILESIZE" val="14326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hrule&#10;{\it Example 5:} Tensor form of vector equations \\&#10;(a) Consider &#10;\begin{displaymath}&#10;\bm{C} = \bm{A} \times \bm{B}&#10;\end{displaymath}&#10;Thus&#10;\begin{eqnarray}&#10;\bm{A} \times \bm{B} &amp;=&amp; A_i \bm{e}_i \times &#10;B_j  \bm{e}_j \nonumber \\&#10;&amp; = &amp; A_i B_j e_{ijk} \bm{e}_k \nonumber&#10;\end{eqnarray}&#10;$\Rightarrow$&#10;\begin{displaymath}&#10;C_k = e_{ijk} A_i B_j&#10;\end{displaymath}&#10;(b) &#10;$\bm{A} \cdot \bm{B} = A_k B_k$ \\&#10;(c) $\bm{A} \cdot ( \bm{B} \times \bm{C} )=&#10;e_{ijk} A_k B_i C_j$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0690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e-\delta$ identity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8"/>
  <p:tag name="PICTUREFILESIZE" val="549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displaymath}&#10;e_{ijk} e_{imn} = \delta_{jm} \delta_{kn}&#10;- \delta_{jn} \delta_{km}&#10;\end{displaymath}&#10;\\ \\ \\&#10;\begin{displaymath}&#10;e_{ijk} e_{imn} = \mathrm{(first) (second) - (outer)&#10;(inner)}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446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527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iitk1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Dr. Sumit Basu</cp:lastModifiedBy>
  <cp:revision>1</cp:revision>
  <dcterms:created xsi:type="dcterms:W3CDTF">2017-08-06T14:05:32Z</dcterms:created>
  <dcterms:modified xsi:type="dcterms:W3CDTF">2017-08-06T14:06:40Z</dcterms:modified>
</cp:coreProperties>
</file>