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558" r:id="rId2"/>
    <p:sldId id="563" r:id="rId3"/>
    <p:sldId id="564" r:id="rId4"/>
    <p:sldId id="565" r:id="rId5"/>
    <p:sldId id="566" r:id="rId6"/>
    <p:sldId id="567" r:id="rId7"/>
    <p:sldId id="569" r:id="rId8"/>
    <p:sldId id="570" r:id="rId9"/>
    <p:sldId id="572" r:id="rId10"/>
    <p:sldId id="573" r:id="rId11"/>
    <p:sldId id="574" r:id="rId12"/>
    <p:sldId id="576" r:id="rId13"/>
    <p:sldId id="577" r:id="rId14"/>
    <p:sldId id="571" r:id="rId15"/>
    <p:sldId id="575" r:id="rId16"/>
    <p:sldId id="568" r:id="rId17"/>
    <p:sldId id="578" r:id="rId18"/>
    <p:sldId id="57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7" autoAdjust="0"/>
    <p:restoredTop sz="90929"/>
  </p:normalViewPr>
  <p:slideViewPr>
    <p:cSldViewPr>
      <p:cViewPr varScale="1">
        <p:scale>
          <a:sx n="68" d="100"/>
          <a:sy n="68" d="100"/>
        </p:scale>
        <p:origin x="18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2.xml"/><Relationship Id="rId7" Type="http://schemas.openxmlformats.org/officeDocument/2006/relationships/image" Target="../media/image3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3.png"/><Relationship Id="rId2" Type="http://schemas.openxmlformats.org/officeDocument/2006/relationships/tags" Target="../tags/tag27.xml"/><Relationship Id="rId16" Type="http://schemas.openxmlformats.org/officeDocument/2006/relationships/image" Target="../media/image42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41.png"/><Relationship Id="rId10" Type="http://schemas.openxmlformats.org/officeDocument/2006/relationships/tags" Target="../tags/tag35.xml"/><Relationship Id="rId19" Type="http://schemas.openxmlformats.org/officeDocument/2006/relationships/image" Target="../media/image4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2.xml"/><Relationship Id="rId7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13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52578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Seeing stress: </a:t>
            </a:r>
            <a:r>
              <a:rPr lang="en-US" dirty="0" err="1" smtClean="0"/>
              <a:t>photoelasticity</a:t>
            </a:r>
            <a:endParaRPr lang="en-US" dirty="0"/>
          </a:p>
        </p:txBody>
      </p:sp>
      <p:pic>
        <p:nvPicPr>
          <p:cNvPr id="8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899" y="990600"/>
            <a:ext cx="8786404" cy="55101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9027" name="AutoShape 3" descr="{\displaystyle \Delta ={\frac {2\pi t}{\lambda }}C(\sigma _{1}-\sigma _{2})}"/>
          <p:cNvSpPr>
            <a:spLocks noChangeAspect="1" noChangeArrowheads="1"/>
          </p:cNvSpPr>
          <p:nvPr/>
        </p:nvSpPr>
        <p:spPr bwMode="auto">
          <a:xfrm>
            <a:off x="288925" y="2365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065" y="457200"/>
            <a:ext cx="8839251" cy="49012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6850" y="1249495"/>
            <a:ext cx="3486150" cy="347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200" y="358272"/>
            <a:ext cx="5508799" cy="459472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191" y="5434430"/>
            <a:ext cx="8764517" cy="8901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38" y="457200"/>
            <a:ext cx="52673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3581400" y="381000"/>
            <a:ext cx="19812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3505200"/>
            <a:ext cx="8763017" cy="1167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533400"/>
            <a:ext cx="26289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3505200" y="1828800"/>
            <a:ext cx="1219200" cy="1371600"/>
            <a:chOff x="3276600" y="990600"/>
            <a:chExt cx="1219200" cy="1371600"/>
          </a:xfrm>
          <a:scene3d>
            <a:camera prst="isometricRightUp">
              <a:rot lat="0" lon="18899998" rev="0"/>
            </a:camera>
            <a:lightRig rig="threePt" dir="t"/>
          </a:scene3d>
        </p:grpSpPr>
        <p:sp>
          <p:nvSpPr>
            <p:cNvPr id="7" name="Oval 6"/>
            <p:cNvSpPr/>
            <p:nvPr/>
          </p:nvSpPr>
          <p:spPr bwMode="auto">
            <a:xfrm>
              <a:off x="3276600" y="1143000"/>
              <a:ext cx="1219200" cy="12192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9" name="Straight Connector 8"/>
            <p:cNvCxnSpPr>
              <a:endCxn id="7" idx="0"/>
            </p:cNvCxnSpPr>
            <p:nvPr/>
          </p:nvCxnSpPr>
          <p:spPr bwMode="auto">
            <a:xfrm rot="16200000" flipH="1">
              <a:off x="3733800" y="990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763368" y="11430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>
            <a:off x="2743200" y="2098344"/>
            <a:ext cx="2133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895600" y="2442500"/>
            <a:ext cx="6858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isometricOffAxis2Right"/>
            <a:lightRig rig="threePt" dir="t"/>
          </a:scene3d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3313906" y="2122002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52798" y="1447800"/>
            <a:ext cx="838203" cy="30480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400" y="2590800"/>
            <a:ext cx="838203" cy="304800"/>
          </a:xfrm>
          <a:prstGeom prst="rect">
            <a:avLst/>
          </a:prstGeom>
          <a:noFill/>
          <a:ln/>
          <a:effectLst/>
        </p:spPr>
      </p:pic>
      <p:cxnSp>
        <p:nvCxnSpPr>
          <p:cNvPr id="24" name="Straight Connector 23"/>
          <p:cNvCxnSpPr/>
          <p:nvPr/>
        </p:nvCxnSpPr>
        <p:spPr bwMode="auto">
          <a:xfrm rot="5400000">
            <a:off x="2857500" y="2781300"/>
            <a:ext cx="99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3071657" y="2920052"/>
            <a:ext cx="99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352800" y="2971800"/>
            <a:ext cx="2286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32" name="Picture 3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55014" y="3124200"/>
            <a:ext cx="1848554" cy="279715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82" y="3785614"/>
            <a:ext cx="8738634" cy="557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30049" name="Object 8"/>
          <p:cNvGraphicFramePr>
            <a:graphicFrameLocks noChangeAspect="1"/>
          </p:cNvGraphicFramePr>
          <p:nvPr/>
        </p:nvGraphicFramePr>
        <p:xfrm>
          <a:off x="3657600" y="3048000"/>
          <a:ext cx="5246688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0" name="Image" r:id="rId4" imgW="6552381" imgH="5130159" progId="">
                  <p:embed/>
                </p:oleObj>
              </mc:Choice>
              <mc:Fallback>
                <p:oleObj name="Image" r:id="rId4" imgW="6552381" imgH="51301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5246688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5357336"/>
            <a:ext cx="1676400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+mj-lt"/>
              </a:rPr>
              <a:t>Stressed body obeying the stress optic law.</a:t>
            </a:r>
            <a:endParaRPr lang="en-US" sz="1400" i="0" dirty="0">
              <a:latin typeface="+mj-lt"/>
            </a:endParaRPr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8" y="381000"/>
            <a:ext cx="8763068" cy="30480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400" y="762000"/>
            <a:ext cx="8759911" cy="32754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37971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114800" y="1287127"/>
            <a:ext cx="1280160" cy="2522873"/>
            <a:chOff x="6858000" y="3834385"/>
            <a:chExt cx="1280160" cy="2522873"/>
          </a:xfrm>
          <a:scene3d>
            <a:camera prst="isometricOffAxis1Left"/>
            <a:lightRig rig="threePt" dir="t"/>
          </a:scene3d>
        </p:grpSpPr>
        <p:grpSp>
          <p:nvGrpSpPr>
            <p:cNvPr id="122" name="Group 121"/>
            <p:cNvGrpSpPr/>
            <p:nvPr/>
          </p:nvGrpSpPr>
          <p:grpSpPr>
            <a:xfrm>
              <a:off x="6858000" y="3886200"/>
              <a:ext cx="1280160" cy="2471058"/>
              <a:chOff x="6858000" y="3886200"/>
              <a:chExt cx="1280160" cy="2471058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6858000" y="4495800"/>
                <a:ext cx="1280160" cy="128016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rgbClr val="993300">
                    <a:alpha val="14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20650"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cs typeface="Times New Roman" charset="0"/>
                </a:endParaRPr>
              </a:p>
            </p:txBody>
          </p:sp>
          <p:cxnSp>
            <p:nvCxnSpPr>
              <p:cNvPr id="120" name="Straight Arrow Connector 119"/>
              <p:cNvCxnSpPr>
                <a:endCxn id="118" idx="0"/>
              </p:cNvCxnSpPr>
              <p:nvPr/>
            </p:nvCxnSpPr>
            <p:spPr bwMode="auto">
              <a:xfrm rot="16200000" flipH="1">
                <a:off x="7162800" y="4191000"/>
                <a:ext cx="6096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1" name="Straight Arrow Connector 120"/>
              <p:cNvCxnSpPr/>
              <p:nvPr/>
            </p:nvCxnSpPr>
            <p:spPr bwMode="auto">
              <a:xfrm rot="5400000" flipH="1" flipV="1">
                <a:off x="7195458" y="6052458"/>
                <a:ext cx="6096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124" name="Picture 123" descr="TP_tmp.b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3800" y="3834385"/>
              <a:ext cx="204215" cy="204215"/>
            </a:xfrm>
            <a:prstGeom prst="rect">
              <a:avLst/>
            </a:prstGeom>
            <a:noFill/>
          </p:spPr>
        </p:pic>
        <p:pic>
          <p:nvPicPr>
            <p:cNvPr id="125" name="Picture 124" descr="TP_tmp.bmp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43800" y="6019800"/>
              <a:ext cx="204215" cy="204215"/>
            </a:xfrm>
            <a:prstGeom prst="rect">
              <a:avLst/>
            </a:prstGeom>
            <a:noFill/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371600" y="1295400"/>
            <a:ext cx="73152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1219200" y="1828800"/>
            <a:ext cx="2286000" cy="2819400"/>
            <a:chOff x="1219200" y="1828800"/>
            <a:chExt cx="2286000" cy="2819400"/>
          </a:xfrm>
        </p:grpSpPr>
        <p:grpSp>
          <p:nvGrpSpPr>
            <p:cNvPr id="8" name="Group 7"/>
            <p:cNvGrpSpPr/>
            <p:nvPr/>
          </p:nvGrpSpPr>
          <p:grpSpPr>
            <a:xfrm>
              <a:off x="1219200" y="2362200"/>
              <a:ext cx="2286000" cy="2286000"/>
              <a:chOff x="1066800" y="228600"/>
              <a:chExt cx="2286000" cy="2286000"/>
            </a:xfrm>
            <a:scene3d>
              <a:camera prst="isometricOffAxis1Left"/>
              <a:lightRig rig="threePt" dir="t"/>
            </a:scene3d>
          </p:grpSpPr>
          <p:sp>
            <p:nvSpPr>
              <p:cNvPr id="6" name="Donut 5"/>
              <p:cNvSpPr/>
              <p:nvPr/>
            </p:nvSpPr>
            <p:spPr bwMode="auto">
              <a:xfrm>
                <a:off x="1066800" y="228600"/>
                <a:ext cx="2286000" cy="2286000"/>
              </a:xfrm>
              <a:prstGeom prst="donut">
                <a:avLst>
                  <a:gd name="adj" fmla="val 5815"/>
                </a:avLst>
              </a:prstGeom>
              <a:solidFill>
                <a:srgbClr val="99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14300"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199864" y="353704"/>
                <a:ext cx="2011680" cy="20116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1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14300"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057400" y="1828800"/>
              <a:ext cx="1143000" cy="2209006"/>
              <a:chOff x="2057400" y="1829594"/>
              <a:chExt cx="1143000" cy="2209006"/>
            </a:xfrm>
          </p:grpSpPr>
          <p:cxnSp>
            <p:nvCxnSpPr>
              <p:cNvPr id="12" name="Straight Arrow Connector 11"/>
              <p:cNvCxnSpPr/>
              <p:nvPr/>
            </p:nvCxnSpPr>
            <p:spPr bwMode="auto">
              <a:xfrm rot="5400000" flipH="1" flipV="1">
                <a:off x="1333499" y="2857500"/>
                <a:ext cx="2057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057400" y="3200400"/>
                <a:ext cx="1143000" cy="838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31" name="Group 30"/>
          <p:cNvGrpSpPr/>
          <p:nvPr/>
        </p:nvGrpSpPr>
        <p:grpSpPr>
          <a:xfrm>
            <a:off x="533400" y="2812568"/>
            <a:ext cx="1752600" cy="1828800"/>
            <a:chOff x="4343400" y="3276600"/>
            <a:chExt cx="1752600" cy="1828800"/>
          </a:xfrm>
          <a:scene3d>
            <a:camera prst="isometricOffAxis1Left"/>
            <a:lightRig rig="threePt" dir="t"/>
          </a:scene3d>
        </p:grpSpPr>
        <p:cxnSp>
          <p:nvCxnSpPr>
            <p:cNvPr id="19" name="Straight Arrow Connector 18"/>
            <p:cNvCxnSpPr/>
            <p:nvPr/>
          </p:nvCxnSpPr>
          <p:spPr bwMode="auto">
            <a:xfrm rot="5400000" flipH="1" flipV="1">
              <a:off x="4839494" y="3694906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H="1">
              <a:off x="4839494" y="4685506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4343400" y="41910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-1800000" flipH="1" flipV="1">
              <a:off x="4440048" y="44357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-3600000" flipH="1" flipV="1">
              <a:off x="4591738" y="4629755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1800000" flipH="1" flipV="1">
              <a:off x="4440048" y="3943244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3600000" flipH="1" flipV="1">
              <a:off x="4591736" y="3715356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 flipH="1" flipV="1">
              <a:off x="5257800" y="41910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800000" flipV="1">
              <a:off x="5237351" y="4435699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3600000" flipV="1">
              <a:off x="5076234" y="4629754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9800000" flipV="1">
              <a:off x="5237351" y="3943243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18000000" flipV="1">
              <a:off x="5125138" y="3715355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81000" y="4724400"/>
            <a:ext cx="15240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err="1" smtClean="0"/>
              <a:t>Unpolarised</a:t>
            </a:r>
            <a:r>
              <a:rPr lang="en-US" sz="1200" i="0" dirty="0" smtClean="0"/>
              <a:t> monochromatic light</a:t>
            </a:r>
            <a:endParaRPr lang="en-US" sz="12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2209800" y="4724400"/>
            <a:ext cx="838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err="1" smtClean="0"/>
              <a:t>Polariser</a:t>
            </a:r>
            <a:endParaRPr lang="en-US" sz="1200" i="0" dirty="0"/>
          </a:p>
        </p:txBody>
      </p:sp>
      <p:pic>
        <p:nvPicPr>
          <p:cNvPr id="37" name="Picture 3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1600200"/>
            <a:ext cx="204215" cy="204215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 bwMode="auto">
          <a:xfrm rot="5400000" flipH="1" flipV="1">
            <a:off x="2667000" y="28194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2514600" y="1344304"/>
            <a:ext cx="2286000" cy="2819400"/>
            <a:chOff x="3505200" y="1981200"/>
            <a:chExt cx="2286000" cy="28194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V="1">
              <a:off x="4183040" y="3048000"/>
              <a:ext cx="1379560" cy="898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scene3d>
              <a:camera prst="isometricOffAxis1Left"/>
              <a:lightRig rig="threePt" dir="t"/>
            </a:scene3d>
          </p:spPr>
        </p:cxnSp>
        <p:cxnSp>
          <p:nvCxnSpPr>
            <p:cNvPr id="50" name="Straight Arrow Connector 49"/>
            <p:cNvCxnSpPr/>
            <p:nvPr/>
          </p:nvCxnSpPr>
          <p:spPr bwMode="auto">
            <a:xfrm rot="10800000">
              <a:off x="3804313" y="2677232"/>
              <a:ext cx="12954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scene3d>
              <a:camera prst="isometricOffAxis1Left"/>
              <a:lightRig rig="threePt" dir="t"/>
            </a:scene3d>
          </p:spPr>
        </p:cxnSp>
        <p:grpSp>
          <p:nvGrpSpPr>
            <p:cNvPr id="54" name="Group 53"/>
            <p:cNvGrpSpPr/>
            <p:nvPr/>
          </p:nvGrpSpPr>
          <p:grpSpPr>
            <a:xfrm>
              <a:off x="3505200" y="1981200"/>
              <a:ext cx="2286000" cy="2819400"/>
              <a:chOff x="1219200" y="1828800"/>
              <a:chExt cx="2286000" cy="2819400"/>
            </a:xfrm>
          </p:grpSpPr>
          <p:grpSp>
            <p:nvGrpSpPr>
              <p:cNvPr id="55" name="Group 7"/>
              <p:cNvGrpSpPr/>
              <p:nvPr/>
            </p:nvGrpSpPr>
            <p:grpSpPr>
              <a:xfrm>
                <a:off x="1219200" y="2362200"/>
                <a:ext cx="2286000" cy="2286000"/>
                <a:chOff x="1066800" y="228600"/>
                <a:chExt cx="2286000" cy="2286000"/>
              </a:xfrm>
              <a:scene3d>
                <a:camera prst="isometricOffAxis1Left"/>
                <a:lightRig rig="threePt" dir="t"/>
              </a:scene3d>
            </p:grpSpPr>
            <p:sp>
              <p:nvSpPr>
                <p:cNvPr id="59" name="Donut 58"/>
                <p:cNvSpPr/>
                <p:nvPr/>
              </p:nvSpPr>
              <p:spPr bwMode="auto">
                <a:xfrm>
                  <a:off x="1066800" y="228600"/>
                  <a:ext cx="2286000" cy="2286000"/>
                </a:xfrm>
                <a:prstGeom prst="donut">
                  <a:avLst>
                    <a:gd name="adj" fmla="val 5815"/>
                  </a:avLst>
                </a:prstGeom>
                <a:solidFill>
                  <a:srgbClr val="9933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p3d extrusionH="114300"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1341120" y="353704"/>
                  <a:ext cx="2011680" cy="201168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  <a:alpha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p3d extrusionH="114300"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56" name="Group 14"/>
              <p:cNvGrpSpPr/>
              <p:nvPr/>
            </p:nvGrpSpPr>
            <p:grpSpPr>
              <a:xfrm>
                <a:off x="2057400" y="1828800"/>
                <a:ext cx="1143000" cy="2209006"/>
                <a:chOff x="2057400" y="1829594"/>
                <a:chExt cx="1143000" cy="2209006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 bwMode="auto">
                <a:xfrm rot="5400000" flipH="1" flipV="1">
                  <a:off x="1333499" y="2857500"/>
                  <a:ext cx="20574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2057400" y="3200400"/>
                  <a:ext cx="11430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p:pic>
        <p:nvPicPr>
          <p:cNvPr id="67" name="Picture 6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397" y="1600200"/>
            <a:ext cx="1295406" cy="176785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02603" y="2414016"/>
            <a:ext cx="1319789" cy="204216"/>
          </a:xfrm>
          <a:prstGeom prst="rect">
            <a:avLst/>
          </a:prstGeom>
          <a:noFill/>
          <a:ln/>
          <a:effectLst/>
        </p:spPr>
      </p:pic>
      <p:sp>
        <p:nvSpPr>
          <p:cNvPr id="68" name="Freeform 67"/>
          <p:cNvSpPr/>
          <p:nvPr/>
        </p:nvSpPr>
        <p:spPr bwMode="auto">
          <a:xfrm>
            <a:off x="3671248" y="2643116"/>
            <a:ext cx="177421" cy="222914"/>
          </a:xfrm>
          <a:custGeom>
            <a:avLst/>
            <a:gdLst>
              <a:gd name="connsiteX0" fmla="*/ 0 w 177421"/>
              <a:gd name="connsiteY0" fmla="*/ 31845 h 222914"/>
              <a:gd name="connsiteX1" fmla="*/ 109182 w 177421"/>
              <a:gd name="connsiteY1" fmla="*/ 31845 h 222914"/>
              <a:gd name="connsiteX2" fmla="*/ 177421 w 177421"/>
              <a:gd name="connsiteY2" fmla="*/ 222914 h 22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421" h="222914">
                <a:moveTo>
                  <a:pt x="0" y="31845"/>
                </a:moveTo>
                <a:cubicBezTo>
                  <a:pt x="39806" y="15922"/>
                  <a:pt x="79612" y="0"/>
                  <a:pt x="109182" y="31845"/>
                </a:cubicBezTo>
                <a:cubicBezTo>
                  <a:pt x="138752" y="63690"/>
                  <a:pt x="158086" y="143302"/>
                  <a:pt x="177421" y="222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70" name="Picture 6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2438400"/>
            <a:ext cx="405384" cy="280416"/>
          </a:xfrm>
          <a:prstGeom prst="rect">
            <a:avLst/>
          </a:prstGeom>
          <a:noFill/>
        </p:spPr>
      </p:pic>
      <p:grpSp>
        <p:nvGrpSpPr>
          <p:cNvPr id="91" name="Group 90"/>
          <p:cNvGrpSpPr/>
          <p:nvPr/>
        </p:nvGrpSpPr>
        <p:grpSpPr>
          <a:xfrm>
            <a:off x="4267200" y="2081784"/>
            <a:ext cx="498144" cy="1499616"/>
            <a:chOff x="4759656" y="1905000"/>
            <a:chExt cx="498144" cy="1499616"/>
          </a:xfrm>
        </p:grpSpPr>
        <p:cxnSp>
          <p:nvCxnSpPr>
            <p:cNvPr id="72" name="Straight Arrow Connector 71"/>
            <p:cNvCxnSpPr/>
            <p:nvPr/>
          </p:nvCxnSpPr>
          <p:spPr bwMode="auto">
            <a:xfrm rot="16200000" flipV="1">
              <a:off x="4762500" y="2019300"/>
              <a:ext cx="53340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4759656" y="2223448"/>
              <a:ext cx="435592" cy="3673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Straight Connector 80"/>
            <p:cNvCxnSpPr>
              <a:stCxn id="66" idx="2"/>
            </p:cNvCxnSpPr>
            <p:nvPr/>
          </p:nvCxnSpPr>
          <p:spPr bwMode="auto">
            <a:xfrm rot="16200000" flipH="1">
              <a:off x="4490465" y="2890265"/>
              <a:ext cx="582168" cy="38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 rot="16200000" flipH="1">
              <a:off x="4909567" y="2786633"/>
              <a:ext cx="582168" cy="38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4800600" y="2895600"/>
              <a:ext cx="4572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</p:cxnSp>
        <p:pic>
          <p:nvPicPr>
            <p:cNvPr id="86" name="Picture 85" descr="TP_tmp.b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52416" y="3124200"/>
              <a:ext cx="405384" cy="280416"/>
            </a:xfrm>
            <a:prstGeom prst="rect">
              <a:avLst/>
            </a:prstGeom>
            <a:noFill/>
          </p:spPr>
        </p:pic>
      </p:grpSp>
      <p:grpSp>
        <p:nvGrpSpPr>
          <p:cNvPr id="87" name="Group 86"/>
          <p:cNvGrpSpPr/>
          <p:nvPr/>
        </p:nvGrpSpPr>
        <p:grpSpPr>
          <a:xfrm>
            <a:off x="3886200" y="1905000"/>
            <a:ext cx="1219200" cy="1371600"/>
            <a:chOff x="3276600" y="990600"/>
            <a:chExt cx="1219200" cy="1371600"/>
          </a:xfrm>
          <a:scene3d>
            <a:camera prst="isometricOffAxis1Left"/>
            <a:lightRig rig="threePt" dir="t"/>
          </a:scene3d>
        </p:grpSpPr>
        <p:sp>
          <p:nvSpPr>
            <p:cNvPr id="88" name="Oval 87"/>
            <p:cNvSpPr/>
            <p:nvPr/>
          </p:nvSpPr>
          <p:spPr bwMode="auto">
            <a:xfrm>
              <a:off x="3276600" y="1143000"/>
              <a:ext cx="1219200" cy="12192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89" name="Straight Connector 88"/>
            <p:cNvCxnSpPr>
              <a:endCxn id="88" idx="0"/>
            </p:cNvCxnSpPr>
            <p:nvPr/>
          </p:nvCxnSpPr>
          <p:spPr bwMode="auto">
            <a:xfrm rot="16200000" flipH="1">
              <a:off x="3733800" y="9906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3763368" y="11430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TextBox 91"/>
          <p:cNvSpPr txBox="1"/>
          <p:nvPr/>
        </p:nvSpPr>
        <p:spPr>
          <a:xfrm>
            <a:off x="3581400" y="4267200"/>
            <a:ext cx="838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Quarter wave plate</a:t>
            </a:r>
            <a:endParaRPr lang="en-US" sz="1200" i="0" dirty="0"/>
          </a:p>
        </p:txBody>
      </p:sp>
      <p:grpSp>
        <p:nvGrpSpPr>
          <p:cNvPr id="93" name="Group 92"/>
          <p:cNvGrpSpPr/>
          <p:nvPr/>
        </p:nvGrpSpPr>
        <p:grpSpPr>
          <a:xfrm>
            <a:off x="5029200" y="500742"/>
            <a:ext cx="2286000" cy="2819400"/>
            <a:chOff x="3505200" y="1981200"/>
            <a:chExt cx="2286000" cy="2819400"/>
          </a:xfrm>
        </p:grpSpPr>
        <p:cxnSp>
          <p:nvCxnSpPr>
            <p:cNvPr id="94" name="Straight Arrow Connector 93"/>
            <p:cNvCxnSpPr/>
            <p:nvPr/>
          </p:nvCxnSpPr>
          <p:spPr bwMode="auto">
            <a:xfrm flipV="1">
              <a:off x="4183040" y="3048000"/>
              <a:ext cx="1379560" cy="898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scene3d>
              <a:camera prst="isometricOffAxis1Left"/>
              <a:lightRig rig="threePt" dir="t"/>
            </a:scene3d>
          </p:spPr>
        </p:cxnSp>
        <p:cxnSp>
          <p:nvCxnSpPr>
            <p:cNvPr id="95" name="Straight Arrow Connector 94"/>
            <p:cNvCxnSpPr/>
            <p:nvPr/>
          </p:nvCxnSpPr>
          <p:spPr bwMode="auto">
            <a:xfrm rot="10800000">
              <a:off x="3804313" y="2677232"/>
              <a:ext cx="12954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scene3d>
              <a:camera prst="isometricOffAxis1Left"/>
              <a:lightRig rig="threePt" dir="t"/>
            </a:scene3d>
          </p:spPr>
        </p:cxnSp>
        <p:grpSp>
          <p:nvGrpSpPr>
            <p:cNvPr id="96" name="Group 53"/>
            <p:cNvGrpSpPr/>
            <p:nvPr/>
          </p:nvGrpSpPr>
          <p:grpSpPr>
            <a:xfrm>
              <a:off x="3505200" y="1981200"/>
              <a:ext cx="2286000" cy="2819400"/>
              <a:chOff x="1219200" y="1828800"/>
              <a:chExt cx="2286000" cy="2819400"/>
            </a:xfrm>
          </p:grpSpPr>
          <p:grpSp>
            <p:nvGrpSpPr>
              <p:cNvPr id="97" name="Group 7"/>
              <p:cNvGrpSpPr/>
              <p:nvPr/>
            </p:nvGrpSpPr>
            <p:grpSpPr>
              <a:xfrm>
                <a:off x="1219200" y="2362200"/>
                <a:ext cx="2286000" cy="2286000"/>
                <a:chOff x="1066800" y="228600"/>
                <a:chExt cx="2286000" cy="2286000"/>
              </a:xfrm>
              <a:scene3d>
                <a:camera prst="isometricOffAxis1Left"/>
                <a:lightRig rig="threePt" dir="t"/>
              </a:scene3d>
            </p:grpSpPr>
            <p:sp>
              <p:nvSpPr>
                <p:cNvPr id="101" name="Donut 100"/>
                <p:cNvSpPr/>
                <p:nvPr/>
              </p:nvSpPr>
              <p:spPr bwMode="auto">
                <a:xfrm>
                  <a:off x="1066800" y="228600"/>
                  <a:ext cx="2286000" cy="2286000"/>
                </a:xfrm>
                <a:prstGeom prst="donut">
                  <a:avLst>
                    <a:gd name="adj" fmla="val 5815"/>
                  </a:avLst>
                </a:prstGeom>
                <a:solidFill>
                  <a:srgbClr val="9933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p3d extrusionH="114300"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>
                  <a:off x="1341120" y="353704"/>
                  <a:ext cx="2011680" cy="201168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  <a:alpha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p3d extrusionH="114300"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14"/>
              <p:cNvGrpSpPr/>
              <p:nvPr/>
            </p:nvGrpSpPr>
            <p:grpSpPr>
              <a:xfrm>
                <a:off x="2057400" y="1828800"/>
                <a:ext cx="1143000" cy="2209006"/>
                <a:chOff x="2057400" y="1829594"/>
                <a:chExt cx="1143000" cy="2209006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 bwMode="auto">
                <a:xfrm rot="5400000" flipH="1" flipV="1">
                  <a:off x="1333499" y="2857500"/>
                  <a:ext cx="20574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>
                  <a:off x="2057400" y="3200400"/>
                  <a:ext cx="11430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p:pic>
        <p:nvPicPr>
          <p:cNvPr id="103" name="Picture 10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34194" y="1804415"/>
            <a:ext cx="1295406" cy="176785"/>
          </a:xfrm>
          <a:prstGeom prst="rect">
            <a:avLst/>
          </a:prstGeom>
          <a:noFill/>
          <a:ln/>
          <a:effectLst/>
        </p:spPr>
      </p:pic>
      <p:pic>
        <p:nvPicPr>
          <p:cNvPr id="104" name="Picture 10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76211" y="609600"/>
            <a:ext cx="1319789" cy="204216"/>
          </a:xfrm>
          <a:prstGeom prst="rect">
            <a:avLst/>
          </a:prstGeom>
          <a:noFill/>
          <a:ln/>
          <a:effectLst/>
        </p:spPr>
      </p:pic>
      <p:sp>
        <p:nvSpPr>
          <p:cNvPr id="105" name="TextBox 104"/>
          <p:cNvSpPr txBox="1"/>
          <p:nvPr/>
        </p:nvSpPr>
        <p:spPr>
          <a:xfrm>
            <a:off x="6019800" y="3429000"/>
            <a:ext cx="838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Quarter wave plate</a:t>
            </a:r>
            <a:endParaRPr lang="en-US" sz="1200" i="0" dirty="0"/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6630194" y="144700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6553200" y="76200"/>
            <a:ext cx="2286000" cy="2819400"/>
            <a:chOff x="1219200" y="1828800"/>
            <a:chExt cx="2286000" cy="2819400"/>
          </a:xfrm>
        </p:grpSpPr>
        <p:grpSp>
          <p:nvGrpSpPr>
            <p:cNvPr id="108" name="Group 7"/>
            <p:cNvGrpSpPr/>
            <p:nvPr/>
          </p:nvGrpSpPr>
          <p:grpSpPr>
            <a:xfrm>
              <a:off x="1219200" y="2362200"/>
              <a:ext cx="2286000" cy="2286000"/>
              <a:chOff x="1066800" y="228600"/>
              <a:chExt cx="2286000" cy="2286000"/>
            </a:xfrm>
            <a:scene3d>
              <a:camera prst="isometricOffAxis1Left"/>
              <a:lightRig rig="threePt" dir="t"/>
            </a:scene3d>
          </p:grpSpPr>
          <p:sp>
            <p:nvSpPr>
              <p:cNvPr id="112" name="Donut 111"/>
              <p:cNvSpPr/>
              <p:nvPr/>
            </p:nvSpPr>
            <p:spPr bwMode="auto">
              <a:xfrm>
                <a:off x="1066800" y="228600"/>
                <a:ext cx="2286000" cy="2286000"/>
              </a:xfrm>
              <a:prstGeom prst="donut">
                <a:avLst>
                  <a:gd name="adj" fmla="val 5815"/>
                </a:avLst>
              </a:prstGeom>
              <a:solidFill>
                <a:srgbClr val="99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14300"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1199864" y="353704"/>
                <a:ext cx="2011680" cy="20116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1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14300"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09" name="Group 14"/>
            <p:cNvGrpSpPr/>
            <p:nvPr/>
          </p:nvGrpSpPr>
          <p:grpSpPr>
            <a:xfrm>
              <a:off x="2057400" y="1828800"/>
              <a:ext cx="1143000" cy="2209006"/>
              <a:chOff x="2057400" y="1829594"/>
              <a:chExt cx="1143000" cy="2209006"/>
            </a:xfrm>
          </p:grpSpPr>
          <p:cxnSp>
            <p:nvCxnSpPr>
              <p:cNvPr id="110" name="Straight Arrow Connector 109"/>
              <p:cNvCxnSpPr/>
              <p:nvPr/>
            </p:nvCxnSpPr>
            <p:spPr bwMode="auto">
              <a:xfrm rot="5400000" flipH="1" flipV="1">
                <a:off x="1333499" y="2857500"/>
                <a:ext cx="2057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2057400" y="3200400"/>
                <a:ext cx="1143000" cy="838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pic>
        <p:nvPicPr>
          <p:cNvPr id="115" name="Picture 114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400" y="2286000"/>
            <a:ext cx="176784" cy="204216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7391400" y="2971800"/>
            <a:ext cx="8382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err="1" smtClean="0"/>
              <a:t>Analyser</a:t>
            </a:r>
            <a:endParaRPr lang="en-US" sz="1200" i="0" dirty="0"/>
          </a:p>
        </p:txBody>
      </p:sp>
      <p:sp>
        <p:nvSpPr>
          <p:cNvPr id="127" name="Oval 126"/>
          <p:cNvSpPr/>
          <p:nvPr/>
        </p:nvSpPr>
        <p:spPr bwMode="auto">
          <a:xfrm rot="1812310">
            <a:off x="5233246" y="1404609"/>
            <a:ext cx="685800" cy="1905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Lef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 bwMode="auto">
          <a:xfrm rot="5400000">
            <a:off x="5486400" y="2329542"/>
            <a:ext cx="3810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5400000" flipH="1" flipV="1">
            <a:off x="7010400" y="1524000"/>
            <a:ext cx="3810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8382000" y="1371600"/>
            <a:ext cx="381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3" name="Picture 122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16066" y="4572000"/>
            <a:ext cx="7359489" cy="23080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1" animBg="1"/>
      <p:bldP spid="68" grpId="0" animBg="1"/>
      <p:bldP spid="92" grpId="1" animBg="1"/>
      <p:bldP spid="105" grpId="0" animBg="1"/>
      <p:bldP spid="116" grpId="0" animBg="1"/>
      <p:bldP spid="1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29813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066800"/>
            <a:ext cx="4161176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95400" y="3962400"/>
            <a:ext cx="30480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Disc under </a:t>
            </a:r>
            <a:r>
              <a:rPr lang="en-US" sz="1200" i="0" dirty="0" err="1" smtClean="0"/>
              <a:t>diametral</a:t>
            </a:r>
            <a:r>
              <a:rPr lang="en-US" sz="1200" i="0" dirty="0" smtClean="0"/>
              <a:t> compression , </a:t>
            </a:r>
            <a:r>
              <a:rPr lang="en-US" sz="1200" i="0" dirty="0" err="1" smtClean="0"/>
              <a:t>Brazillian</a:t>
            </a:r>
            <a:r>
              <a:rPr lang="en-US" sz="1200" i="0" dirty="0" smtClean="0"/>
              <a:t> nut specimen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2895600"/>
            <a:ext cx="41910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Beam under 4 point bend, pure bending in the middle.</a:t>
            </a:r>
            <a:endParaRPr lang="en-US" sz="1200" i="0" dirty="0" err="1" smtClean="0"/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657600"/>
            <a:ext cx="395124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24400" y="5209401"/>
            <a:ext cx="41910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Beam under 4 point bend, with a keyhole notch.</a:t>
            </a:r>
            <a:endParaRPr lang="en-US" sz="1200" i="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Basics of wave optics</a:t>
            </a:r>
            <a:endParaRPr lang="en-US" dirty="0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332" y="1423377"/>
            <a:ext cx="8763068" cy="5129823"/>
          </a:xfrm>
          <a:prstGeom prst="rect">
            <a:avLst/>
          </a:prstGeom>
          <a:noFill/>
          <a:ln/>
          <a:effectLst/>
        </p:spPr>
      </p:pic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6950" y="1676400"/>
            <a:ext cx="3067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28923" y="685801"/>
            <a:ext cx="4466390" cy="31419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5" name="Picture 1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382" y="762000"/>
            <a:ext cx="8763137" cy="5891876"/>
          </a:xfrm>
          <a:prstGeom prst="rect">
            <a:avLst/>
          </a:prstGeom>
          <a:noFill/>
          <a:ln/>
          <a:effectLst/>
        </p:spPr>
      </p:pic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962400"/>
            <a:ext cx="29241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763954"/>
            <a:ext cx="3581400" cy="44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9102" y="457200"/>
            <a:ext cx="5509792" cy="30718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762000"/>
            <a:ext cx="8763017" cy="1472186"/>
          </a:xfrm>
          <a:prstGeom prst="rect">
            <a:avLst/>
          </a:prstGeom>
          <a:noFill/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154" y="2286000"/>
            <a:ext cx="489328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polarised_wav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80000">
            <a:off x="3556357" y="3689476"/>
            <a:ext cx="3430786" cy="3028292"/>
          </a:xfrm>
          <a:prstGeom prst="rect">
            <a:avLst/>
          </a:prstGeom>
          <a:scene3d>
            <a:camera prst="orthographicFront">
              <a:rot lat="600000" lon="0" rev="0"/>
            </a:camera>
            <a:lightRig rig="threePt" dir="t"/>
          </a:scene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838200"/>
            <a:ext cx="8229616" cy="252984"/>
          </a:xfrm>
          <a:prstGeom prst="rect">
            <a:avLst/>
          </a:prstGeom>
          <a:noFill/>
        </p:spPr>
      </p:pic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1219200"/>
            <a:ext cx="4495800" cy="445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398" y="5410200"/>
            <a:ext cx="8711219" cy="5577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325858"/>
            <a:ext cx="3952875" cy="345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9442" y="0"/>
            <a:ext cx="8765109" cy="3606652"/>
          </a:xfrm>
          <a:prstGeom prst="rect">
            <a:avLst/>
          </a:prstGeom>
          <a:noFill/>
          <a:ln/>
          <a:effectLst/>
        </p:spPr>
      </p:pic>
      <p:grpSp>
        <p:nvGrpSpPr>
          <p:cNvPr id="17" name="Group 16"/>
          <p:cNvGrpSpPr/>
          <p:nvPr/>
        </p:nvGrpSpPr>
        <p:grpSpPr>
          <a:xfrm>
            <a:off x="865496" y="2106304"/>
            <a:ext cx="729016" cy="990600"/>
            <a:chOff x="3254992" y="3505200"/>
            <a:chExt cx="729016" cy="990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298208" y="4079544"/>
              <a:ext cx="685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2778114" y="4017334"/>
              <a:ext cx="95534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4" name="Picture 13" descr="TP_tmp.b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10000" y="3886200"/>
              <a:ext cx="152400" cy="128016"/>
            </a:xfrm>
            <a:prstGeom prst="rect">
              <a:avLst/>
            </a:prstGeom>
            <a:noFill/>
          </p:spPr>
        </p:pic>
        <p:pic>
          <p:nvPicPr>
            <p:cNvPr id="16" name="Picture 15" descr="TP_tmp.b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276600" y="3505200"/>
              <a:ext cx="128015" cy="17678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3" name="Picture 2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70492" y="4191000"/>
            <a:ext cx="3656606" cy="5088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30074"/>
            <a:ext cx="3581400" cy="31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03" y="685800"/>
            <a:ext cx="5507784" cy="441719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56864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 bwMode="auto">
          <a:xfrm>
            <a:off x="5638800" y="1752600"/>
            <a:ext cx="6096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9703" y="1828800"/>
            <a:ext cx="3680983" cy="17765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symb, amsmath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Consider now the superposition of two polarised waves with arbitrary &#10;amplitudes and different phases. For example:&#10;\begin{eqnarray}&#10;\bm{E}_1 &amp;=&amp; E_y \cos \left ( \frac{2 \pi}{\lambda} (z - v t) \right ) \bm{e}_2&#10;= E_x \cos \left ( k z - \omega t \right ) \bm{e}_2&#10;\nonumber \\&#10;\bm{E}_2 &amp;=&amp; E_x \cos \left ( \frac{2 \pi}{\lambda} (z - \delta - v t) \right ) &#10;\bm{e}_1&#10;= E_x \cos \left ( k z - \omega t - \phi \right )&#10;\bm{e}_1&#10;\nonumber&#10;\end{eqnarray}&#10;where the phase difference is&#10;\begin{displaymath}&#10;\phi = \frac{2 \pi}{\lambda} \delta.&#10;\end{displaymath}&#10;The above equation converts a {\em path difference} into a {\em phase difference}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4259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minipage}{2 in}&#10;The resultant is an {\em elliptically polarised} wave vector.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4"/>
  <p:tag name="PICTUREFILESIZE" val="254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minipage}{3 in}&#10;When the path difference is exactly equal to $\delta = \lambda/4$&#10;(i.e $\phi = \pi/2$), and the &#10;amplitudes are equal i.e $E_1=E_2=E_0$, &#10;the resultant is a {\em circularly polarised} wave.&#10;&#10;Intensity of a circularly polarised wave is&#10;\begin{displaymath}&#10;I \propto E_0^2 \langle \cos^2 (kz - \omega t) + \cos^2 (kz - \omega t - \frac{\pi}{2})&#10;\rangle,&#10;\end{displaymath}&#10;where, $\langle \cdot \rangle$ denotes a time average. Thus,&#10;\begin{displaymath}&#10;I \propto \frac{E_0^2}{2},&#10;\end{displaymath}&#10;as $&lt;\cos^2 (kz - \omega t) &gt;= 1/2$ and $&lt;\cos^2 (kz - \omega t - \pi/2) &gt;= 0$.&#10;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7"/>
  <p:tag name="PICTUREFILESIZE" val="3306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minipage}{2 in}&#10;Two polarisers with their axes perpendicular to each other creates a &#10;{\em dark field set up}.&#10;&#10;The second polariser is called the {\em analyser}. No light escapes through it.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5"/>
  <p:tag name="PICTUREFILESIZE" val="886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The basis of photoelasticity is the {\em stress optic effect}.&#10;The stress optic effect depends on the property of &#10;{\em birefringence} exhibited by certain transparent materials.&#10;A ray of light passing through a thin sheet of the material &#10;experiences two different refractive indices.&#10;&#10;The difference in the refractive indices leads to a relative &#10;phase retardation between the two components. At each point on the body,&#10;the incident plane polarised light can be split into two components along &#10;the two principal directions at that point. One component travels faster &#10;than the other.&#10;&#10;Assuming a thin specimen made of isotropic materials, &#10;where two-dimensional photoelasticity is applicable, &#10;the magnitude of the relative retardation is given by the &#10;{\em stress-optic law} i.e.&#10;\begin{displaymath}&#10;\delta = \frac{2 \pi h}{\lambda} S \left ( \sigma_1 - \sigma_2 \right ), &#10;\end{displaymath}&#10;where $h$ is the thickness, $S$ is the {\em stress optic constant}&#10;and $\sigma_1 &gt; \sigma_2$ are the in-plane principal stresses.&#10;&#10; 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8"/>
  <p:tag name="PICTUREFILESIZE" val="5853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minipage}{3 in}&#10;We conduct photoelasticity on materials that have stress states of the &#10;form &#10;\begin{displaymath}&#10;\bm{\sigma} = \left ( \begin{array}{ccc}&#10;\sigma_{xx}   &amp;\sigma_{xy}   &amp;0 \\&#10;\sigma_{xy}    &amp; \sigma_{yy}   &amp;0 \\&#10;0    &amp;0    &amp;\sigma_{zz}&#10;\end{array} \right )&#10;\end{displaymath}&#10;so that the principal stresses are $\sigma_1 &gt; \sigma_2$ in the &#10;$x-y$ plane and $\sigma_3$ in the direction of propagation of the &#10;polarised light wave. The principal direction $\bm{n}_1$ is the {\em fast axis}&#10;(i.e the component of light along this axis travels faster) and $\bm{n}_2$ &#10;is the slow axis.&#10;&#10;The path difference between the emerging waves $M_1$ and $M_2$ is&#10;\begin{displaymath}&#10;\delta = v(t_2 - t_1) = h (n_2 - n_1),&#10;\end{displaymath}&#10;\end{minipag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7"/>
  <p:tag name="PICTUREFILESIZE" val="3438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which, by the stress optic law yields&#10;$&#10;\delta = h (n_2 - n_1 ) = h S (\sigma_1 - \sigma_2).$&#10;The angular phase difference is &#10;$&#10;\Phi = {2 \pi \delta}/{\lambda} = ({h}{f_\sigma} )( \sigma_1 &#10;- \sigma_2)$,&#10;$f_\sigma$ being the {\em fringe constant} $=2 \pi S/\lambda$.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1051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A {\em quarter wave plate} is made up of a transparent birefringent&#10;material with fixed fast and slow axes all over the plate surface. By adjusting the &#10;thickness of the plate, it is possible to produce a phase difference&#10;of exactly $\pi/2$ between the emerging waves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1379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{\it Photoelasticity} is a technique for obtaining full-field &#10;information about &#10;stress distribution in a two-dimensional plane problem. In a given &#10;2-d problem, photoelasticity gives us the difference between &#10;the maximum and minimum principal stresses all over a specimen.&#10;&#10;Photoelasticity requires a model of the actual 2-d domain to be made &#10;out of large constant thickness sheets of &#10;transparent, {\em birefirngent} materials like PMMA or Homalite-100. &#10;Interpretation of the optical information to unravel the stress field is&#10;a non-trivial exercise.&#10;&#10;The basis of photoelasticity is the {\em stress optic law}. The {\em fringe}&#10;pattern produced by a stresses sample made up of a sheet of transparent &#10;birefringent material with thickness $h$ in the light propagation direction, &#10;is related to the difference $\sigma_1 - \sigma_2$ between the principal stresses&#10;in the plane normal to the light propagation direction. For a fringe &#10;of order $N$, the ralation is&#10;\begin{displaymath}&#10;\sigma_1 - \sigma_2 = \frac{N f_\sigma}{h},&#10;\end{displaymath}&#10;where, $f_\sigma$ is the {\em fringe constant} that needs to be calibrated&#10;a-priori&#10;for the material being used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6"/>
  <p:tag name="PICTUREFILESIZE" val="65817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|\bm{E}|/\sqrt{2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"/>
  <p:tag name="PICTUREFILESIZE" val="36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|\bm{E}|/\sqrt{2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"/>
  <p:tag name="PICTUREFILESIZE" val="36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\delta = \lambda/4, \Phi=90^\circ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3"/>
  <p:tag name="PICTUREFILESIZE" val="7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When the fast and slow axes of the quarter wave plate makes an &#10;angle of $45^\circ$ with the incident polarised wave, a &#10;circularly polarised wave emerges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4"/>
  <p:tag name="PICTUREFILESIZE" val="659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In a {\em dark field plane polariscope}, a plane polarised wave is &#10;incident on the stressed body. The intensity at E is given by&#10;\begin{displaymath}&#10;I \propto \sin^2 2 \alpha \sin^2 \frac{\phi}{2}.&#10;\end{displaymath}&#10;When $\alpha = 0$ or $\pi/2$, extinction occurs and points on the &#10;body where the principal axes coincide with the polariser-analyser axes&#10;will be seen as dark fringes. These fringes move if the polariser/analyser are &#10;moved as $\alpha$ is the angle between one of the principal directions &#10;and polariser axis. These dark fringes are called {\em isoclinics}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3600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Extinction will also occur at the points where &#10;\begin{displaymath}&#10;\Phi = 2 \pi n, n=0, 1, 2, \dots&#10;\end{displaymath}&#10;or, by the stress optic law,&#10;\begin{displaymath}&#10;\sigma_1 - \sigma_2 = \frac{2 \pi h}{f_\sigma} n.&#10;\end{displaymath}&#10;As long as the polariser and analyser axes are perpendicular to each other,&#10;these dark fringes do not move when the polariser and analyser are moved together.&#10;These are called {\em isochromatics}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3870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F: Fast axis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1"/>
  <p:tag name="PICTUREFILESIZE" val="33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S: Slow axis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2"/>
  <p:tag name="PICTUREFILESIZE" val="38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\pi/4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9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A light wave propagation in the $+z$ direction with amplitude $a$,&#10;wavelength $\lambda$&#10;and propagation velocity $v$, can be represented as:&#10;\begin{displaymath}&#10;E(z,t) = a \cos \left ( \frac{2 \pi}{\lambda} (z - v t) \right ).&#10;\end{displaymath}&#10;&#10;Light can be considered as a electromagnetic wave (the magnetic part &#10;has the same form but is in a plane perpendicular to the one in which the electric one lies&#10;and is not shown here). The following terminology will be useful &#10;in subsequent discussions&#10;\begin{itemize}&#10;\item $\Phi = \left ( \dfrac{2 \pi}{\lambda} (z - v t) \right )$ is the &#10;{\em phase} of the travelling wave&#10;\item $ \omega = 2 \pi \dfrac{v}{\lambda}$ is its {\em frequency}, and&#10;\item $k = \dfrac{2 \pi}{\lambda}$ is the {\em wavenumber}.&#10;\end{itemiz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6059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F: Fast axis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1"/>
  <p:tag name="PICTUREFILESIZE" val="33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S: Slow axis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2"/>
  <p:tag name="PICTUREFILESIZE" val="38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A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displaymath}&#10;I \propto \sin^2 \frac{\phi}{2}&#10;\end{displaymath}&#10;For extinction, we need&#10;\begin{displaymath}&#10;\frac{\phi}{2 \pi} = \frac{h}{f_\sigma} \left ( \sigma_1 - \sigma_2 \right ) = n, n=&#10;0, 1, 2, \dots&#10;\end{displaymath}&#10;Note that isoclinics have been removed in the circular polariscope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90"/>
  <p:tag name="PICTUREFILESIZE" val="2304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\lambda/4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9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{Most figures in this part of the course are taken from the notes&#10;on Experimental Stress Analysis by Dr James W Phillips, &#10;{\tt http://www.ifsc.usp.br/~lavfis/images/BDApostilas/ApEfFotoelastico/photoelasticity.pdf}.&#10;Some figures are borrowed from Prof P Venkitanarayanan.&#10;The Matlab animations are mine.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26"/>
  <p:tag name="PICTUREFILESIZE" val="2408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Light travels in vaccum at a constant velocity of about $299.79 \; \mathrm{Mm/s}$.&#10;Thus frequency and wavelength of a given colour of light are related to each other.&#10;Here are some examples:&#10;\begin{table}[h]&#10;\begin{tabular}{|c|c|c|c|} \hline&#10;Colour  &amp;Speed (Mm/s)   &amp;wavelength (nm)   &amp; frequency (THz) \\ \hline&#10;Deep violet &amp;299.79 &amp;400 &amp;750 \\&#10;Green  &amp;299.79  &amp;550   &amp;550 \\&#10;Deep red &amp;299.79 &amp;700   &amp;430 \\ \hline&#10;\end{tabular}&#10;\end{table}&#10;&#10;However, when light passes through a medium, with {\em refractive &#10;index} $n_1$, its speed decreases to:&#10;\begin{displaymath}&#10;v_1 = \frac{v}{n_1},&#10;\end{displaymath}&#10;but the frequency remains unaffected. As a result, the wavelength becomes:&#10;\begin{displaymath}&#10;\lambda_1 = \frac{\lambda}{n_1}.&#10;\end{displaymath}&#10;Therefore, time taken by a wave to travel through a medium of thickness &#10;$h$ is&#10;$t_1 = {h}/{v_1} = n_1 {h}/{v}$.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6959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\begin{minipage}{3 in}&#10;Two rays with same frequency and wavelength in air and travelling in phase,&#10;on passing through two media with RI $n_1$ and &#10;$n_2$, will emerge will have travel times of &#10;\begin{displaymath}&#10;t_1 = \frac{h}{v_1}, \; \mathrm{and} \; t_2 = \frac{h}{v_2},&#10;\end{displaymath}&#10;and will therefore, emerge with a phase difference of&#10;\begin{displaymath}&#10;\delta = v(t_2 - t_1) = h(n_2 - n_1).&#10;\end{displaymath}&#10;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7"/>
  <p:tag name="PICTUREFILESIZE" val="22988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In photoelasticity, we deal with {\em plane polarised light} which are &#10;travelling waves whose amplitude vector is restricted to a single plane.&#10;&#10;Optical elements called {\em polarisers} are used to convert randomly &#10;polarised monochromatic light (light emanating from any monochromatic&#10;source) into polarised light. The polariser has a defined {\em plane of polarisation}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1739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Consider the superposition of two plane polarised waves that are in &#10;phase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24"/>
  <p:tag name="PICTUREFILESIZE" val="282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The resultant wave is still plane polarised and has the same wavelength, frequency and phase as&#10;the component waves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3"/>
  <p:tag name="PICTUREFILESIZE" val="65942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  <a:txDef>
      <a:spPr>
        <a:solidFill>
          <a:srgbClr val="FFFF00"/>
        </a:solidFill>
        <a:ln>
          <a:solidFill>
            <a:srgbClr val="FF0000"/>
          </a:solidFill>
        </a:ln>
      </a:spPr>
      <a:bodyPr wrap="square" rtlCol="0">
        <a:spAutoFit/>
      </a:bodyPr>
      <a:lstStyle>
        <a:defPPr>
          <a:defRPr sz="1200" i="0" dirty="0" err="1" smtClean="0"/>
        </a:defPPr>
      </a:lstStyle>
    </a:tx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25801</TotalTime>
  <Words>202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iitk1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Nageshwar Kotame</cp:lastModifiedBy>
  <cp:revision>278</cp:revision>
  <dcterms:created xsi:type="dcterms:W3CDTF">2010-07-28T02:05:45Z</dcterms:created>
  <dcterms:modified xsi:type="dcterms:W3CDTF">2017-09-13T07:19:24Z</dcterms:modified>
</cp:coreProperties>
</file>