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94" r:id="rId2"/>
    <p:sldId id="295" r:id="rId3"/>
    <p:sldId id="296" r:id="rId4"/>
    <p:sldId id="525" r:id="rId5"/>
    <p:sldId id="526" r:id="rId6"/>
    <p:sldId id="297" r:id="rId7"/>
    <p:sldId id="298" r:id="rId8"/>
    <p:sldId id="299" r:id="rId9"/>
    <p:sldId id="300" r:id="rId10"/>
    <p:sldId id="301" r:id="rId11"/>
    <p:sldId id="527" r:id="rId12"/>
    <p:sldId id="529" r:id="rId13"/>
    <p:sldId id="530" r:id="rId14"/>
    <p:sldId id="531" r:id="rId15"/>
    <p:sldId id="532" r:id="rId16"/>
    <p:sldId id="302" r:id="rId17"/>
    <p:sldId id="303" r:id="rId18"/>
    <p:sldId id="533" r:id="rId19"/>
    <p:sldId id="534" r:id="rId20"/>
    <p:sldId id="306" r:id="rId21"/>
    <p:sldId id="307" r:id="rId22"/>
    <p:sldId id="314" r:id="rId23"/>
    <p:sldId id="308" r:id="rId24"/>
    <p:sldId id="309" r:id="rId25"/>
    <p:sldId id="310" r:id="rId26"/>
    <p:sldId id="311" r:id="rId27"/>
    <p:sldId id="312" r:id="rId28"/>
    <p:sldId id="313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7" autoAdjust="0"/>
    <p:restoredTop sz="90929"/>
  </p:normalViewPr>
  <p:slideViewPr>
    <p:cSldViewPr>
      <p:cViewPr varScale="1">
        <p:scale>
          <a:sx n="68" d="100"/>
          <a:sy n="68" d="100"/>
        </p:scale>
        <p:origin x="18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BA9952E-40F4-4F7E-9784-D64200504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1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6AC0D67-5868-4B22-84EE-376C7908C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9/6/2017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C06A-9D13-40CD-B00A-4434747B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pPr>
                <a:defRPr/>
              </a:pPr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10" Type="http://schemas.openxmlformats.org/officeDocument/2006/relationships/tags" Target="../tags/tag11.xml"/><Relationship Id="rId19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76.xml"/><Relationship Id="rId7" Type="http://schemas.openxmlformats.org/officeDocument/2006/relationships/image" Target="../media/image49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3.png"/><Relationship Id="rId5" Type="http://schemas.openxmlformats.org/officeDocument/2006/relationships/tags" Target="../tags/tag78.xml"/><Relationship Id="rId10" Type="http://schemas.openxmlformats.org/officeDocument/2006/relationships/image" Target="../media/image52.png"/><Relationship Id="rId4" Type="http://schemas.openxmlformats.org/officeDocument/2006/relationships/tags" Target="../tags/tag77.xml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81.xml"/><Relationship Id="rId7" Type="http://schemas.openxmlformats.org/officeDocument/2006/relationships/image" Target="../media/image55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54.gi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82.xml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63.pn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61.png"/><Relationship Id="rId5" Type="http://schemas.openxmlformats.org/officeDocument/2006/relationships/tags" Target="../tags/tag92.xml"/><Relationship Id="rId10" Type="http://schemas.openxmlformats.org/officeDocument/2006/relationships/image" Target="../media/image34.png"/><Relationship Id="rId4" Type="http://schemas.openxmlformats.org/officeDocument/2006/relationships/tags" Target="../tags/tag91.xml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image" Target="../media/image17.png"/><Relationship Id="rId21" Type="http://schemas.openxmlformats.org/officeDocument/2006/relationships/image" Target="../media/image12.png"/><Relationship Id="rId34" Type="http://schemas.openxmlformats.org/officeDocument/2006/relationships/image" Target="../media/image24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image" Target="../media/image16.png"/><Relationship Id="rId33" Type="http://schemas.openxmlformats.org/officeDocument/2006/relationships/image" Target="../media/image2.png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37" Type="http://schemas.openxmlformats.org/officeDocument/2006/relationships/image" Target="../media/image27.png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36" Type="http://schemas.openxmlformats.org/officeDocument/2006/relationships/image" Target="../media/image26.png"/><Relationship Id="rId10" Type="http://schemas.openxmlformats.org/officeDocument/2006/relationships/tags" Target="../tags/tag21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22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Relationship Id="rId35" Type="http://schemas.openxmlformats.org/officeDocument/2006/relationships/image" Target="../media/image25.png"/><Relationship Id="rId8" Type="http://schemas.openxmlformats.org/officeDocument/2006/relationships/tags" Target="../tags/tag19.xml"/><Relationship Id="rId3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image" Target="../media/image73.png"/><Relationship Id="rId26" Type="http://schemas.openxmlformats.org/officeDocument/2006/relationships/image" Target="../media/image4.png"/><Relationship Id="rId3" Type="http://schemas.openxmlformats.org/officeDocument/2006/relationships/tags" Target="../tags/tag104.xml"/><Relationship Id="rId21" Type="http://schemas.openxmlformats.org/officeDocument/2006/relationships/image" Target="../media/image76.png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0.png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image" Target="../media/image75.png"/><Relationship Id="rId29" Type="http://schemas.openxmlformats.org/officeDocument/2006/relationships/image" Target="../media/image8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image" Target="../media/image79.png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10" Type="http://schemas.openxmlformats.org/officeDocument/2006/relationships/tags" Target="../tags/tag111.xml"/><Relationship Id="rId19" Type="http://schemas.openxmlformats.org/officeDocument/2006/relationships/image" Target="../media/image74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image" Target="../media/image77.png"/><Relationship Id="rId27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3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32.png"/><Relationship Id="rId2" Type="http://schemas.openxmlformats.org/officeDocument/2006/relationships/tags" Target="../tags/tag3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30.png"/><Relationship Id="rId10" Type="http://schemas.openxmlformats.org/officeDocument/2006/relationships/tags" Target="../tags/tag40.xml"/><Relationship Id="rId19" Type="http://schemas.openxmlformats.org/officeDocument/2006/relationships/image" Target="../media/image34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image" Target="../media/image37.png"/><Relationship Id="rId3" Type="http://schemas.openxmlformats.org/officeDocument/2006/relationships/tags" Target="../tags/tag45.xml"/><Relationship Id="rId21" Type="http://schemas.openxmlformats.org/officeDocument/2006/relationships/image" Target="../media/image30.png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image" Target="../media/image36.png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40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image" Target="../media/image34.png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image" Target="../media/image33.png"/><Relationship Id="rId28" Type="http://schemas.openxmlformats.org/officeDocument/2006/relationships/image" Target="../media/image39.png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image" Target="../media/image42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image" Target="../media/image32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image" Target="../media/image43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44.png"/><Relationship Id="rId5" Type="http://schemas.openxmlformats.org/officeDocument/2006/relationships/tags" Target="../tags/tag70.xml"/><Relationship Id="rId10" Type="http://schemas.openxmlformats.org/officeDocument/2006/relationships/image" Target="../media/image43.png"/><Relationship Id="rId4" Type="http://schemas.openxmlformats.org/officeDocument/2006/relationships/tags" Target="../tags/tag69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2.1 Stress and Equilibrium</a:t>
            </a:r>
          </a:p>
        </p:txBody>
      </p:sp>
      <p:grpSp>
        <p:nvGrpSpPr>
          <p:cNvPr id="72707" name="Group 21"/>
          <p:cNvGrpSpPr>
            <a:grpSpLocks/>
          </p:cNvGrpSpPr>
          <p:nvPr/>
        </p:nvGrpSpPr>
        <p:grpSpPr bwMode="auto">
          <a:xfrm>
            <a:off x="4895850" y="533400"/>
            <a:ext cx="1504950" cy="2743200"/>
            <a:chOff x="3084" y="336"/>
            <a:chExt cx="948" cy="1728"/>
          </a:xfrm>
        </p:grpSpPr>
        <p:sp>
          <p:nvSpPr>
            <p:cNvPr id="72774" name="Freeform 3"/>
            <p:cNvSpPr>
              <a:spLocks/>
            </p:cNvSpPr>
            <p:nvPr/>
          </p:nvSpPr>
          <p:spPr bwMode="auto">
            <a:xfrm>
              <a:off x="3084" y="754"/>
              <a:ext cx="829" cy="1144"/>
            </a:xfrm>
            <a:custGeom>
              <a:avLst/>
              <a:gdLst>
                <a:gd name="T0" fmla="*/ 397 w 829"/>
                <a:gd name="T1" fmla="*/ 0 h 1144"/>
                <a:gd name="T2" fmla="*/ 262 w 829"/>
                <a:gd name="T3" fmla="*/ 59 h 1144"/>
                <a:gd name="T4" fmla="*/ 152 w 829"/>
                <a:gd name="T5" fmla="*/ 118 h 1144"/>
                <a:gd name="T6" fmla="*/ 101 w 829"/>
                <a:gd name="T7" fmla="*/ 152 h 1144"/>
                <a:gd name="T8" fmla="*/ 50 w 829"/>
                <a:gd name="T9" fmla="*/ 237 h 1144"/>
                <a:gd name="T10" fmla="*/ 8 w 829"/>
                <a:gd name="T11" fmla="*/ 406 h 1144"/>
                <a:gd name="T12" fmla="*/ 25 w 829"/>
                <a:gd name="T13" fmla="*/ 703 h 1144"/>
                <a:gd name="T14" fmla="*/ 84 w 829"/>
                <a:gd name="T15" fmla="*/ 822 h 1144"/>
                <a:gd name="T16" fmla="*/ 152 w 829"/>
                <a:gd name="T17" fmla="*/ 966 h 1144"/>
                <a:gd name="T18" fmla="*/ 296 w 829"/>
                <a:gd name="T19" fmla="*/ 1110 h 1144"/>
                <a:gd name="T20" fmla="*/ 321 w 829"/>
                <a:gd name="T21" fmla="*/ 1126 h 1144"/>
                <a:gd name="T22" fmla="*/ 414 w 829"/>
                <a:gd name="T23" fmla="*/ 1143 h 1144"/>
                <a:gd name="T24" fmla="*/ 541 w 829"/>
                <a:gd name="T25" fmla="*/ 1135 h 1144"/>
                <a:gd name="T26" fmla="*/ 618 w 829"/>
                <a:gd name="T27" fmla="*/ 1008 h 1144"/>
                <a:gd name="T28" fmla="*/ 711 w 829"/>
                <a:gd name="T29" fmla="*/ 847 h 1144"/>
                <a:gd name="T30" fmla="*/ 736 w 829"/>
                <a:gd name="T31" fmla="*/ 813 h 1144"/>
                <a:gd name="T32" fmla="*/ 770 w 829"/>
                <a:gd name="T33" fmla="*/ 771 h 1144"/>
                <a:gd name="T34" fmla="*/ 804 w 829"/>
                <a:gd name="T35" fmla="*/ 720 h 1144"/>
                <a:gd name="T36" fmla="*/ 821 w 829"/>
                <a:gd name="T37" fmla="*/ 694 h 1144"/>
                <a:gd name="T38" fmla="*/ 829 w 829"/>
                <a:gd name="T39" fmla="*/ 576 h 1144"/>
                <a:gd name="T40" fmla="*/ 821 w 829"/>
                <a:gd name="T41" fmla="*/ 237 h 1144"/>
                <a:gd name="T42" fmla="*/ 609 w 829"/>
                <a:gd name="T43" fmla="*/ 42 h 1144"/>
                <a:gd name="T44" fmla="*/ 558 w 829"/>
                <a:gd name="T45" fmla="*/ 25 h 1144"/>
                <a:gd name="T46" fmla="*/ 397 w 829"/>
                <a:gd name="T47" fmla="*/ 0 h 11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9"/>
                <a:gd name="T73" fmla="*/ 0 h 1144"/>
                <a:gd name="T74" fmla="*/ 829 w 829"/>
                <a:gd name="T75" fmla="*/ 1144 h 11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9" h="1144">
                  <a:moveTo>
                    <a:pt x="397" y="0"/>
                  </a:moveTo>
                  <a:cubicBezTo>
                    <a:pt x="347" y="12"/>
                    <a:pt x="314" y="47"/>
                    <a:pt x="262" y="59"/>
                  </a:cubicBezTo>
                  <a:cubicBezTo>
                    <a:pt x="228" y="93"/>
                    <a:pt x="195" y="93"/>
                    <a:pt x="152" y="118"/>
                  </a:cubicBezTo>
                  <a:cubicBezTo>
                    <a:pt x="134" y="128"/>
                    <a:pt x="101" y="152"/>
                    <a:pt x="101" y="152"/>
                  </a:cubicBezTo>
                  <a:cubicBezTo>
                    <a:pt x="83" y="180"/>
                    <a:pt x="69" y="209"/>
                    <a:pt x="50" y="237"/>
                  </a:cubicBezTo>
                  <a:cubicBezTo>
                    <a:pt x="31" y="293"/>
                    <a:pt x="26" y="350"/>
                    <a:pt x="8" y="406"/>
                  </a:cubicBezTo>
                  <a:cubicBezTo>
                    <a:pt x="12" y="505"/>
                    <a:pt x="0" y="607"/>
                    <a:pt x="25" y="703"/>
                  </a:cubicBezTo>
                  <a:cubicBezTo>
                    <a:pt x="33" y="733"/>
                    <a:pt x="71" y="792"/>
                    <a:pt x="84" y="822"/>
                  </a:cubicBezTo>
                  <a:cubicBezTo>
                    <a:pt x="105" y="871"/>
                    <a:pt x="122" y="920"/>
                    <a:pt x="152" y="966"/>
                  </a:cubicBezTo>
                  <a:cubicBezTo>
                    <a:pt x="171" y="1043"/>
                    <a:pt x="232" y="1074"/>
                    <a:pt x="296" y="1110"/>
                  </a:cubicBezTo>
                  <a:cubicBezTo>
                    <a:pt x="305" y="1115"/>
                    <a:pt x="311" y="1123"/>
                    <a:pt x="321" y="1126"/>
                  </a:cubicBezTo>
                  <a:cubicBezTo>
                    <a:pt x="351" y="1134"/>
                    <a:pt x="414" y="1143"/>
                    <a:pt x="414" y="1143"/>
                  </a:cubicBezTo>
                  <a:cubicBezTo>
                    <a:pt x="456" y="1140"/>
                    <a:pt x="500" y="1144"/>
                    <a:pt x="541" y="1135"/>
                  </a:cubicBezTo>
                  <a:cubicBezTo>
                    <a:pt x="564" y="1130"/>
                    <a:pt x="602" y="1031"/>
                    <a:pt x="618" y="1008"/>
                  </a:cubicBezTo>
                  <a:cubicBezTo>
                    <a:pt x="635" y="951"/>
                    <a:pt x="678" y="895"/>
                    <a:pt x="711" y="847"/>
                  </a:cubicBezTo>
                  <a:cubicBezTo>
                    <a:pt x="719" y="835"/>
                    <a:pt x="736" y="813"/>
                    <a:pt x="736" y="813"/>
                  </a:cubicBezTo>
                  <a:cubicBezTo>
                    <a:pt x="757" y="756"/>
                    <a:pt x="728" y="819"/>
                    <a:pt x="770" y="771"/>
                  </a:cubicBezTo>
                  <a:cubicBezTo>
                    <a:pt x="783" y="756"/>
                    <a:pt x="793" y="737"/>
                    <a:pt x="804" y="720"/>
                  </a:cubicBezTo>
                  <a:cubicBezTo>
                    <a:pt x="810" y="711"/>
                    <a:pt x="821" y="694"/>
                    <a:pt x="821" y="694"/>
                  </a:cubicBezTo>
                  <a:cubicBezTo>
                    <a:pt x="824" y="655"/>
                    <a:pt x="829" y="615"/>
                    <a:pt x="829" y="576"/>
                  </a:cubicBezTo>
                  <a:cubicBezTo>
                    <a:pt x="829" y="463"/>
                    <a:pt x="826" y="350"/>
                    <a:pt x="821" y="237"/>
                  </a:cubicBezTo>
                  <a:cubicBezTo>
                    <a:pt x="815" y="110"/>
                    <a:pt x="709" y="70"/>
                    <a:pt x="609" y="42"/>
                  </a:cubicBezTo>
                  <a:cubicBezTo>
                    <a:pt x="592" y="37"/>
                    <a:pt x="576" y="26"/>
                    <a:pt x="558" y="25"/>
                  </a:cubicBezTo>
                  <a:cubicBezTo>
                    <a:pt x="400" y="17"/>
                    <a:pt x="430" y="62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5" name="Line 4"/>
            <p:cNvSpPr>
              <a:spLocks noChangeShapeType="1"/>
            </p:cNvSpPr>
            <p:nvPr/>
          </p:nvSpPr>
          <p:spPr bwMode="auto">
            <a:xfrm flipV="1">
              <a:off x="3456" y="33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6" name="Line 5"/>
            <p:cNvSpPr>
              <a:spLocks noChangeShapeType="1"/>
            </p:cNvSpPr>
            <p:nvPr/>
          </p:nvSpPr>
          <p:spPr bwMode="auto">
            <a:xfrm flipV="1">
              <a:off x="3600" y="3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7" name="Oval 6"/>
            <p:cNvSpPr>
              <a:spLocks noChangeArrowheads="1"/>
            </p:cNvSpPr>
            <p:nvPr/>
          </p:nvSpPr>
          <p:spPr bwMode="auto">
            <a:xfrm>
              <a:off x="3408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8" name="AutoShape 7"/>
            <p:cNvSpPr>
              <a:spLocks noChangeArrowheads="1"/>
            </p:cNvSpPr>
            <p:nvPr/>
          </p:nvSpPr>
          <p:spPr bwMode="auto">
            <a:xfrm rot="-2802589">
              <a:off x="3840" y="1488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9" name="Rectangle 8" descr="Dark downward diagonal"/>
            <p:cNvSpPr>
              <a:spLocks noChangeArrowheads="1"/>
            </p:cNvSpPr>
            <p:nvPr/>
          </p:nvSpPr>
          <p:spPr bwMode="auto">
            <a:xfrm>
              <a:off x="3312" y="1968"/>
              <a:ext cx="288" cy="96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0" name="Rectangle 9" descr="Dark downward diagonal"/>
            <p:cNvSpPr>
              <a:spLocks noChangeArrowheads="1"/>
            </p:cNvSpPr>
            <p:nvPr/>
          </p:nvSpPr>
          <p:spPr bwMode="auto">
            <a:xfrm rot="-3218904">
              <a:off x="3840" y="1536"/>
              <a:ext cx="288" cy="96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1" name="Line 10"/>
            <p:cNvSpPr>
              <a:spLocks noChangeShapeType="1"/>
            </p:cNvSpPr>
            <p:nvPr/>
          </p:nvSpPr>
          <p:spPr bwMode="auto">
            <a:xfrm flipH="1">
              <a:off x="3264" y="9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2" name="Line 11"/>
            <p:cNvSpPr>
              <a:spLocks noChangeShapeType="1"/>
            </p:cNvSpPr>
            <p:nvPr/>
          </p:nvSpPr>
          <p:spPr bwMode="auto">
            <a:xfrm flipH="1">
              <a:off x="3360" y="10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3" name="Line 12"/>
            <p:cNvSpPr>
              <a:spLocks noChangeShapeType="1"/>
            </p:cNvSpPr>
            <p:nvPr/>
          </p:nvSpPr>
          <p:spPr bwMode="auto">
            <a:xfrm flipH="1">
              <a:off x="3504" y="11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4" name="Line 13"/>
            <p:cNvSpPr>
              <a:spLocks noChangeShapeType="1"/>
            </p:cNvSpPr>
            <p:nvPr/>
          </p:nvSpPr>
          <p:spPr bwMode="auto">
            <a:xfrm flipH="1">
              <a:off x="3600" y="139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5" name="Line 14"/>
            <p:cNvSpPr>
              <a:spLocks noChangeShapeType="1"/>
            </p:cNvSpPr>
            <p:nvPr/>
          </p:nvSpPr>
          <p:spPr bwMode="auto">
            <a:xfrm flipH="1">
              <a:off x="3792" y="11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6" name="Line 15"/>
            <p:cNvSpPr>
              <a:spLocks noChangeShapeType="1"/>
            </p:cNvSpPr>
            <p:nvPr/>
          </p:nvSpPr>
          <p:spPr bwMode="auto">
            <a:xfrm flipH="1">
              <a:off x="3504" y="86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7" name="Line 16"/>
            <p:cNvSpPr>
              <a:spLocks noChangeShapeType="1"/>
            </p:cNvSpPr>
            <p:nvPr/>
          </p:nvSpPr>
          <p:spPr bwMode="auto">
            <a:xfrm flipH="1">
              <a:off x="3792" y="144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8" name="Line 17"/>
            <p:cNvSpPr>
              <a:spLocks noChangeShapeType="1"/>
            </p:cNvSpPr>
            <p:nvPr/>
          </p:nvSpPr>
          <p:spPr bwMode="auto">
            <a:xfrm flipH="1">
              <a:off x="3696" y="9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9" name="Line 18"/>
            <p:cNvSpPr>
              <a:spLocks noChangeShapeType="1"/>
            </p:cNvSpPr>
            <p:nvPr/>
          </p:nvSpPr>
          <p:spPr bwMode="auto">
            <a:xfrm flipH="1">
              <a:off x="3360" y="148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90" name="Line 19"/>
            <p:cNvSpPr>
              <a:spLocks noChangeShapeType="1"/>
            </p:cNvSpPr>
            <p:nvPr/>
          </p:nvSpPr>
          <p:spPr bwMode="auto">
            <a:xfrm flipH="1">
              <a:off x="3264" y="129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91" name="Line 20"/>
            <p:cNvSpPr>
              <a:spLocks noChangeShapeType="1"/>
            </p:cNvSpPr>
            <p:nvPr/>
          </p:nvSpPr>
          <p:spPr bwMode="auto">
            <a:xfrm flipH="1">
              <a:off x="3552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08" name="Group 22"/>
          <p:cNvGrpSpPr>
            <a:grpSpLocks/>
          </p:cNvGrpSpPr>
          <p:nvPr/>
        </p:nvGrpSpPr>
        <p:grpSpPr bwMode="auto">
          <a:xfrm>
            <a:off x="6953250" y="533400"/>
            <a:ext cx="1504950" cy="2743200"/>
            <a:chOff x="3084" y="336"/>
            <a:chExt cx="948" cy="1728"/>
          </a:xfrm>
        </p:grpSpPr>
        <p:sp>
          <p:nvSpPr>
            <p:cNvPr id="72756" name="Freeform 23"/>
            <p:cNvSpPr>
              <a:spLocks/>
            </p:cNvSpPr>
            <p:nvPr/>
          </p:nvSpPr>
          <p:spPr bwMode="auto">
            <a:xfrm>
              <a:off x="3084" y="754"/>
              <a:ext cx="829" cy="1144"/>
            </a:xfrm>
            <a:custGeom>
              <a:avLst/>
              <a:gdLst>
                <a:gd name="T0" fmla="*/ 397 w 829"/>
                <a:gd name="T1" fmla="*/ 0 h 1144"/>
                <a:gd name="T2" fmla="*/ 262 w 829"/>
                <a:gd name="T3" fmla="*/ 59 h 1144"/>
                <a:gd name="T4" fmla="*/ 152 w 829"/>
                <a:gd name="T5" fmla="*/ 118 h 1144"/>
                <a:gd name="T6" fmla="*/ 101 w 829"/>
                <a:gd name="T7" fmla="*/ 152 h 1144"/>
                <a:gd name="T8" fmla="*/ 50 w 829"/>
                <a:gd name="T9" fmla="*/ 237 h 1144"/>
                <a:gd name="T10" fmla="*/ 8 w 829"/>
                <a:gd name="T11" fmla="*/ 406 h 1144"/>
                <a:gd name="T12" fmla="*/ 25 w 829"/>
                <a:gd name="T13" fmla="*/ 703 h 1144"/>
                <a:gd name="T14" fmla="*/ 84 w 829"/>
                <a:gd name="T15" fmla="*/ 822 h 1144"/>
                <a:gd name="T16" fmla="*/ 152 w 829"/>
                <a:gd name="T17" fmla="*/ 966 h 1144"/>
                <a:gd name="T18" fmla="*/ 296 w 829"/>
                <a:gd name="T19" fmla="*/ 1110 h 1144"/>
                <a:gd name="T20" fmla="*/ 321 w 829"/>
                <a:gd name="T21" fmla="*/ 1126 h 1144"/>
                <a:gd name="T22" fmla="*/ 414 w 829"/>
                <a:gd name="T23" fmla="*/ 1143 h 1144"/>
                <a:gd name="T24" fmla="*/ 541 w 829"/>
                <a:gd name="T25" fmla="*/ 1135 h 1144"/>
                <a:gd name="T26" fmla="*/ 618 w 829"/>
                <a:gd name="T27" fmla="*/ 1008 h 1144"/>
                <a:gd name="T28" fmla="*/ 711 w 829"/>
                <a:gd name="T29" fmla="*/ 847 h 1144"/>
                <a:gd name="T30" fmla="*/ 736 w 829"/>
                <a:gd name="T31" fmla="*/ 813 h 1144"/>
                <a:gd name="T32" fmla="*/ 770 w 829"/>
                <a:gd name="T33" fmla="*/ 771 h 1144"/>
                <a:gd name="T34" fmla="*/ 804 w 829"/>
                <a:gd name="T35" fmla="*/ 720 h 1144"/>
                <a:gd name="T36" fmla="*/ 821 w 829"/>
                <a:gd name="T37" fmla="*/ 694 h 1144"/>
                <a:gd name="T38" fmla="*/ 829 w 829"/>
                <a:gd name="T39" fmla="*/ 576 h 1144"/>
                <a:gd name="T40" fmla="*/ 821 w 829"/>
                <a:gd name="T41" fmla="*/ 237 h 1144"/>
                <a:gd name="T42" fmla="*/ 609 w 829"/>
                <a:gd name="T43" fmla="*/ 42 h 1144"/>
                <a:gd name="T44" fmla="*/ 558 w 829"/>
                <a:gd name="T45" fmla="*/ 25 h 1144"/>
                <a:gd name="T46" fmla="*/ 397 w 829"/>
                <a:gd name="T47" fmla="*/ 0 h 11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9"/>
                <a:gd name="T73" fmla="*/ 0 h 1144"/>
                <a:gd name="T74" fmla="*/ 829 w 829"/>
                <a:gd name="T75" fmla="*/ 1144 h 11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9" h="1144">
                  <a:moveTo>
                    <a:pt x="397" y="0"/>
                  </a:moveTo>
                  <a:cubicBezTo>
                    <a:pt x="347" y="12"/>
                    <a:pt x="314" y="47"/>
                    <a:pt x="262" y="59"/>
                  </a:cubicBezTo>
                  <a:cubicBezTo>
                    <a:pt x="228" y="93"/>
                    <a:pt x="195" y="93"/>
                    <a:pt x="152" y="118"/>
                  </a:cubicBezTo>
                  <a:cubicBezTo>
                    <a:pt x="134" y="128"/>
                    <a:pt x="101" y="152"/>
                    <a:pt x="101" y="152"/>
                  </a:cubicBezTo>
                  <a:cubicBezTo>
                    <a:pt x="83" y="180"/>
                    <a:pt x="69" y="209"/>
                    <a:pt x="50" y="237"/>
                  </a:cubicBezTo>
                  <a:cubicBezTo>
                    <a:pt x="31" y="293"/>
                    <a:pt x="26" y="350"/>
                    <a:pt x="8" y="406"/>
                  </a:cubicBezTo>
                  <a:cubicBezTo>
                    <a:pt x="12" y="505"/>
                    <a:pt x="0" y="607"/>
                    <a:pt x="25" y="703"/>
                  </a:cubicBezTo>
                  <a:cubicBezTo>
                    <a:pt x="33" y="733"/>
                    <a:pt x="71" y="792"/>
                    <a:pt x="84" y="822"/>
                  </a:cubicBezTo>
                  <a:cubicBezTo>
                    <a:pt x="105" y="871"/>
                    <a:pt x="122" y="920"/>
                    <a:pt x="152" y="966"/>
                  </a:cubicBezTo>
                  <a:cubicBezTo>
                    <a:pt x="171" y="1043"/>
                    <a:pt x="232" y="1074"/>
                    <a:pt x="296" y="1110"/>
                  </a:cubicBezTo>
                  <a:cubicBezTo>
                    <a:pt x="305" y="1115"/>
                    <a:pt x="311" y="1123"/>
                    <a:pt x="321" y="1126"/>
                  </a:cubicBezTo>
                  <a:cubicBezTo>
                    <a:pt x="351" y="1134"/>
                    <a:pt x="414" y="1143"/>
                    <a:pt x="414" y="1143"/>
                  </a:cubicBezTo>
                  <a:cubicBezTo>
                    <a:pt x="456" y="1140"/>
                    <a:pt x="500" y="1144"/>
                    <a:pt x="541" y="1135"/>
                  </a:cubicBezTo>
                  <a:cubicBezTo>
                    <a:pt x="564" y="1130"/>
                    <a:pt x="602" y="1031"/>
                    <a:pt x="618" y="1008"/>
                  </a:cubicBezTo>
                  <a:cubicBezTo>
                    <a:pt x="635" y="951"/>
                    <a:pt x="678" y="895"/>
                    <a:pt x="711" y="847"/>
                  </a:cubicBezTo>
                  <a:cubicBezTo>
                    <a:pt x="719" y="835"/>
                    <a:pt x="736" y="813"/>
                    <a:pt x="736" y="813"/>
                  </a:cubicBezTo>
                  <a:cubicBezTo>
                    <a:pt x="757" y="756"/>
                    <a:pt x="728" y="819"/>
                    <a:pt x="770" y="771"/>
                  </a:cubicBezTo>
                  <a:cubicBezTo>
                    <a:pt x="783" y="756"/>
                    <a:pt x="793" y="737"/>
                    <a:pt x="804" y="720"/>
                  </a:cubicBezTo>
                  <a:cubicBezTo>
                    <a:pt x="810" y="711"/>
                    <a:pt x="821" y="694"/>
                    <a:pt x="821" y="694"/>
                  </a:cubicBezTo>
                  <a:cubicBezTo>
                    <a:pt x="824" y="655"/>
                    <a:pt x="829" y="615"/>
                    <a:pt x="829" y="576"/>
                  </a:cubicBezTo>
                  <a:cubicBezTo>
                    <a:pt x="829" y="463"/>
                    <a:pt x="826" y="350"/>
                    <a:pt x="821" y="237"/>
                  </a:cubicBezTo>
                  <a:cubicBezTo>
                    <a:pt x="815" y="110"/>
                    <a:pt x="709" y="70"/>
                    <a:pt x="609" y="42"/>
                  </a:cubicBezTo>
                  <a:cubicBezTo>
                    <a:pt x="592" y="37"/>
                    <a:pt x="576" y="26"/>
                    <a:pt x="558" y="25"/>
                  </a:cubicBezTo>
                  <a:cubicBezTo>
                    <a:pt x="400" y="17"/>
                    <a:pt x="430" y="62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7" name="Line 24"/>
            <p:cNvSpPr>
              <a:spLocks noChangeShapeType="1"/>
            </p:cNvSpPr>
            <p:nvPr/>
          </p:nvSpPr>
          <p:spPr bwMode="auto">
            <a:xfrm flipV="1">
              <a:off x="3456" y="33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8" name="Line 25"/>
            <p:cNvSpPr>
              <a:spLocks noChangeShapeType="1"/>
            </p:cNvSpPr>
            <p:nvPr/>
          </p:nvSpPr>
          <p:spPr bwMode="auto">
            <a:xfrm flipV="1">
              <a:off x="3600" y="3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9" name="Oval 26"/>
            <p:cNvSpPr>
              <a:spLocks noChangeArrowheads="1"/>
            </p:cNvSpPr>
            <p:nvPr/>
          </p:nvSpPr>
          <p:spPr bwMode="auto">
            <a:xfrm>
              <a:off x="3408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AutoShape 27"/>
            <p:cNvSpPr>
              <a:spLocks noChangeArrowheads="1"/>
            </p:cNvSpPr>
            <p:nvPr/>
          </p:nvSpPr>
          <p:spPr bwMode="auto">
            <a:xfrm rot="-2802589">
              <a:off x="3840" y="1488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Rectangle 28" descr="Dark downward diagonal"/>
            <p:cNvSpPr>
              <a:spLocks noChangeArrowheads="1"/>
            </p:cNvSpPr>
            <p:nvPr/>
          </p:nvSpPr>
          <p:spPr bwMode="auto">
            <a:xfrm>
              <a:off x="3312" y="1968"/>
              <a:ext cx="288" cy="96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2" name="Rectangle 29" descr="Dark downward diagonal"/>
            <p:cNvSpPr>
              <a:spLocks noChangeArrowheads="1"/>
            </p:cNvSpPr>
            <p:nvPr/>
          </p:nvSpPr>
          <p:spPr bwMode="auto">
            <a:xfrm rot="-3218904">
              <a:off x="3840" y="1536"/>
              <a:ext cx="288" cy="96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3" name="Line 30"/>
            <p:cNvSpPr>
              <a:spLocks noChangeShapeType="1"/>
            </p:cNvSpPr>
            <p:nvPr/>
          </p:nvSpPr>
          <p:spPr bwMode="auto">
            <a:xfrm flipH="1">
              <a:off x="3264" y="9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4" name="Line 31"/>
            <p:cNvSpPr>
              <a:spLocks noChangeShapeType="1"/>
            </p:cNvSpPr>
            <p:nvPr/>
          </p:nvSpPr>
          <p:spPr bwMode="auto">
            <a:xfrm flipH="1">
              <a:off x="3360" y="10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5" name="Line 32"/>
            <p:cNvSpPr>
              <a:spLocks noChangeShapeType="1"/>
            </p:cNvSpPr>
            <p:nvPr/>
          </p:nvSpPr>
          <p:spPr bwMode="auto">
            <a:xfrm flipH="1">
              <a:off x="3504" y="11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6" name="Line 33"/>
            <p:cNvSpPr>
              <a:spLocks noChangeShapeType="1"/>
            </p:cNvSpPr>
            <p:nvPr/>
          </p:nvSpPr>
          <p:spPr bwMode="auto">
            <a:xfrm flipH="1">
              <a:off x="3600" y="139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7" name="Line 34"/>
            <p:cNvSpPr>
              <a:spLocks noChangeShapeType="1"/>
            </p:cNvSpPr>
            <p:nvPr/>
          </p:nvSpPr>
          <p:spPr bwMode="auto">
            <a:xfrm flipH="1">
              <a:off x="3792" y="11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8" name="Line 35"/>
            <p:cNvSpPr>
              <a:spLocks noChangeShapeType="1"/>
            </p:cNvSpPr>
            <p:nvPr/>
          </p:nvSpPr>
          <p:spPr bwMode="auto">
            <a:xfrm flipH="1">
              <a:off x="3504" y="86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9" name="Line 36"/>
            <p:cNvSpPr>
              <a:spLocks noChangeShapeType="1"/>
            </p:cNvSpPr>
            <p:nvPr/>
          </p:nvSpPr>
          <p:spPr bwMode="auto">
            <a:xfrm flipH="1">
              <a:off x="3792" y="144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0" name="Line 37"/>
            <p:cNvSpPr>
              <a:spLocks noChangeShapeType="1"/>
            </p:cNvSpPr>
            <p:nvPr/>
          </p:nvSpPr>
          <p:spPr bwMode="auto">
            <a:xfrm flipH="1">
              <a:off x="3696" y="9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1" name="Line 38"/>
            <p:cNvSpPr>
              <a:spLocks noChangeShapeType="1"/>
            </p:cNvSpPr>
            <p:nvPr/>
          </p:nvSpPr>
          <p:spPr bwMode="auto">
            <a:xfrm flipH="1">
              <a:off x="3360" y="148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2" name="Line 39"/>
            <p:cNvSpPr>
              <a:spLocks noChangeShapeType="1"/>
            </p:cNvSpPr>
            <p:nvPr/>
          </p:nvSpPr>
          <p:spPr bwMode="auto">
            <a:xfrm flipH="1">
              <a:off x="3264" y="129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3" name="Line 40"/>
            <p:cNvSpPr>
              <a:spLocks noChangeShapeType="1"/>
            </p:cNvSpPr>
            <p:nvPr/>
          </p:nvSpPr>
          <p:spPr bwMode="auto">
            <a:xfrm flipH="1">
              <a:off x="3552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2709" name="Picture 4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5715000" y="4572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4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5486400" y="1676400"/>
            <a:ext cx="482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1" name="Picture 4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7721600" y="4572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2" name="Rectangle 46"/>
          <p:cNvSpPr>
            <a:spLocks noChangeArrowheads="1"/>
          </p:cNvSpPr>
          <p:nvPr/>
        </p:nvSpPr>
        <p:spPr bwMode="auto">
          <a:xfrm rot="760901">
            <a:off x="6553200" y="1981200"/>
            <a:ext cx="19812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47"/>
          <p:cNvSpPr>
            <a:spLocks noChangeShapeType="1"/>
          </p:cNvSpPr>
          <p:nvPr/>
        </p:nvSpPr>
        <p:spPr bwMode="auto">
          <a:xfrm>
            <a:off x="6934200" y="1828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2714" name="Group 48"/>
          <p:cNvGrpSpPr>
            <a:grpSpLocks/>
          </p:cNvGrpSpPr>
          <p:nvPr/>
        </p:nvGrpSpPr>
        <p:grpSpPr bwMode="auto">
          <a:xfrm>
            <a:off x="7105650" y="2667000"/>
            <a:ext cx="1504950" cy="2743200"/>
            <a:chOff x="3084" y="336"/>
            <a:chExt cx="948" cy="1728"/>
          </a:xfrm>
        </p:grpSpPr>
        <p:sp>
          <p:nvSpPr>
            <p:cNvPr id="72738" name="Freeform 49"/>
            <p:cNvSpPr>
              <a:spLocks/>
            </p:cNvSpPr>
            <p:nvPr/>
          </p:nvSpPr>
          <p:spPr bwMode="auto">
            <a:xfrm>
              <a:off x="3084" y="754"/>
              <a:ext cx="829" cy="1144"/>
            </a:xfrm>
            <a:custGeom>
              <a:avLst/>
              <a:gdLst>
                <a:gd name="T0" fmla="*/ 397 w 829"/>
                <a:gd name="T1" fmla="*/ 0 h 1144"/>
                <a:gd name="T2" fmla="*/ 262 w 829"/>
                <a:gd name="T3" fmla="*/ 59 h 1144"/>
                <a:gd name="T4" fmla="*/ 152 w 829"/>
                <a:gd name="T5" fmla="*/ 118 h 1144"/>
                <a:gd name="T6" fmla="*/ 101 w 829"/>
                <a:gd name="T7" fmla="*/ 152 h 1144"/>
                <a:gd name="T8" fmla="*/ 50 w 829"/>
                <a:gd name="T9" fmla="*/ 237 h 1144"/>
                <a:gd name="T10" fmla="*/ 8 w 829"/>
                <a:gd name="T11" fmla="*/ 406 h 1144"/>
                <a:gd name="T12" fmla="*/ 25 w 829"/>
                <a:gd name="T13" fmla="*/ 703 h 1144"/>
                <a:gd name="T14" fmla="*/ 84 w 829"/>
                <a:gd name="T15" fmla="*/ 822 h 1144"/>
                <a:gd name="T16" fmla="*/ 152 w 829"/>
                <a:gd name="T17" fmla="*/ 966 h 1144"/>
                <a:gd name="T18" fmla="*/ 296 w 829"/>
                <a:gd name="T19" fmla="*/ 1110 h 1144"/>
                <a:gd name="T20" fmla="*/ 321 w 829"/>
                <a:gd name="T21" fmla="*/ 1126 h 1144"/>
                <a:gd name="T22" fmla="*/ 414 w 829"/>
                <a:gd name="T23" fmla="*/ 1143 h 1144"/>
                <a:gd name="T24" fmla="*/ 541 w 829"/>
                <a:gd name="T25" fmla="*/ 1135 h 1144"/>
                <a:gd name="T26" fmla="*/ 618 w 829"/>
                <a:gd name="T27" fmla="*/ 1008 h 1144"/>
                <a:gd name="T28" fmla="*/ 711 w 829"/>
                <a:gd name="T29" fmla="*/ 847 h 1144"/>
                <a:gd name="T30" fmla="*/ 736 w 829"/>
                <a:gd name="T31" fmla="*/ 813 h 1144"/>
                <a:gd name="T32" fmla="*/ 770 w 829"/>
                <a:gd name="T33" fmla="*/ 771 h 1144"/>
                <a:gd name="T34" fmla="*/ 804 w 829"/>
                <a:gd name="T35" fmla="*/ 720 h 1144"/>
                <a:gd name="T36" fmla="*/ 821 w 829"/>
                <a:gd name="T37" fmla="*/ 694 h 1144"/>
                <a:gd name="T38" fmla="*/ 829 w 829"/>
                <a:gd name="T39" fmla="*/ 576 h 1144"/>
                <a:gd name="T40" fmla="*/ 821 w 829"/>
                <a:gd name="T41" fmla="*/ 237 h 1144"/>
                <a:gd name="T42" fmla="*/ 609 w 829"/>
                <a:gd name="T43" fmla="*/ 42 h 1144"/>
                <a:gd name="T44" fmla="*/ 558 w 829"/>
                <a:gd name="T45" fmla="*/ 25 h 1144"/>
                <a:gd name="T46" fmla="*/ 397 w 829"/>
                <a:gd name="T47" fmla="*/ 0 h 11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9"/>
                <a:gd name="T73" fmla="*/ 0 h 1144"/>
                <a:gd name="T74" fmla="*/ 829 w 829"/>
                <a:gd name="T75" fmla="*/ 1144 h 11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9" h="1144">
                  <a:moveTo>
                    <a:pt x="397" y="0"/>
                  </a:moveTo>
                  <a:cubicBezTo>
                    <a:pt x="347" y="12"/>
                    <a:pt x="314" y="47"/>
                    <a:pt x="262" y="59"/>
                  </a:cubicBezTo>
                  <a:cubicBezTo>
                    <a:pt x="228" y="93"/>
                    <a:pt x="195" y="93"/>
                    <a:pt x="152" y="118"/>
                  </a:cubicBezTo>
                  <a:cubicBezTo>
                    <a:pt x="134" y="128"/>
                    <a:pt x="101" y="152"/>
                    <a:pt x="101" y="152"/>
                  </a:cubicBezTo>
                  <a:cubicBezTo>
                    <a:pt x="83" y="180"/>
                    <a:pt x="69" y="209"/>
                    <a:pt x="50" y="237"/>
                  </a:cubicBezTo>
                  <a:cubicBezTo>
                    <a:pt x="31" y="293"/>
                    <a:pt x="26" y="350"/>
                    <a:pt x="8" y="406"/>
                  </a:cubicBezTo>
                  <a:cubicBezTo>
                    <a:pt x="12" y="505"/>
                    <a:pt x="0" y="607"/>
                    <a:pt x="25" y="703"/>
                  </a:cubicBezTo>
                  <a:cubicBezTo>
                    <a:pt x="33" y="733"/>
                    <a:pt x="71" y="792"/>
                    <a:pt x="84" y="822"/>
                  </a:cubicBezTo>
                  <a:cubicBezTo>
                    <a:pt x="105" y="871"/>
                    <a:pt x="122" y="920"/>
                    <a:pt x="152" y="966"/>
                  </a:cubicBezTo>
                  <a:cubicBezTo>
                    <a:pt x="171" y="1043"/>
                    <a:pt x="232" y="1074"/>
                    <a:pt x="296" y="1110"/>
                  </a:cubicBezTo>
                  <a:cubicBezTo>
                    <a:pt x="305" y="1115"/>
                    <a:pt x="311" y="1123"/>
                    <a:pt x="321" y="1126"/>
                  </a:cubicBezTo>
                  <a:cubicBezTo>
                    <a:pt x="351" y="1134"/>
                    <a:pt x="414" y="1143"/>
                    <a:pt x="414" y="1143"/>
                  </a:cubicBezTo>
                  <a:cubicBezTo>
                    <a:pt x="456" y="1140"/>
                    <a:pt x="500" y="1144"/>
                    <a:pt x="541" y="1135"/>
                  </a:cubicBezTo>
                  <a:cubicBezTo>
                    <a:pt x="564" y="1130"/>
                    <a:pt x="602" y="1031"/>
                    <a:pt x="618" y="1008"/>
                  </a:cubicBezTo>
                  <a:cubicBezTo>
                    <a:pt x="635" y="951"/>
                    <a:pt x="678" y="895"/>
                    <a:pt x="711" y="847"/>
                  </a:cubicBezTo>
                  <a:cubicBezTo>
                    <a:pt x="719" y="835"/>
                    <a:pt x="736" y="813"/>
                    <a:pt x="736" y="813"/>
                  </a:cubicBezTo>
                  <a:cubicBezTo>
                    <a:pt x="757" y="756"/>
                    <a:pt x="728" y="819"/>
                    <a:pt x="770" y="771"/>
                  </a:cubicBezTo>
                  <a:cubicBezTo>
                    <a:pt x="783" y="756"/>
                    <a:pt x="793" y="737"/>
                    <a:pt x="804" y="720"/>
                  </a:cubicBezTo>
                  <a:cubicBezTo>
                    <a:pt x="810" y="711"/>
                    <a:pt x="821" y="694"/>
                    <a:pt x="821" y="694"/>
                  </a:cubicBezTo>
                  <a:cubicBezTo>
                    <a:pt x="824" y="655"/>
                    <a:pt x="829" y="615"/>
                    <a:pt x="829" y="576"/>
                  </a:cubicBezTo>
                  <a:cubicBezTo>
                    <a:pt x="829" y="463"/>
                    <a:pt x="826" y="350"/>
                    <a:pt x="821" y="237"/>
                  </a:cubicBezTo>
                  <a:cubicBezTo>
                    <a:pt x="815" y="110"/>
                    <a:pt x="709" y="70"/>
                    <a:pt x="609" y="42"/>
                  </a:cubicBezTo>
                  <a:cubicBezTo>
                    <a:pt x="592" y="37"/>
                    <a:pt x="576" y="26"/>
                    <a:pt x="558" y="25"/>
                  </a:cubicBezTo>
                  <a:cubicBezTo>
                    <a:pt x="400" y="17"/>
                    <a:pt x="430" y="62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9" name="Line 50"/>
            <p:cNvSpPr>
              <a:spLocks noChangeShapeType="1"/>
            </p:cNvSpPr>
            <p:nvPr/>
          </p:nvSpPr>
          <p:spPr bwMode="auto">
            <a:xfrm flipV="1">
              <a:off x="3456" y="33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0" name="Line 51"/>
            <p:cNvSpPr>
              <a:spLocks noChangeShapeType="1"/>
            </p:cNvSpPr>
            <p:nvPr/>
          </p:nvSpPr>
          <p:spPr bwMode="auto">
            <a:xfrm flipV="1">
              <a:off x="3600" y="3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1" name="Oval 52"/>
            <p:cNvSpPr>
              <a:spLocks noChangeArrowheads="1"/>
            </p:cNvSpPr>
            <p:nvPr/>
          </p:nvSpPr>
          <p:spPr bwMode="auto">
            <a:xfrm>
              <a:off x="3408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2" name="AutoShape 53"/>
            <p:cNvSpPr>
              <a:spLocks noChangeArrowheads="1"/>
            </p:cNvSpPr>
            <p:nvPr/>
          </p:nvSpPr>
          <p:spPr bwMode="auto">
            <a:xfrm rot="-2802589">
              <a:off x="3840" y="1488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3" name="Rectangle 54" descr="Dark downward diagonal"/>
            <p:cNvSpPr>
              <a:spLocks noChangeArrowheads="1"/>
            </p:cNvSpPr>
            <p:nvPr/>
          </p:nvSpPr>
          <p:spPr bwMode="auto">
            <a:xfrm>
              <a:off x="3312" y="1968"/>
              <a:ext cx="288" cy="96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4" name="Rectangle 55" descr="Dark downward diagonal"/>
            <p:cNvSpPr>
              <a:spLocks noChangeArrowheads="1"/>
            </p:cNvSpPr>
            <p:nvPr/>
          </p:nvSpPr>
          <p:spPr bwMode="auto">
            <a:xfrm rot="-3218904">
              <a:off x="3840" y="1536"/>
              <a:ext cx="288" cy="96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5" name="Line 56"/>
            <p:cNvSpPr>
              <a:spLocks noChangeShapeType="1"/>
            </p:cNvSpPr>
            <p:nvPr/>
          </p:nvSpPr>
          <p:spPr bwMode="auto">
            <a:xfrm flipH="1">
              <a:off x="3264" y="9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6" name="Line 57"/>
            <p:cNvSpPr>
              <a:spLocks noChangeShapeType="1"/>
            </p:cNvSpPr>
            <p:nvPr/>
          </p:nvSpPr>
          <p:spPr bwMode="auto">
            <a:xfrm flipH="1">
              <a:off x="3360" y="10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7" name="Line 58"/>
            <p:cNvSpPr>
              <a:spLocks noChangeShapeType="1"/>
            </p:cNvSpPr>
            <p:nvPr/>
          </p:nvSpPr>
          <p:spPr bwMode="auto">
            <a:xfrm flipH="1">
              <a:off x="3504" y="11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8" name="Line 59"/>
            <p:cNvSpPr>
              <a:spLocks noChangeShapeType="1"/>
            </p:cNvSpPr>
            <p:nvPr/>
          </p:nvSpPr>
          <p:spPr bwMode="auto">
            <a:xfrm flipH="1">
              <a:off x="3600" y="139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9" name="Line 60"/>
            <p:cNvSpPr>
              <a:spLocks noChangeShapeType="1"/>
            </p:cNvSpPr>
            <p:nvPr/>
          </p:nvSpPr>
          <p:spPr bwMode="auto">
            <a:xfrm flipH="1">
              <a:off x="3792" y="11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Line 61"/>
            <p:cNvSpPr>
              <a:spLocks noChangeShapeType="1"/>
            </p:cNvSpPr>
            <p:nvPr/>
          </p:nvSpPr>
          <p:spPr bwMode="auto">
            <a:xfrm flipH="1">
              <a:off x="3504" y="86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1" name="Line 62"/>
            <p:cNvSpPr>
              <a:spLocks noChangeShapeType="1"/>
            </p:cNvSpPr>
            <p:nvPr/>
          </p:nvSpPr>
          <p:spPr bwMode="auto">
            <a:xfrm flipH="1">
              <a:off x="3792" y="144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2" name="Line 63"/>
            <p:cNvSpPr>
              <a:spLocks noChangeShapeType="1"/>
            </p:cNvSpPr>
            <p:nvPr/>
          </p:nvSpPr>
          <p:spPr bwMode="auto">
            <a:xfrm flipH="1">
              <a:off x="3696" y="9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3" name="Line 64"/>
            <p:cNvSpPr>
              <a:spLocks noChangeShapeType="1"/>
            </p:cNvSpPr>
            <p:nvPr/>
          </p:nvSpPr>
          <p:spPr bwMode="auto">
            <a:xfrm flipH="1">
              <a:off x="3360" y="148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4" name="Line 65"/>
            <p:cNvSpPr>
              <a:spLocks noChangeShapeType="1"/>
            </p:cNvSpPr>
            <p:nvPr/>
          </p:nvSpPr>
          <p:spPr bwMode="auto">
            <a:xfrm flipH="1">
              <a:off x="3264" y="129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5" name="Line 66"/>
            <p:cNvSpPr>
              <a:spLocks noChangeShapeType="1"/>
            </p:cNvSpPr>
            <p:nvPr/>
          </p:nvSpPr>
          <p:spPr bwMode="auto">
            <a:xfrm flipH="1">
              <a:off x="3552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5" name="Rectangle 67"/>
          <p:cNvSpPr>
            <a:spLocks noChangeArrowheads="1"/>
          </p:cNvSpPr>
          <p:nvPr/>
        </p:nvSpPr>
        <p:spPr bwMode="auto">
          <a:xfrm rot="760901">
            <a:off x="7010400" y="2590800"/>
            <a:ext cx="19812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71"/>
          <p:cNvSpPr>
            <a:spLocks noChangeShapeType="1"/>
          </p:cNvSpPr>
          <p:nvPr/>
        </p:nvSpPr>
        <p:spPr bwMode="auto">
          <a:xfrm>
            <a:off x="7162800" y="3962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7" name="Line 72"/>
          <p:cNvSpPr>
            <a:spLocks noChangeShapeType="1"/>
          </p:cNvSpPr>
          <p:nvPr/>
        </p:nvSpPr>
        <p:spPr bwMode="auto">
          <a:xfrm flipH="1">
            <a:off x="6934200" y="1905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8" name="Line 73"/>
          <p:cNvSpPr>
            <a:spLocks noChangeShapeType="1"/>
          </p:cNvSpPr>
          <p:nvPr/>
        </p:nvSpPr>
        <p:spPr bwMode="auto">
          <a:xfrm flipH="1">
            <a:off x="7162800" y="1905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19" name="Line 74"/>
          <p:cNvSpPr>
            <a:spLocks noChangeShapeType="1"/>
          </p:cNvSpPr>
          <p:nvPr/>
        </p:nvSpPr>
        <p:spPr bwMode="auto">
          <a:xfrm flipH="1">
            <a:off x="7467600" y="20574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20" name="Line 75"/>
          <p:cNvSpPr>
            <a:spLocks noChangeShapeType="1"/>
          </p:cNvSpPr>
          <p:nvPr/>
        </p:nvSpPr>
        <p:spPr bwMode="auto">
          <a:xfrm>
            <a:off x="8001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21" name="Line 76"/>
          <p:cNvSpPr>
            <a:spLocks noChangeShapeType="1"/>
          </p:cNvSpPr>
          <p:nvPr/>
        </p:nvSpPr>
        <p:spPr bwMode="auto">
          <a:xfrm>
            <a:off x="82296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22" name="Line 85"/>
          <p:cNvSpPr>
            <a:spLocks noChangeShapeType="1"/>
          </p:cNvSpPr>
          <p:nvPr/>
        </p:nvSpPr>
        <p:spPr bwMode="auto">
          <a:xfrm flipV="1">
            <a:off x="7162800" y="3581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23" name="Line 86"/>
          <p:cNvSpPr>
            <a:spLocks noChangeShapeType="1"/>
          </p:cNvSpPr>
          <p:nvPr/>
        </p:nvSpPr>
        <p:spPr bwMode="auto">
          <a:xfrm flipV="1">
            <a:off x="7391400" y="3352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24" name="Line 87"/>
          <p:cNvSpPr>
            <a:spLocks noChangeShapeType="1"/>
          </p:cNvSpPr>
          <p:nvPr/>
        </p:nvSpPr>
        <p:spPr bwMode="auto">
          <a:xfrm flipV="1">
            <a:off x="7772400" y="35052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25" name="Line 88"/>
          <p:cNvSpPr>
            <a:spLocks noChangeShapeType="1"/>
          </p:cNvSpPr>
          <p:nvPr/>
        </p:nvSpPr>
        <p:spPr bwMode="auto">
          <a:xfrm flipH="1" flipV="1">
            <a:off x="8077200" y="3733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26" name="Line 90"/>
          <p:cNvSpPr>
            <a:spLocks noChangeShapeType="1"/>
          </p:cNvSpPr>
          <p:nvPr/>
        </p:nvSpPr>
        <p:spPr bwMode="auto">
          <a:xfrm flipV="1">
            <a:off x="8382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2728" name="Picture 9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7467600" y="2159000"/>
            <a:ext cx="1778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29" name="Line 98"/>
          <p:cNvSpPr>
            <a:spLocks noChangeShapeType="1"/>
          </p:cNvSpPr>
          <p:nvPr/>
        </p:nvSpPr>
        <p:spPr bwMode="auto">
          <a:xfrm>
            <a:off x="7467600" y="1981200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2730" name="Picture 10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543800" y="1752600"/>
            <a:ext cx="304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31" name="Line 101"/>
          <p:cNvSpPr>
            <a:spLocks noChangeShapeType="1"/>
          </p:cNvSpPr>
          <p:nvPr/>
        </p:nvSpPr>
        <p:spPr bwMode="auto">
          <a:xfrm>
            <a:off x="7620000" y="2057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32" name="Line 103"/>
          <p:cNvSpPr>
            <a:spLocks noChangeShapeType="1"/>
          </p:cNvSpPr>
          <p:nvPr/>
        </p:nvSpPr>
        <p:spPr bwMode="auto">
          <a:xfrm flipV="1">
            <a:off x="7772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2733" name="Picture 10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266700" y="3200400"/>
            <a:ext cx="5842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4" name="Picture 11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711200" y="4927600"/>
            <a:ext cx="57404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35" name="Date Placeholder 8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D6CC3B-155D-465B-AC29-A6FB37C931EB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36" name="Slide Number Placeholder 8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B06AC4-2B09-4608-A7CA-B67E00BEB1A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37" name="Footer Placeholder 8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pic>
        <p:nvPicPr>
          <p:cNvPr id="91" name="Picture 90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1400" y="1371600"/>
            <a:ext cx="228600" cy="252984"/>
          </a:xfrm>
          <a:prstGeom prst="rect">
            <a:avLst/>
          </a:prstGeom>
          <a:noFill/>
        </p:spPr>
      </p:pic>
      <p:pic>
        <p:nvPicPr>
          <p:cNvPr id="93" name="Picture 92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531607" y="4242815"/>
            <a:ext cx="252984" cy="252984"/>
          </a:xfrm>
          <a:prstGeom prst="rect">
            <a:avLst/>
          </a:prstGeom>
          <a:noFill/>
          <a:ln/>
          <a:effectLst/>
        </p:spPr>
      </p:pic>
      <p:pic>
        <p:nvPicPr>
          <p:cNvPr id="89" name="Picture 88" descr="C:\Documents and Settings\Dr. Sumeet Basu\My Documents\me622_2010\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/>
          <a:stretch>
            <a:fillRect/>
          </a:stretch>
        </p:blipFill>
        <p:spPr bwMode="auto">
          <a:xfrm>
            <a:off x="4978892" y="3048000"/>
            <a:ext cx="4165108" cy="3810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52400" y="381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Freeform 4"/>
          <p:cNvSpPr>
            <a:spLocks/>
          </p:cNvSpPr>
          <p:nvPr/>
        </p:nvSpPr>
        <p:spPr bwMode="auto">
          <a:xfrm rot="-991256">
            <a:off x="5334000" y="4038600"/>
            <a:ext cx="990600" cy="1676400"/>
          </a:xfrm>
          <a:custGeom>
            <a:avLst/>
            <a:gdLst>
              <a:gd name="T0" fmla="*/ 2147483647 w 624"/>
              <a:gd name="T1" fmla="*/ 2147483647 h 1056"/>
              <a:gd name="T2" fmla="*/ 0 w 624"/>
              <a:gd name="T3" fmla="*/ 2147483647 h 1056"/>
              <a:gd name="T4" fmla="*/ 2147483647 w 624"/>
              <a:gd name="T5" fmla="*/ 2147483647 h 1056"/>
              <a:gd name="T6" fmla="*/ 2147483647 w 624"/>
              <a:gd name="T7" fmla="*/ 2147483647 h 1056"/>
              <a:gd name="T8" fmla="*/ 2147483647 w 624"/>
              <a:gd name="T9" fmla="*/ 0 h 1056"/>
              <a:gd name="T10" fmla="*/ 2147483647 w 624"/>
              <a:gd name="T11" fmla="*/ 2147483647 h 10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056"/>
              <a:gd name="T20" fmla="*/ 624 w 624"/>
              <a:gd name="T21" fmla="*/ 1056 h 10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056">
                <a:moveTo>
                  <a:pt x="48" y="192"/>
                </a:moveTo>
                <a:lnTo>
                  <a:pt x="0" y="672"/>
                </a:lnTo>
                <a:lnTo>
                  <a:pt x="432" y="1056"/>
                </a:lnTo>
                <a:lnTo>
                  <a:pt x="624" y="432"/>
                </a:lnTo>
                <a:lnTo>
                  <a:pt x="192" y="0"/>
                </a:lnTo>
                <a:lnTo>
                  <a:pt x="48" y="19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4" name="Line 5"/>
          <p:cNvSpPr>
            <a:spLocks noChangeShapeType="1"/>
          </p:cNvSpPr>
          <p:nvPr/>
        </p:nvSpPr>
        <p:spPr bwMode="auto">
          <a:xfrm flipV="1">
            <a:off x="5867400" y="41910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5" name="Line 6"/>
          <p:cNvSpPr>
            <a:spLocks noChangeShapeType="1"/>
          </p:cNvSpPr>
          <p:nvPr/>
        </p:nvSpPr>
        <p:spPr bwMode="auto">
          <a:xfrm flipH="1" flipV="1">
            <a:off x="5334000" y="41910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6" name="Line 7"/>
          <p:cNvSpPr>
            <a:spLocks noChangeShapeType="1"/>
          </p:cNvSpPr>
          <p:nvPr/>
        </p:nvSpPr>
        <p:spPr bwMode="auto">
          <a:xfrm flipV="1">
            <a:off x="5867400" y="44958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7" name="Line 8"/>
          <p:cNvSpPr>
            <a:spLocks noChangeShapeType="1"/>
          </p:cNvSpPr>
          <p:nvPr/>
        </p:nvSpPr>
        <p:spPr bwMode="auto">
          <a:xfrm flipV="1">
            <a:off x="67818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1928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273800" y="40894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1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6680200" y="3657600"/>
            <a:ext cx="101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40894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1" name="Picture 1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6807200" y="44704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2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F897DB-2800-424D-88C1-AEC0E4B33626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33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96C1D1-0BD5-4714-8A9B-70BF17F44BC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34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tress_transform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" y="1828800"/>
            <a:ext cx="4368800" cy="3276600"/>
          </a:xfrm>
          <a:prstGeom prst="rect">
            <a:avLst/>
          </a:prstGeom>
        </p:spPr>
      </p:pic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152400" y="1295400"/>
            <a:ext cx="480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Principal </a:t>
            </a:r>
            <a:r>
              <a:rPr lang="en-US" dirty="0"/>
              <a:t>stresses</a:t>
            </a:r>
          </a:p>
        </p:txBody>
      </p:sp>
      <p:pic>
        <p:nvPicPr>
          <p:cNvPr id="82948" name="Picture 20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435600" y="1066800"/>
            <a:ext cx="37084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949" name="Group 21"/>
          <p:cNvGrpSpPr>
            <a:grpSpLocks/>
          </p:cNvGrpSpPr>
          <p:nvPr/>
        </p:nvGrpSpPr>
        <p:grpSpPr bwMode="auto">
          <a:xfrm>
            <a:off x="533400" y="4775200"/>
            <a:ext cx="1371600" cy="1473200"/>
            <a:chOff x="624" y="2112"/>
            <a:chExt cx="864" cy="928"/>
          </a:xfrm>
        </p:grpSpPr>
        <p:sp>
          <p:nvSpPr>
            <p:cNvPr id="82950" name="Line 9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1" name="Line 10"/>
            <p:cNvSpPr>
              <a:spLocks noChangeShapeType="1"/>
            </p:cNvSpPr>
            <p:nvPr/>
          </p:nvSpPr>
          <p:spPr bwMode="auto">
            <a:xfrm>
              <a:off x="1056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2" name="Line 11"/>
            <p:cNvSpPr>
              <a:spLocks noChangeShapeType="1"/>
            </p:cNvSpPr>
            <p:nvPr/>
          </p:nvSpPr>
          <p:spPr bwMode="auto">
            <a:xfrm flipH="1">
              <a:off x="672" y="259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2953" name="Picture 13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24" y="2832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4" name="Picture 1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112" y="2112"/>
              <a:ext cx="8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5" name="Picture 1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392" y="2928"/>
              <a:ext cx="96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CEB36-017D-4C0B-B20E-9DA9654C51F3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pic>
        <p:nvPicPr>
          <p:cNvPr id="83971" name="Picture 5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990600"/>
            <a:ext cx="8763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2" name="Picture 8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90500" y="3175000"/>
            <a:ext cx="87630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9959-DFF6-438B-87A0-2AC855854048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3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533400"/>
            <a:ext cx="8763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9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52400" y="1600200"/>
            <a:ext cx="87630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A1D037-42E9-47F9-B8FD-37E0DA7CADDE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4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87376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ECA08E-AB90-4DF3-BDEA-5685F37F2200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3"/>
          <p:cNvSpPr>
            <a:spLocks noChangeArrowheads="1"/>
          </p:cNvSpPr>
          <p:nvPr/>
        </p:nvSpPr>
        <p:spPr bwMode="auto">
          <a:xfrm>
            <a:off x="2743200" y="2362200"/>
            <a:ext cx="6248400" cy="1752600"/>
          </a:xfrm>
          <a:prstGeom prst="parallelogram">
            <a:avLst>
              <a:gd name="adj" fmla="val 89130"/>
            </a:avLst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Line 4"/>
          <p:cNvSpPr>
            <a:spLocks noChangeShapeType="1"/>
          </p:cNvSpPr>
          <p:nvPr/>
        </p:nvSpPr>
        <p:spPr bwMode="auto">
          <a:xfrm>
            <a:off x="5410200" y="3124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4" name="Line 6"/>
          <p:cNvSpPr>
            <a:spLocks noChangeShapeType="1"/>
          </p:cNvSpPr>
          <p:nvPr/>
        </p:nvSpPr>
        <p:spPr bwMode="auto">
          <a:xfrm flipV="1">
            <a:off x="5410200" y="1981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7045" name="Picture 8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858000" y="30480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10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6096000" y="2438400"/>
            <a:ext cx="152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12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346700" y="172720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8" name="Line 14"/>
          <p:cNvSpPr>
            <a:spLocks noChangeShapeType="1"/>
          </p:cNvSpPr>
          <p:nvPr/>
        </p:nvSpPr>
        <p:spPr bwMode="auto">
          <a:xfrm flipV="1">
            <a:off x="5410200" y="2438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9" name="Line 22"/>
          <p:cNvSpPr>
            <a:spLocks noChangeShapeType="1"/>
          </p:cNvSpPr>
          <p:nvPr/>
        </p:nvSpPr>
        <p:spPr bwMode="auto">
          <a:xfrm>
            <a:off x="5410200" y="31242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7050" name="Picture 24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791200" y="3200400"/>
            <a:ext cx="381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1" name="Freeform 25"/>
          <p:cNvSpPr>
            <a:spLocks/>
          </p:cNvSpPr>
          <p:nvPr/>
        </p:nvSpPr>
        <p:spPr bwMode="auto">
          <a:xfrm>
            <a:off x="5943600" y="2209800"/>
            <a:ext cx="685800" cy="1752600"/>
          </a:xfrm>
          <a:custGeom>
            <a:avLst/>
            <a:gdLst>
              <a:gd name="T0" fmla="*/ 0 w 432"/>
              <a:gd name="T1" fmla="*/ 2147483647 h 1104"/>
              <a:gd name="T2" fmla="*/ 0 w 432"/>
              <a:gd name="T3" fmla="*/ 2147483647 h 1104"/>
              <a:gd name="T4" fmla="*/ 2147483647 w 432"/>
              <a:gd name="T5" fmla="*/ 2147483647 h 1104"/>
              <a:gd name="T6" fmla="*/ 2147483647 w 432"/>
              <a:gd name="T7" fmla="*/ 0 h 1104"/>
              <a:gd name="T8" fmla="*/ 0 w 432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1104"/>
              <a:gd name="T17" fmla="*/ 432 w 432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1104">
                <a:moveTo>
                  <a:pt x="0" y="384"/>
                </a:moveTo>
                <a:lnTo>
                  <a:pt x="0" y="1104"/>
                </a:lnTo>
                <a:lnTo>
                  <a:pt x="432" y="720"/>
                </a:lnTo>
                <a:lnTo>
                  <a:pt x="432" y="0"/>
                </a:lnTo>
                <a:lnTo>
                  <a:pt x="0" y="384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2" name="Line 27"/>
          <p:cNvSpPr>
            <a:spLocks noChangeShapeType="1"/>
          </p:cNvSpPr>
          <p:nvPr/>
        </p:nvSpPr>
        <p:spPr bwMode="auto">
          <a:xfrm>
            <a:off x="6324600" y="36576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53" name="Line 28"/>
          <p:cNvSpPr>
            <a:spLocks noChangeShapeType="1"/>
          </p:cNvSpPr>
          <p:nvPr/>
        </p:nvSpPr>
        <p:spPr bwMode="auto">
          <a:xfrm>
            <a:off x="6553200" y="38100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7054" name="Picture 30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6553200" y="3505200"/>
            <a:ext cx="787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5" name="Picture 32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6858000" y="41148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6" name="Line 33"/>
          <p:cNvSpPr>
            <a:spLocks noChangeShapeType="1"/>
          </p:cNvSpPr>
          <p:nvPr/>
        </p:nvSpPr>
        <p:spPr bwMode="auto">
          <a:xfrm flipV="1">
            <a:off x="5410200" y="2362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7" name="Rectangle 13"/>
          <p:cNvSpPr>
            <a:spLocks noChangeArrowheads="1"/>
          </p:cNvSpPr>
          <p:nvPr/>
        </p:nvSpPr>
        <p:spPr bwMode="auto">
          <a:xfrm>
            <a:off x="5257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215F33-9D4E-4B28-9AC8-8B359ED14CD9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pic>
        <p:nvPicPr>
          <p:cNvPr id="88067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7975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E777CA-A86A-4EA1-BA7C-E19EBC7D1C2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068853-3572-4813-89EB-93C6658F3163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70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0500" y="533400"/>
            <a:ext cx="87630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B3149D-07F8-48C6-B509-041311B79DC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16359B-48E8-4DD3-A8E2-AF1B9A29F93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Documents and Settings\Dr. Sumeet Basu\My Documents\me729_2007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00" y="838200"/>
            <a:ext cx="876300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3" name="Picture 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57200" y="4851400"/>
            <a:ext cx="78994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Text Box 8"/>
          <p:cNvSpPr txBox="1">
            <a:spLocks noChangeArrowheads="1"/>
          </p:cNvSpPr>
          <p:nvPr/>
        </p:nvSpPr>
        <p:spPr bwMode="auto">
          <a:xfrm>
            <a:off x="381000" y="76200"/>
            <a:ext cx="746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sp>
        <p:nvSpPr>
          <p:cNvPr id="90117" name="Text Box 10"/>
          <p:cNvSpPr txBox="1">
            <a:spLocks noChangeArrowheads="1"/>
          </p:cNvSpPr>
          <p:nvPr/>
        </p:nvSpPr>
        <p:spPr bwMode="auto">
          <a:xfrm>
            <a:off x="8366125" y="1946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7D374-E079-4266-BA83-09BC1B063D40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8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1600" y="76200"/>
            <a:ext cx="87376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10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52400" y="2590800"/>
            <a:ext cx="87630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EB15A2-4B8C-41E1-8C5F-937F159AB0D6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9"/>
          <p:cNvSpPr>
            <a:spLocks noChangeArrowheads="1"/>
          </p:cNvSpPr>
          <p:nvPr/>
        </p:nvSpPr>
        <p:spPr bwMode="auto">
          <a:xfrm>
            <a:off x="6172200" y="3581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3732" name="Line 10"/>
          <p:cNvSpPr>
            <a:spLocks noChangeShapeType="1"/>
          </p:cNvSpPr>
          <p:nvPr/>
        </p:nvSpPr>
        <p:spPr bwMode="auto">
          <a:xfrm>
            <a:off x="76200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3" name="Line 11"/>
          <p:cNvSpPr>
            <a:spLocks noChangeShapeType="1"/>
          </p:cNvSpPr>
          <p:nvPr/>
        </p:nvSpPr>
        <p:spPr bwMode="auto">
          <a:xfrm flipV="1">
            <a:off x="69342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4" name="Line 12"/>
          <p:cNvSpPr>
            <a:spLocks noChangeShapeType="1"/>
          </p:cNvSpPr>
          <p:nvPr/>
        </p:nvSpPr>
        <p:spPr bwMode="auto">
          <a:xfrm flipH="1">
            <a:off x="64770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Line 13"/>
          <p:cNvSpPr>
            <a:spLocks noChangeShapeType="1"/>
          </p:cNvSpPr>
          <p:nvPr/>
        </p:nvSpPr>
        <p:spPr bwMode="auto">
          <a:xfrm flipV="1">
            <a:off x="75438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Line 14"/>
          <p:cNvSpPr>
            <a:spLocks noChangeShapeType="1"/>
          </p:cNvSpPr>
          <p:nvPr/>
        </p:nvSpPr>
        <p:spPr bwMode="auto">
          <a:xfrm flipV="1">
            <a:off x="76200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7" name="Line 15"/>
          <p:cNvSpPr>
            <a:spLocks noChangeShapeType="1"/>
          </p:cNvSpPr>
          <p:nvPr/>
        </p:nvSpPr>
        <p:spPr bwMode="auto">
          <a:xfrm>
            <a:off x="6705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8" name="Line 16"/>
          <p:cNvSpPr>
            <a:spLocks noChangeShapeType="1"/>
          </p:cNvSpPr>
          <p:nvPr/>
        </p:nvSpPr>
        <p:spPr bwMode="auto">
          <a:xfrm flipV="1">
            <a:off x="68580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39" name="Line 17"/>
          <p:cNvSpPr>
            <a:spLocks noChangeShapeType="1"/>
          </p:cNvSpPr>
          <p:nvPr/>
        </p:nvSpPr>
        <p:spPr bwMode="auto">
          <a:xfrm flipH="1">
            <a:off x="6553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0" name="Line 18"/>
          <p:cNvSpPr>
            <a:spLocks noChangeShapeType="1"/>
          </p:cNvSpPr>
          <p:nvPr/>
        </p:nvSpPr>
        <p:spPr bwMode="auto">
          <a:xfrm flipH="1">
            <a:off x="68580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1" name="Line 19"/>
          <p:cNvSpPr>
            <a:spLocks noChangeShapeType="1"/>
          </p:cNvSpPr>
          <p:nvPr/>
        </p:nvSpPr>
        <p:spPr bwMode="auto">
          <a:xfrm flipV="1">
            <a:off x="57150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2" name="Line 20"/>
          <p:cNvSpPr>
            <a:spLocks noChangeShapeType="1"/>
          </p:cNvSpPr>
          <p:nvPr/>
        </p:nvSpPr>
        <p:spPr bwMode="auto">
          <a:xfrm>
            <a:off x="57150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43" name="Line 21"/>
          <p:cNvSpPr>
            <a:spLocks noChangeShapeType="1"/>
          </p:cNvSpPr>
          <p:nvPr/>
        </p:nvSpPr>
        <p:spPr bwMode="auto">
          <a:xfrm flipH="1">
            <a:off x="5181600" y="5105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3744" name="Picture 2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8305800" y="38862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5" name="Picture 2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6858000" y="24384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6" name="Picture 2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2"/>
          <a:srcRect/>
          <a:stretch>
            <a:fillRect/>
          </a:stretch>
        </p:blipFill>
        <p:spPr bwMode="auto">
          <a:xfrm>
            <a:off x="6248400" y="45466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7" name="Picture 2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7645400" y="34036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8" name="Picture 3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97800" y="37084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9" name="Picture 3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172200" y="40386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0" name="Picture 3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6"/>
          <a:srcRect/>
          <a:stretch>
            <a:fillRect/>
          </a:stretch>
        </p:blipFill>
        <p:spPr bwMode="auto">
          <a:xfrm>
            <a:off x="6654800" y="36576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1" name="Picture 4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7"/>
          <a:srcRect/>
          <a:stretch>
            <a:fillRect/>
          </a:stretch>
        </p:blipFill>
        <p:spPr bwMode="auto">
          <a:xfrm>
            <a:off x="6553200" y="34290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2" name="Picture 4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8"/>
          <a:srcRect/>
          <a:stretch>
            <a:fillRect/>
          </a:stretch>
        </p:blipFill>
        <p:spPr bwMode="auto">
          <a:xfrm>
            <a:off x="7264400" y="32004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3" name="Picture 4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9"/>
          <a:srcRect/>
          <a:stretch>
            <a:fillRect/>
          </a:stretch>
        </p:blipFill>
        <p:spPr bwMode="auto">
          <a:xfrm>
            <a:off x="6781800" y="50292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4" name="Picture 4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0"/>
          <a:srcRect/>
          <a:stretch>
            <a:fillRect/>
          </a:stretch>
        </p:blipFill>
        <p:spPr bwMode="auto">
          <a:xfrm>
            <a:off x="5029200" y="57912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0" descr="C:\Documents and Settings\Dr. Sumeet Basu\My Documents\me622_2010\TP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/>
          <a:stretch>
            <a:fillRect/>
          </a:stretch>
        </p:blipFill>
        <p:spPr bwMode="auto">
          <a:xfrm>
            <a:off x="431538" y="533400"/>
            <a:ext cx="7722123" cy="1955296"/>
          </a:xfrm>
          <a:prstGeom prst="rect">
            <a:avLst/>
          </a:prstGeom>
          <a:noFill/>
          <a:ln/>
          <a:effectLst/>
        </p:spPr>
      </p:pic>
      <p:pic>
        <p:nvPicPr>
          <p:cNvPr id="73755" name="Picture 4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5486400" y="40386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3756" name="Group 50"/>
          <p:cNvGrpSpPr>
            <a:grpSpLocks/>
          </p:cNvGrpSpPr>
          <p:nvPr/>
        </p:nvGrpSpPr>
        <p:grpSpPr bwMode="auto">
          <a:xfrm>
            <a:off x="2057400" y="2514600"/>
            <a:ext cx="1504950" cy="2743200"/>
            <a:chOff x="3084" y="336"/>
            <a:chExt cx="948" cy="1728"/>
          </a:xfrm>
        </p:grpSpPr>
        <p:sp>
          <p:nvSpPr>
            <p:cNvPr id="73771" name="Freeform 51"/>
            <p:cNvSpPr>
              <a:spLocks/>
            </p:cNvSpPr>
            <p:nvPr/>
          </p:nvSpPr>
          <p:spPr bwMode="auto">
            <a:xfrm>
              <a:off x="3084" y="754"/>
              <a:ext cx="829" cy="1144"/>
            </a:xfrm>
            <a:custGeom>
              <a:avLst/>
              <a:gdLst>
                <a:gd name="T0" fmla="*/ 397 w 829"/>
                <a:gd name="T1" fmla="*/ 0 h 1144"/>
                <a:gd name="T2" fmla="*/ 262 w 829"/>
                <a:gd name="T3" fmla="*/ 59 h 1144"/>
                <a:gd name="T4" fmla="*/ 152 w 829"/>
                <a:gd name="T5" fmla="*/ 118 h 1144"/>
                <a:gd name="T6" fmla="*/ 101 w 829"/>
                <a:gd name="T7" fmla="*/ 152 h 1144"/>
                <a:gd name="T8" fmla="*/ 50 w 829"/>
                <a:gd name="T9" fmla="*/ 237 h 1144"/>
                <a:gd name="T10" fmla="*/ 8 w 829"/>
                <a:gd name="T11" fmla="*/ 406 h 1144"/>
                <a:gd name="T12" fmla="*/ 25 w 829"/>
                <a:gd name="T13" fmla="*/ 703 h 1144"/>
                <a:gd name="T14" fmla="*/ 84 w 829"/>
                <a:gd name="T15" fmla="*/ 822 h 1144"/>
                <a:gd name="T16" fmla="*/ 152 w 829"/>
                <a:gd name="T17" fmla="*/ 966 h 1144"/>
                <a:gd name="T18" fmla="*/ 296 w 829"/>
                <a:gd name="T19" fmla="*/ 1110 h 1144"/>
                <a:gd name="T20" fmla="*/ 321 w 829"/>
                <a:gd name="T21" fmla="*/ 1126 h 1144"/>
                <a:gd name="T22" fmla="*/ 414 w 829"/>
                <a:gd name="T23" fmla="*/ 1143 h 1144"/>
                <a:gd name="T24" fmla="*/ 541 w 829"/>
                <a:gd name="T25" fmla="*/ 1135 h 1144"/>
                <a:gd name="T26" fmla="*/ 618 w 829"/>
                <a:gd name="T27" fmla="*/ 1008 h 1144"/>
                <a:gd name="T28" fmla="*/ 711 w 829"/>
                <a:gd name="T29" fmla="*/ 847 h 1144"/>
                <a:gd name="T30" fmla="*/ 736 w 829"/>
                <a:gd name="T31" fmla="*/ 813 h 1144"/>
                <a:gd name="T32" fmla="*/ 770 w 829"/>
                <a:gd name="T33" fmla="*/ 771 h 1144"/>
                <a:gd name="T34" fmla="*/ 804 w 829"/>
                <a:gd name="T35" fmla="*/ 720 h 1144"/>
                <a:gd name="T36" fmla="*/ 821 w 829"/>
                <a:gd name="T37" fmla="*/ 694 h 1144"/>
                <a:gd name="T38" fmla="*/ 829 w 829"/>
                <a:gd name="T39" fmla="*/ 576 h 1144"/>
                <a:gd name="T40" fmla="*/ 821 w 829"/>
                <a:gd name="T41" fmla="*/ 237 h 1144"/>
                <a:gd name="T42" fmla="*/ 609 w 829"/>
                <a:gd name="T43" fmla="*/ 42 h 1144"/>
                <a:gd name="T44" fmla="*/ 558 w 829"/>
                <a:gd name="T45" fmla="*/ 25 h 1144"/>
                <a:gd name="T46" fmla="*/ 397 w 829"/>
                <a:gd name="T47" fmla="*/ 0 h 114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9"/>
                <a:gd name="T73" fmla="*/ 0 h 1144"/>
                <a:gd name="T74" fmla="*/ 829 w 829"/>
                <a:gd name="T75" fmla="*/ 1144 h 114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9" h="1144">
                  <a:moveTo>
                    <a:pt x="397" y="0"/>
                  </a:moveTo>
                  <a:cubicBezTo>
                    <a:pt x="347" y="12"/>
                    <a:pt x="314" y="47"/>
                    <a:pt x="262" y="59"/>
                  </a:cubicBezTo>
                  <a:cubicBezTo>
                    <a:pt x="228" y="93"/>
                    <a:pt x="195" y="93"/>
                    <a:pt x="152" y="118"/>
                  </a:cubicBezTo>
                  <a:cubicBezTo>
                    <a:pt x="134" y="128"/>
                    <a:pt x="101" y="152"/>
                    <a:pt x="101" y="152"/>
                  </a:cubicBezTo>
                  <a:cubicBezTo>
                    <a:pt x="83" y="180"/>
                    <a:pt x="69" y="209"/>
                    <a:pt x="50" y="237"/>
                  </a:cubicBezTo>
                  <a:cubicBezTo>
                    <a:pt x="31" y="293"/>
                    <a:pt x="26" y="350"/>
                    <a:pt x="8" y="406"/>
                  </a:cubicBezTo>
                  <a:cubicBezTo>
                    <a:pt x="12" y="505"/>
                    <a:pt x="0" y="607"/>
                    <a:pt x="25" y="703"/>
                  </a:cubicBezTo>
                  <a:cubicBezTo>
                    <a:pt x="33" y="733"/>
                    <a:pt x="71" y="792"/>
                    <a:pt x="84" y="822"/>
                  </a:cubicBezTo>
                  <a:cubicBezTo>
                    <a:pt x="105" y="871"/>
                    <a:pt x="122" y="920"/>
                    <a:pt x="152" y="966"/>
                  </a:cubicBezTo>
                  <a:cubicBezTo>
                    <a:pt x="171" y="1043"/>
                    <a:pt x="232" y="1074"/>
                    <a:pt x="296" y="1110"/>
                  </a:cubicBezTo>
                  <a:cubicBezTo>
                    <a:pt x="305" y="1115"/>
                    <a:pt x="311" y="1123"/>
                    <a:pt x="321" y="1126"/>
                  </a:cubicBezTo>
                  <a:cubicBezTo>
                    <a:pt x="351" y="1134"/>
                    <a:pt x="414" y="1143"/>
                    <a:pt x="414" y="1143"/>
                  </a:cubicBezTo>
                  <a:cubicBezTo>
                    <a:pt x="456" y="1140"/>
                    <a:pt x="500" y="1144"/>
                    <a:pt x="541" y="1135"/>
                  </a:cubicBezTo>
                  <a:cubicBezTo>
                    <a:pt x="564" y="1130"/>
                    <a:pt x="602" y="1031"/>
                    <a:pt x="618" y="1008"/>
                  </a:cubicBezTo>
                  <a:cubicBezTo>
                    <a:pt x="635" y="951"/>
                    <a:pt x="678" y="895"/>
                    <a:pt x="711" y="847"/>
                  </a:cubicBezTo>
                  <a:cubicBezTo>
                    <a:pt x="719" y="835"/>
                    <a:pt x="736" y="813"/>
                    <a:pt x="736" y="813"/>
                  </a:cubicBezTo>
                  <a:cubicBezTo>
                    <a:pt x="757" y="756"/>
                    <a:pt x="728" y="819"/>
                    <a:pt x="770" y="771"/>
                  </a:cubicBezTo>
                  <a:cubicBezTo>
                    <a:pt x="783" y="756"/>
                    <a:pt x="793" y="737"/>
                    <a:pt x="804" y="720"/>
                  </a:cubicBezTo>
                  <a:cubicBezTo>
                    <a:pt x="810" y="711"/>
                    <a:pt x="821" y="694"/>
                    <a:pt x="821" y="694"/>
                  </a:cubicBezTo>
                  <a:cubicBezTo>
                    <a:pt x="824" y="655"/>
                    <a:pt x="829" y="615"/>
                    <a:pt x="829" y="576"/>
                  </a:cubicBezTo>
                  <a:cubicBezTo>
                    <a:pt x="829" y="463"/>
                    <a:pt x="826" y="350"/>
                    <a:pt x="821" y="237"/>
                  </a:cubicBezTo>
                  <a:cubicBezTo>
                    <a:pt x="815" y="110"/>
                    <a:pt x="709" y="70"/>
                    <a:pt x="609" y="42"/>
                  </a:cubicBezTo>
                  <a:cubicBezTo>
                    <a:pt x="592" y="37"/>
                    <a:pt x="576" y="26"/>
                    <a:pt x="558" y="25"/>
                  </a:cubicBezTo>
                  <a:cubicBezTo>
                    <a:pt x="400" y="17"/>
                    <a:pt x="430" y="62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2" name="Line 52"/>
            <p:cNvSpPr>
              <a:spLocks noChangeShapeType="1"/>
            </p:cNvSpPr>
            <p:nvPr/>
          </p:nvSpPr>
          <p:spPr bwMode="auto">
            <a:xfrm flipV="1">
              <a:off x="3456" y="33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3" name="Line 53"/>
            <p:cNvSpPr>
              <a:spLocks noChangeShapeType="1"/>
            </p:cNvSpPr>
            <p:nvPr/>
          </p:nvSpPr>
          <p:spPr bwMode="auto">
            <a:xfrm flipV="1">
              <a:off x="3600" y="3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4" name="Oval 54"/>
            <p:cNvSpPr>
              <a:spLocks noChangeArrowheads="1"/>
            </p:cNvSpPr>
            <p:nvPr/>
          </p:nvSpPr>
          <p:spPr bwMode="auto">
            <a:xfrm>
              <a:off x="3408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5" name="AutoShape 55"/>
            <p:cNvSpPr>
              <a:spLocks noChangeArrowheads="1"/>
            </p:cNvSpPr>
            <p:nvPr/>
          </p:nvSpPr>
          <p:spPr bwMode="auto">
            <a:xfrm rot="-2802589">
              <a:off x="3840" y="1488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6" name="Rectangle 56" descr="Dark downward diagonal"/>
            <p:cNvSpPr>
              <a:spLocks noChangeArrowheads="1"/>
            </p:cNvSpPr>
            <p:nvPr/>
          </p:nvSpPr>
          <p:spPr bwMode="auto">
            <a:xfrm>
              <a:off x="3312" y="1968"/>
              <a:ext cx="288" cy="96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7" name="Rectangle 57" descr="Dark downward diagonal"/>
            <p:cNvSpPr>
              <a:spLocks noChangeArrowheads="1"/>
            </p:cNvSpPr>
            <p:nvPr/>
          </p:nvSpPr>
          <p:spPr bwMode="auto">
            <a:xfrm rot="-3218904">
              <a:off x="3840" y="1536"/>
              <a:ext cx="288" cy="96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8" name="Line 58"/>
            <p:cNvSpPr>
              <a:spLocks noChangeShapeType="1"/>
            </p:cNvSpPr>
            <p:nvPr/>
          </p:nvSpPr>
          <p:spPr bwMode="auto">
            <a:xfrm flipH="1">
              <a:off x="3264" y="9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9" name="Line 59"/>
            <p:cNvSpPr>
              <a:spLocks noChangeShapeType="1"/>
            </p:cNvSpPr>
            <p:nvPr/>
          </p:nvSpPr>
          <p:spPr bwMode="auto">
            <a:xfrm flipH="1">
              <a:off x="3360" y="10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0" name="Line 60"/>
            <p:cNvSpPr>
              <a:spLocks noChangeShapeType="1"/>
            </p:cNvSpPr>
            <p:nvPr/>
          </p:nvSpPr>
          <p:spPr bwMode="auto">
            <a:xfrm flipH="1">
              <a:off x="3504" y="11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1" name="Line 61"/>
            <p:cNvSpPr>
              <a:spLocks noChangeShapeType="1"/>
            </p:cNvSpPr>
            <p:nvPr/>
          </p:nvSpPr>
          <p:spPr bwMode="auto">
            <a:xfrm flipH="1">
              <a:off x="3600" y="139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2" name="Line 62"/>
            <p:cNvSpPr>
              <a:spLocks noChangeShapeType="1"/>
            </p:cNvSpPr>
            <p:nvPr/>
          </p:nvSpPr>
          <p:spPr bwMode="auto">
            <a:xfrm flipH="1">
              <a:off x="3792" y="11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3" name="Line 63"/>
            <p:cNvSpPr>
              <a:spLocks noChangeShapeType="1"/>
            </p:cNvSpPr>
            <p:nvPr/>
          </p:nvSpPr>
          <p:spPr bwMode="auto">
            <a:xfrm flipH="1">
              <a:off x="3504" y="86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4" name="Line 64"/>
            <p:cNvSpPr>
              <a:spLocks noChangeShapeType="1"/>
            </p:cNvSpPr>
            <p:nvPr/>
          </p:nvSpPr>
          <p:spPr bwMode="auto">
            <a:xfrm flipH="1">
              <a:off x="3792" y="144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5" name="Line 65"/>
            <p:cNvSpPr>
              <a:spLocks noChangeShapeType="1"/>
            </p:cNvSpPr>
            <p:nvPr/>
          </p:nvSpPr>
          <p:spPr bwMode="auto">
            <a:xfrm flipH="1">
              <a:off x="3696" y="9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6" name="Line 66"/>
            <p:cNvSpPr>
              <a:spLocks noChangeShapeType="1"/>
            </p:cNvSpPr>
            <p:nvPr/>
          </p:nvSpPr>
          <p:spPr bwMode="auto">
            <a:xfrm flipH="1">
              <a:off x="3360" y="148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7" name="Line 67"/>
            <p:cNvSpPr>
              <a:spLocks noChangeShapeType="1"/>
            </p:cNvSpPr>
            <p:nvPr/>
          </p:nvSpPr>
          <p:spPr bwMode="auto">
            <a:xfrm flipH="1">
              <a:off x="3264" y="129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8" name="Line 68"/>
            <p:cNvSpPr>
              <a:spLocks noChangeShapeType="1"/>
            </p:cNvSpPr>
            <p:nvPr/>
          </p:nvSpPr>
          <p:spPr bwMode="auto">
            <a:xfrm flipH="1">
              <a:off x="3552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57" name="Rectangle 69"/>
          <p:cNvSpPr>
            <a:spLocks noChangeArrowheads="1"/>
          </p:cNvSpPr>
          <p:nvPr/>
        </p:nvSpPr>
        <p:spPr bwMode="auto">
          <a:xfrm>
            <a:off x="2667000" y="3962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758" name="Picture 7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3"/>
          <a:srcRect/>
          <a:stretch>
            <a:fillRect/>
          </a:stretch>
        </p:blipFill>
        <p:spPr bwMode="auto">
          <a:xfrm>
            <a:off x="2819400" y="24384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59" name="Line 71"/>
          <p:cNvSpPr>
            <a:spLocks noChangeShapeType="1"/>
          </p:cNvSpPr>
          <p:nvPr/>
        </p:nvSpPr>
        <p:spPr bwMode="auto">
          <a:xfrm flipV="1">
            <a:off x="2895600" y="35814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0" name="Line 72"/>
          <p:cNvSpPr>
            <a:spLocks noChangeShapeType="1"/>
          </p:cNvSpPr>
          <p:nvPr/>
        </p:nvSpPr>
        <p:spPr bwMode="auto">
          <a:xfrm>
            <a:off x="2895600" y="4114800"/>
            <a:ext cx="2743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1" name="Line 74"/>
          <p:cNvSpPr>
            <a:spLocks noChangeShapeType="1"/>
          </p:cNvSpPr>
          <p:nvPr/>
        </p:nvSpPr>
        <p:spPr bwMode="auto">
          <a:xfrm flipV="1">
            <a:off x="6934200" y="2667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62" name="Line 75"/>
          <p:cNvSpPr>
            <a:spLocks noChangeShapeType="1"/>
          </p:cNvSpPr>
          <p:nvPr/>
        </p:nvSpPr>
        <p:spPr bwMode="auto">
          <a:xfrm flipH="1">
            <a:off x="6781800" y="4114800"/>
            <a:ext cx="76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63" name="Line 76"/>
          <p:cNvSpPr>
            <a:spLocks noChangeShapeType="1"/>
          </p:cNvSpPr>
          <p:nvPr/>
        </p:nvSpPr>
        <p:spPr bwMode="auto">
          <a:xfrm flipV="1">
            <a:off x="7620000" y="35052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3764" name="Picture 7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4"/>
          <a:srcRect/>
          <a:stretch>
            <a:fillRect/>
          </a:stretch>
        </p:blipFill>
        <p:spPr bwMode="auto">
          <a:xfrm>
            <a:off x="8305800" y="3276600"/>
            <a:ext cx="431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65" name="Picture 8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5"/>
          <a:srcRect/>
          <a:stretch>
            <a:fillRect/>
          </a:stretch>
        </p:blipFill>
        <p:spPr bwMode="auto">
          <a:xfrm>
            <a:off x="6769100" y="4495800"/>
            <a:ext cx="457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66" name="Picture 8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6"/>
          <a:srcRect/>
          <a:stretch>
            <a:fillRect/>
          </a:stretch>
        </p:blipFill>
        <p:spPr bwMode="auto">
          <a:xfrm>
            <a:off x="7175500" y="2438400"/>
            <a:ext cx="457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 descr="C:\Documents and Settings\Dr. Sumeet Basu\My Documents\me622_2010\TP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/>
          <a:stretch>
            <a:fillRect/>
          </a:stretch>
        </p:blipFill>
        <p:spPr bwMode="auto">
          <a:xfrm>
            <a:off x="190491" y="5969000"/>
            <a:ext cx="8763017" cy="583694"/>
          </a:xfrm>
          <a:prstGeom prst="rect">
            <a:avLst/>
          </a:prstGeom>
          <a:noFill/>
          <a:ln/>
          <a:effectLst/>
        </p:spPr>
      </p:pic>
      <p:sp>
        <p:nvSpPr>
          <p:cNvPr id="73768" name="Date Placeholder 57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40EE6C-6F11-4C90-9958-363ED3A6DC4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69" name="Slide Number Placeholder 58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A54067-6E19-4F95-A25B-C38716B9BDF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70" name="Footer Placeholder 5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5" descr="C:\Documents and Settings\Dr. Sumeet Basu\My Documents\me622_2010\fig1_pr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4050" y="5181600"/>
            <a:ext cx="3257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8600" y="76200"/>
            <a:ext cx="8712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6B0C98-B808-41C6-AC4A-411AAD533DE8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4C7E08-5AC1-40C6-B74D-705EC20FEB6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4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712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59797E-D5C9-431A-91DB-DB8CF1C6E83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3DE654-8DDE-49A9-8FCD-4721FBDD8DC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reeform 5"/>
          <p:cNvSpPr>
            <a:spLocks/>
          </p:cNvSpPr>
          <p:nvPr/>
        </p:nvSpPr>
        <p:spPr bwMode="auto">
          <a:xfrm>
            <a:off x="7162800" y="1041400"/>
            <a:ext cx="1739900" cy="2413000"/>
          </a:xfrm>
          <a:custGeom>
            <a:avLst/>
            <a:gdLst>
              <a:gd name="T0" fmla="*/ 2147483647 w 1096"/>
              <a:gd name="T1" fmla="*/ 2147483647 h 1520"/>
              <a:gd name="T2" fmla="*/ 2147483647 w 1096"/>
              <a:gd name="T3" fmla="*/ 2147483647 h 1520"/>
              <a:gd name="T4" fmla="*/ 2147483647 w 1096"/>
              <a:gd name="T5" fmla="*/ 2147483647 h 1520"/>
              <a:gd name="T6" fmla="*/ 2147483647 w 1096"/>
              <a:gd name="T7" fmla="*/ 2147483647 h 1520"/>
              <a:gd name="T8" fmla="*/ 2147483647 w 1096"/>
              <a:gd name="T9" fmla="*/ 2147483647 h 1520"/>
              <a:gd name="T10" fmla="*/ 2147483647 w 1096"/>
              <a:gd name="T11" fmla="*/ 2147483647 h 1520"/>
              <a:gd name="T12" fmla="*/ 2147483647 w 1096"/>
              <a:gd name="T13" fmla="*/ 2147483647 h 1520"/>
              <a:gd name="T14" fmla="*/ 2147483647 w 1096"/>
              <a:gd name="T15" fmla="*/ 2147483647 h 15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96"/>
              <a:gd name="T25" fmla="*/ 0 h 1520"/>
              <a:gd name="T26" fmla="*/ 1096 w 1096"/>
              <a:gd name="T27" fmla="*/ 1520 h 15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96" h="1520">
                <a:moveTo>
                  <a:pt x="576" y="16"/>
                </a:moveTo>
                <a:cubicBezTo>
                  <a:pt x="504" y="8"/>
                  <a:pt x="392" y="0"/>
                  <a:pt x="336" y="64"/>
                </a:cubicBezTo>
                <a:cubicBezTo>
                  <a:pt x="280" y="128"/>
                  <a:pt x="288" y="248"/>
                  <a:pt x="240" y="400"/>
                </a:cubicBezTo>
                <a:cubicBezTo>
                  <a:pt x="192" y="552"/>
                  <a:pt x="0" y="800"/>
                  <a:pt x="48" y="976"/>
                </a:cubicBezTo>
                <a:cubicBezTo>
                  <a:pt x="96" y="1152"/>
                  <a:pt x="360" y="1520"/>
                  <a:pt x="528" y="1456"/>
                </a:cubicBezTo>
                <a:cubicBezTo>
                  <a:pt x="696" y="1392"/>
                  <a:pt x="1016" y="816"/>
                  <a:pt x="1056" y="592"/>
                </a:cubicBezTo>
                <a:cubicBezTo>
                  <a:pt x="1096" y="368"/>
                  <a:pt x="848" y="208"/>
                  <a:pt x="768" y="112"/>
                </a:cubicBezTo>
                <a:cubicBezTo>
                  <a:pt x="688" y="16"/>
                  <a:pt x="648" y="24"/>
                  <a:pt x="576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6259" name="Picture 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8229600" y="2057400"/>
            <a:ext cx="177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10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7239000" y="33528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Line 14"/>
          <p:cNvSpPr>
            <a:spLocks noChangeShapeType="1"/>
          </p:cNvSpPr>
          <p:nvPr/>
        </p:nvSpPr>
        <p:spPr bwMode="auto">
          <a:xfrm flipV="1">
            <a:off x="6553200" y="403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62" name="Line 15"/>
          <p:cNvSpPr>
            <a:spLocks noChangeShapeType="1"/>
          </p:cNvSpPr>
          <p:nvPr/>
        </p:nvSpPr>
        <p:spPr bwMode="auto">
          <a:xfrm>
            <a:off x="65532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63" name="Line 16"/>
          <p:cNvSpPr>
            <a:spLocks noChangeShapeType="1"/>
          </p:cNvSpPr>
          <p:nvPr/>
        </p:nvSpPr>
        <p:spPr bwMode="auto">
          <a:xfrm flipH="1">
            <a:off x="61722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6264" name="Picture 2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083300" y="3733800"/>
            <a:ext cx="635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5" name="Picture 2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5626100" y="5029200"/>
            <a:ext cx="635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6" name="Picture 2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2"/>
          <a:srcRect/>
          <a:stretch>
            <a:fillRect/>
          </a:stretch>
        </p:blipFill>
        <p:spPr bwMode="auto">
          <a:xfrm>
            <a:off x="7302500" y="4800600"/>
            <a:ext cx="635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7" name="Oval 27"/>
          <p:cNvSpPr>
            <a:spLocks noChangeArrowheads="1"/>
          </p:cNvSpPr>
          <p:nvPr/>
        </p:nvSpPr>
        <p:spPr bwMode="auto">
          <a:xfrm>
            <a:off x="7467600" y="1676400"/>
            <a:ext cx="609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Oval 12"/>
          <p:cNvSpPr>
            <a:spLocks noChangeArrowheads="1"/>
          </p:cNvSpPr>
          <p:nvPr/>
        </p:nvSpPr>
        <p:spPr bwMode="auto">
          <a:xfrm>
            <a:off x="7772400" y="2057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Line 20"/>
          <p:cNvSpPr>
            <a:spLocks noChangeShapeType="1"/>
          </p:cNvSpPr>
          <p:nvPr/>
        </p:nvSpPr>
        <p:spPr bwMode="auto">
          <a:xfrm flipV="1">
            <a:off x="6553200" y="2133600"/>
            <a:ext cx="1295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0" name="Text Box 23"/>
          <p:cNvSpPr txBox="1">
            <a:spLocks noChangeArrowheads="1"/>
          </p:cNvSpPr>
          <p:nvPr/>
        </p:nvSpPr>
        <p:spPr bwMode="auto">
          <a:xfrm>
            <a:off x="7620000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p</a:t>
            </a:r>
          </a:p>
        </p:txBody>
      </p:sp>
      <p:pic>
        <p:nvPicPr>
          <p:cNvPr id="96271" name="Picture 2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7620000" y="22860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72" name="Picture 3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72400" y="2438400"/>
            <a:ext cx="355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3" name="Text Box 32"/>
          <p:cNvSpPr txBox="1">
            <a:spLocks noChangeArrowheads="1"/>
          </p:cNvSpPr>
          <p:nvPr/>
        </p:nvSpPr>
        <p:spPr bwMode="auto">
          <a:xfrm>
            <a:off x="304800" y="457200"/>
            <a:ext cx="3581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Equations of equilibrium</a:t>
            </a:r>
          </a:p>
        </p:txBody>
      </p:sp>
      <p:sp>
        <p:nvSpPr>
          <p:cNvPr id="96274" name="Line 36"/>
          <p:cNvSpPr>
            <a:spLocks noChangeShapeType="1"/>
          </p:cNvSpPr>
          <p:nvPr/>
        </p:nvSpPr>
        <p:spPr bwMode="auto">
          <a:xfrm flipH="1" flipV="1">
            <a:off x="7315200" y="53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5" name="Line 37"/>
          <p:cNvSpPr>
            <a:spLocks noChangeShapeType="1"/>
          </p:cNvSpPr>
          <p:nvPr/>
        </p:nvSpPr>
        <p:spPr bwMode="auto">
          <a:xfrm flipH="1" flipV="1">
            <a:off x="7696200" y="457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6276" name="Picture 4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883400" y="381000"/>
            <a:ext cx="787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7" name="Line 41"/>
          <p:cNvSpPr>
            <a:spLocks noChangeShapeType="1"/>
          </p:cNvSpPr>
          <p:nvPr/>
        </p:nvSpPr>
        <p:spPr bwMode="auto">
          <a:xfrm flipV="1">
            <a:off x="7924800" y="152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6278" name="Picture 4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6"/>
          <a:srcRect/>
          <a:stretch>
            <a:fillRect/>
          </a:stretch>
        </p:blipFill>
        <p:spPr bwMode="auto">
          <a:xfrm>
            <a:off x="8077200" y="1397000"/>
            <a:ext cx="1778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9" name="Line 44"/>
          <p:cNvSpPr>
            <a:spLocks noChangeShapeType="1"/>
          </p:cNvSpPr>
          <p:nvPr/>
        </p:nvSpPr>
        <p:spPr bwMode="auto">
          <a:xfrm flipH="1">
            <a:off x="7696200" y="129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80" name="Line 45"/>
          <p:cNvSpPr>
            <a:spLocks noChangeShapeType="1"/>
          </p:cNvSpPr>
          <p:nvPr/>
        </p:nvSpPr>
        <p:spPr bwMode="auto">
          <a:xfrm flipH="1">
            <a:off x="8229600" y="137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81" name="Line 46"/>
          <p:cNvSpPr>
            <a:spLocks noChangeShapeType="1"/>
          </p:cNvSpPr>
          <p:nvPr/>
        </p:nvSpPr>
        <p:spPr bwMode="auto">
          <a:xfrm flipH="1">
            <a:off x="8458200" y="160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6282" name="Picture 6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7"/>
          <a:srcRect/>
          <a:stretch>
            <a:fillRect/>
          </a:stretch>
        </p:blipFill>
        <p:spPr bwMode="auto">
          <a:xfrm>
            <a:off x="457200" y="990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83" name="Line 48"/>
          <p:cNvSpPr>
            <a:spLocks noChangeShapeType="1"/>
          </p:cNvSpPr>
          <p:nvPr/>
        </p:nvSpPr>
        <p:spPr bwMode="auto">
          <a:xfrm flipH="1">
            <a:off x="8305800" y="2286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6284" name="Picture 5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8"/>
          <a:srcRect/>
          <a:stretch>
            <a:fillRect/>
          </a:stretch>
        </p:blipFill>
        <p:spPr bwMode="auto">
          <a:xfrm>
            <a:off x="7620000" y="2743200"/>
            <a:ext cx="685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85" name="Line 47"/>
          <p:cNvSpPr>
            <a:spLocks noChangeShapeType="1"/>
          </p:cNvSpPr>
          <p:nvPr/>
        </p:nvSpPr>
        <p:spPr bwMode="auto">
          <a:xfrm flipH="1">
            <a:off x="76962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86" name="Line 49"/>
          <p:cNvSpPr>
            <a:spLocks noChangeShapeType="1"/>
          </p:cNvSpPr>
          <p:nvPr/>
        </p:nvSpPr>
        <p:spPr bwMode="auto">
          <a:xfrm flipH="1">
            <a:off x="8153400" y="2819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87" name="Oval 53"/>
          <p:cNvSpPr>
            <a:spLocks noChangeArrowheads="1"/>
          </p:cNvSpPr>
          <p:nvPr/>
        </p:nvSpPr>
        <p:spPr bwMode="auto">
          <a:xfrm>
            <a:off x="7848600" y="3581400"/>
            <a:ext cx="609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6288" name="Picture 5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8026400" y="42164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89" name="Picture 5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493000" y="3911600"/>
            <a:ext cx="355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90" name="Line 56"/>
          <p:cNvSpPr>
            <a:spLocks noChangeShapeType="1"/>
          </p:cNvSpPr>
          <p:nvPr/>
        </p:nvSpPr>
        <p:spPr bwMode="auto">
          <a:xfrm flipV="1">
            <a:off x="83566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6291" name="Picture 5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6"/>
          <a:srcRect/>
          <a:stretch>
            <a:fillRect/>
          </a:stretch>
        </p:blipFill>
        <p:spPr bwMode="auto">
          <a:xfrm>
            <a:off x="8509000" y="3302000"/>
            <a:ext cx="1778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92" name="Line 58"/>
          <p:cNvSpPr>
            <a:spLocks noChangeShapeType="1"/>
          </p:cNvSpPr>
          <p:nvPr/>
        </p:nvSpPr>
        <p:spPr bwMode="auto">
          <a:xfrm>
            <a:off x="84582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93" name="Line 59"/>
          <p:cNvSpPr>
            <a:spLocks noChangeShapeType="1"/>
          </p:cNvSpPr>
          <p:nvPr/>
        </p:nvSpPr>
        <p:spPr bwMode="auto">
          <a:xfrm flipV="1">
            <a:off x="8458200" y="3810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94" name="Line 60"/>
          <p:cNvSpPr>
            <a:spLocks noChangeShapeType="1"/>
          </p:cNvSpPr>
          <p:nvPr/>
        </p:nvSpPr>
        <p:spPr bwMode="auto">
          <a:xfrm flipH="1" flipV="1">
            <a:off x="7620000" y="3581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95" name="Line 61"/>
          <p:cNvSpPr>
            <a:spLocks noChangeShapeType="1"/>
          </p:cNvSpPr>
          <p:nvPr/>
        </p:nvSpPr>
        <p:spPr bwMode="auto">
          <a:xfrm flipH="1">
            <a:off x="76962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96" name="Line 62"/>
          <p:cNvSpPr>
            <a:spLocks noChangeShapeType="1"/>
          </p:cNvSpPr>
          <p:nvPr/>
        </p:nvSpPr>
        <p:spPr bwMode="auto">
          <a:xfrm>
            <a:off x="81534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6297" name="Picture 6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9"/>
          <a:srcRect/>
          <a:stretch>
            <a:fillRect/>
          </a:stretch>
        </p:blipFill>
        <p:spPr bwMode="auto">
          <a:xfrm>
            <a:off x="8255000" y="4648200"/>
            <a:ext cx="685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98" name="Picture 6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8"/>
          <a:srcRect/>
          <a:stretch>
            <a:fillRect/>
          </a:stretch>
        </p:blipFill>
        <p:spPr bwMode="auto">
          <a:xfrm>
            <a:off x="7924800" y="3835400"/>
            <a:ext cx="685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99" name="Date Placeholder 4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B4B1C1-63B4-4559-AE0D-B69D6788D2C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300" name="Slide Number Placeholder 4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69FC60-8192-4F22-97E8-2960C6E114A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301" name="Footer Placeholder 4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1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" y="1219200"/>
            <a:ext cx="87630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Text Box 15"/>
          <p:cNvSpPr txBox="1">
            <a:spLocks noChangeArrowheads="1"/>
          </p:cNvSpPr>
          <p:nvPr/>
        </p:nvSpPr>
        <p:spPr bwMode="auto">
          <a:xfrm>
            <a:off x="152400" y="990600"/>
            <a:ext cx="419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Concept of the total derivative</a:t>
            </a:r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F0ED29-9E03-47FB-83CF-3880DAA5CAF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EF9662-9481-44CD-8A1D-3E8AD37BF85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286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" y="1854200"/>
            <a:ext cx="87630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Text Box 11"/>
          <p:cNvSpPr txBox="1">
            <a:spLocks noChangeArrowheads="1"/>
          </p:cNvSpPr>
          <p:nvPr/>
        </p:nvSpPr>
        <p:spPr bwMode="auto">
          <a:xfrm>
            <a:off x="152400" y="1066800"/>
            <a:ext cx="5334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Reynold’s transport theorem</a:t>
            </a:r>
          </a:p>
        </p:txBody>
      </p:sp>
      <p:sp>
        <p:nvSpPr>
          <p:cNvPr id="9830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DEC593-40A7-4473-A716-D03938A6A90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09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5A24F1-E07E-4411-83DA-CAAB17B7A91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10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5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0500" y="12954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3352800" y="5943600"/>
            <a:ext cx="228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Text Box 5"/>
          <p:cNvSpPr txBox="1">
            <a:spLocks noChangeArrowheads="1"/>
          </p:cNvSpPr>
          <p:nvPr/>
        </p:nvSpPr>
        <p:spPr bwMode="auto">
          <a:xfrm>
            <a:off x="152400" y="457200"/>
            <a:ext cx="4876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Balance of mass</a:t>
            </a:r>
          </a:p>
        </p:txBody>
      </p:sp>
      <p:sp>
        <p:nvSpPr>
          <p:cNvPr id="99333" name="Date Placeholder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17C15F-3426-4EA7-83D8-9ED3A3B0C59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194B14-3A76-4004-BFF1-DF2D6191908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33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6858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Text Box 8"/>
          <p:cNvSpPr txBox="1">
            <a:spLocks noChangeArrowheads="1"/>
          </p:cNvSpPr>
          <p:nvPr/>
        </p:nvSpPr>
        <p:spPr bwMode="auto">
          <a:xfrm>
            <a:off x="228600" y="152400"/>
            <a:ext cx="5181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Balance of linear momentum</a:t>
            </a:r>
          </a:p>
        </p:txBody>
      </p:sp>
      <p:sp>
        <p:nvSpPr>
          <p:cNvPr id="100356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3D992B-8D25-4883-B6F6-CB426A29D4D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57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14AC69-DF90-4E2A-88F7-CD6055C0307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58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609600"/>
            <a:ext cx="8763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6" name="Picture 1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52400" y="2514600"/>
            <a:ext cx="87630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0" name="Rectangle 7"/>
          <p:cNvSpPr>
            <a:spLocks noChangeArrowheads="1"/>
          </p:cNvSpPr>
          <p:nvPr/>
        </p:nvSpPr>
        <p:spPr bwMode="auto">
          <a:xfrm>
            <a:off x="3429000" y="5181600"/>
            <a:ext cx="2209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Date Placeholder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CF6CE5-4B7D-4B0C-B0A4-54807E99CEB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A5B41A-3047-4444-96B2-CDBEA91DD77A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3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480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Balance of angular momentum</a:t>
            </a:r>
          </a:p>
        </p:txBody>
      </p:sp>
      <p:pic>
        <p:nvPicPr>
          <p:cNvPr id="102403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68400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Rectangle 6"/>
          <p:cNvSpPr>
            <a:spLocks noChangeArrowheads="1"/>
          </p:cNvSpPr>
          <p:nvPr/>
        </p:nvSpPr>
        <p:spPr bwMode="auto">
          <a:xfrm>
            <a:off x="3886200" y="3657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Date Placeholder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23B46E-6F5F-4774-9694-7CCD0BDC7B2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895CAB-530D-49C5-8FD7-E8AA8352642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0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Documents and Settings\Dr. Sumeet Basu\My Documents\me622_2010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8844" y="609600"/>
            <a:ext cx="8737110" cy="4088900"/>
          </a:xfrm>
          <a:prstGeom prst="rect">
            <a:avLst/>
          </a:prstGeom>
          <a:noFill/>
          <a:ln/>
          <a:effectLst/>
        </p:spPr>
      </p:pic>
      <p:sp>
        <p:nvSpPr>
          <p:cNvPr id="7475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B1A435-F7E9-485F-BD0D-9AA28C2B515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34852E-A13E-42BE-A017-85A911FB3F6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reeform 18"/>
          <p:cNvSpPr>
            <a:spLocks/>
          </p:cNvSpPr>
          <p:nvPr/>
        </p:nvSpPr>
        <p:spPr bwMode="auto">
          <a:xfrm>
            <a:off x="6731000" y="1447800"/>
            <a:ext cx="355600" cy="685800"/>
          </a:xfrm>
          <a:custGeom>
            <a:avLst/>
            <a:gdLst>
              <a:gd name="T0" fmla="*/ 2147483647 w 224"/>
              <a:gd name="T1" fmla="*/ 2147483647 h 432"/>
              <a:gd name="T2" fmla="*/ 2147483647 w 224"/>
              <a:gd name="T3" fmla="*/ 2147483647 h 432"/>
              <a:gd name="T4" fmla="*/ 2147483647 w 224"/>
              <a:gd name="T5" fmla="*/ 2147483647 h 432"/>
              <a:gd name="T6" fmla="*/ 2147483647 w 224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432"/>
              <a:gd name="T14" fmla="*/ 224 w 22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432">
                <a:moveTo>
                  <a:pt x="224" y="432"/>
                </a:moveTo>
                <a:cubicBezTo>
                  <a:pt x="144" y="388"/>
                  <a:pt x="64" y="344"/>
                  <a:pt x="32" y="288"/>
                </a:cubicBezTo>
                <a:cubicBezTo>
                  <a:pt x="0" y="232"/>
                  <a:pt x="8" y="144"/>
                  <a:pt x="32" y="96"/>
                </a:cubicBezTo>
                <a:cubicBezTo>
                  <a:pt x="56" y="48"/>
                  <a:pt x="116" y="24"/>
                  <a:pt x="1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pic>
        <p:nvPicPr>
          <p:cNvPr id="75780" name="Picture 4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219200" y="1143000"/>
            <a:ext cx="5842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Line 6"/>
          <p:cNvSpPr>
            <a:spLocks noChangeShapeType="1"/>
          </p:cNvSpPr>
          <p:nvPr/>
        </p:nvSpPr>
        <p:spPr bwMode="auto">
          <a:xfrm>
            <a:off x="4267200" y="228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2" name="Line 7"/>
          <p:cNvSpPr>
            <a:spLocks noChangeShapeType="1"/>
          </p:cNvSpPr>
          <p:nvPr/>
        </p:nvSpPr>
        <p:spPr bwMode="auto">
          <a:xfrm flipV="1">
            <a:off x="28194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Line 8"/>
          <p:cNvSpPr>
            <a:spLocks noChangeShapeType="1"/>
          </p:cNvSpPr>
          <p:nvPr/>
        </p:nvSpPr>
        <p:spPr bwMode="auto">
          <a:xfrm flipH="1">
            <a:off x="2362200" y="2362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4" name="Oval 9"/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5785" name="Line 10"/>
          <p:cNvSpPr>
            <a:spLocks noChangeShapeType="1"/>
          </p:cNvSpPr>
          <p:nvPr/>
        </p:nvSpPr>
        <p:spPr bwMode="auto">
          <a:xfrm flipH="1">
            <a:off x="5867400" y="2438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6" name="Line 11"/>
          <p:cNvSpPr>
            <a:spLocks noChangeShapeType="1"/>
          </p:cNvSpPr>
          <p:nvPr/>
        </p:nvSpPr>
        <p:spPr bwMode="auto">
          <a:xfrm flipV="1">
            <a:off x="63246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7" name="Line 12"/>
          <p:cNvSpPr>
            <a:spLocks noChangeShapeType="1"/>
          </p:cNvSpPr>
          <p:nvPr/>
        </p:nvSpPr>
        <p:spPr bwMode="auto">
          <a:xfrm>
            <a:off x="63246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8" name="Rectangle 5"/>
          <p:cNvSpPr>
            <a:spLocks noChangeArrowheads="1"/>
          </p:cNvSpPr>
          <p:nvPr/>
        </p:nvSpPr>
        <p:spPr bwMode="auto">
          <a:xfrm>
            <a:off x="1447800" y="2209800"/>
            <a:ext cx="27432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5789" name="Freeform 16"/>
          <p:cNvSpPr>
            <a:spLocks/>
          </p:cNvSpPr>
          <p:nvPr/>
        </p:nvSpPr>
        <p:spPr bwMode="auto">
          <a:xfrm>
            <a:off x="3276600" y="1447800"/>
            <a:ext cx="304800" cy="1524000"/>
          </a:xfrm>
          <a:custGeom>
            <a:avLst/>
            <a:gdLst>
              <a:gd name="T0" fmla="*/ 0 w 192"/>
              <a:gd name="T1" fmla="*/ 2147483647 h 960"/>
              <a:gd name="T2" fmla="*/ 0 w 192"/>
              <a:gd name="T3" fmla="*/ 2147483647 h 960"/>
              <a:gd name="T4" fmla="*/ 2147483647 w 192"/>
              <a:gd name="T5" fmla="*/ 2147483647 h 960"/>
              <a:gd name="T6" fmla="*/ 2147483647 w 192"/>
              <a:gd name="T7" fmla="*/ 0 h 960"/>
              <a:gd name="T8" fmla="*/ 0 w 192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960"/>
              <a:gd name="T17" fmla="*/ 192 w 192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960">
                <a:moveTo>
                  <a:pt x="0" y="192"/>
                </a:moveTo>
                <a:lnTo>
                  <a:pt x="0" y="960"/>
                </a:lnTo>
                <a:lnTo>
                  <a:pt x="192" y="720"/>
                </a:lnTo>
                <a:lnTo>
                  <a:pt x="192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0" name="Freeform 17"/>
          <p:cNvSpPr>
            <a:spLocks/>
          </p:cNvSpPr>
          <p:nvPr/>
        </p:nvSpPr>
        <p:spPr bwMode="auto">
          <a:xfrm>
            <a:off x="6400800" y="1600200"/>
            <a:ext cx="685800" cy="762000"/>
          </a:xfrm>
          <a:custGeom>
            <a:avLst/>
            <a:gdLst>
              <a:gd name="T0" fmla="*/ 0 w 432"/>
              <a:gd name="T1" fmla="*/ 0 h 480"/>
              <a:gd name="T2" fmla="*/ 0 w 432"/>
              <a:gd name="T3" fmla="*/ 2147483647 h 480"/>
              <a:gd name="T4" fmla="*/ 2147483647 w 432"/>
              <a:gd name="T5" fmla="*/ 2147483647 h 480"/>
              <a:gd name="T6" fmla="*/ 2147483647 w 432"/>
              <a:gd name="T7" fmla="*/ 0 h 480"/>
              <a:gd name="T8" fmla="*/ 0 w 432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480"/>
              <a:gd name="T17" fmla="*/ 432 w 432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480">
                <a:moveTo>
                  <a:pt x="0" y="0"/>
                </a:moveTo>
                <a:lnTo>
                  <a:pt x="0" y="480"/>
                </a:lnTo>
                <a:lnTo>
                  <a:pt x="432" y="480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1" name="Freeform 19"/>
          <p:cNvSpPr>
            <a:spLocks/>
          </p:cNvSpPr>
          <p:nvPr/>
        </p:nvSpPr>
        <p:spPr bwMode="auto">
          <a:xfrm>
            <a:off x="6159500" y="2133600"/>
            <a:ext cx="393700" cy="533400"/>
          </a:xfrm>
          <a:custGeom>
            <a:avLst/>
            <a:gdLst>
              <a:gd name="T0" fmla="*/ 2147483647 w 248"/>
              <a:gd name="T1" fmla="*/ 2147483647 h 336"/>
              <a:gd name="T2" fmla="*/ 2147483647 w 248"/>
              <a:gd name="T3" fmla="*/ 2147483647 h 336"/>
              <a:gd name="T4" fmla="*/ 2147483647 w 248"/>
              <a:gd name="T5" fmla="*/ 2147483647 h 336"/>
              <a:gd name="T6" fmla="*/ 0 w 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336"/>
              <a:gd name="T14" fmla="*/ 248 w 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336">
                <a:moveTo>
                  <a:pt x="144" y="336"/>
                </a:moveTo>
                <a:cubicBezTo>
                  <a:pt x="188" y="312"/>
                  <a:pt x="232" y="288"/>
                  <a:pt x="240" y="240"/>
                </a:cubicBezTo>
                <a:cubicBezTo>
                  <a:pt x="248" y="192"/>
                  <a:pt x="232" y="88"/>
                  <a:pt x="192" y="48"/>
                </a:cubicBezTo>
                <a:cubicBezTo>
                  <a:pt x="152" y="8"/>
                  <a:pt x="76" y="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92" name="Freeform 20"/>
          <p:cNvSpPr>
            <a:spLocks/>
          </p:cNvSpPr>
          <p:nvPr/>
        </p:nvSpPr>
        <p:spPr bwMode="auto">
          <a:xfrm>
            <a:off x="4419600" y="1981200"/>
            <a:ext cx="177800" cy="533400"/>
          </a:xfrm>
          <a:custGeom>
            <a:avLst/>
            <a:gdLst>
              <a:gd name="T0" fmla="*/ 0 w 112"/>
              <a:gd name="T1" fmla="*/ 2147483647 h 336"/>
              <a:gd name="T2" fmla="*/ 2147483647 w 112"/>
              <a:gd name="T3" fmla="*/ 2147483647 h 336"/>
              <a:gd name="T4" fmla="*/ 2147483647 w 112"/>
              <a:gd name="T5" fmla="*/ 2147483647 h 336"/>
              <a:gd name="T6" fmla="*/ 0 w 11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336"/>
              <a:gd name="T14" fmla="*/ 112 w 11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336">
                <a:moveTo>
                  <a:pt x="0" y="336"/>
                </a:moveTo>
                <a:cubicBezTo>
                  <a:pt x="40" y="312"/>
                  <a:pt x="80" y="288"/>
                  <a:pt x="96" y="240"/>
                </a:cubicBezTo>
                <a:cubicBezTo>
                  <a:pt x="112" y="192"/>
                  <a:pt x="112" y="88"/>
                  <a:pt x="96" y="48"/>
                </a:cubicBezTo>
                <a:cubicBezTo>
                  <a:pt x="80" y="8"/>
                  <a:pt x="40" y="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93" name="Freeform 21"/>
          <p:cNvSpPr>
            <a:spLocks/>
          </p:cNvSpPr>
          <p:nvPr/>
        </p:nvSpPr>
        <p:spPr bwMode="auto">
          <a:xfrm>
            <a:off x="1282700" y="1981200"/>
            <a:ext cx="241300" cy="685800"/>
          </a:xfrm>
          <a:custGeom>
            <a:avLst/>
            <a:gdLst>
              <a:gd name="T0" fmla="*/ 2147483647 w 152"/>
              <a:gd name="T1" fmla="*/ 2147483647 h 432"/>
              <a:gd name="T2" fmla="*/ 2147483647 w 152"/>
              <a:gd name="T3" fmla="*/ 2147483647 h 432"/>
              <a:gd name="T4" fmla="*/ 2147483647 w 152"/>
              <a:gd name="T5" fmla="*/ 2147483647 h 432"/>
              <a:gd name="T6" fmla="*/ 2147483647 w 15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432"/>
              <a:gd name="T14" fmla="*/ 152 w 15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432">
                <a:moveTo>
                  <a:pt x="104" y="432"/>
                </a:moveTo>
                <a:cubicBezTo>
                  <a:pt x="60" y="368"/>
                  <a:pt x="16" y="304"/>
                  <a:pt x="8" y="240"/>
                </a:cubicBezTo>
                <a:cubicBezTo>
                  <a:pt x="0" y="176"/>
                  <a:pt x="32" y="88"/>
                  <a:pt x="56" y="48"/>
                </a:cubicBezTo>
                <a:cubicBezTo>
                  <a:pt x="80" y="8"/>
                  <a:pt x="116" y="4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5794" name="Picture 34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4419600" y="1752600"/>
            <a:ext cx="431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5" name="Picture 24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1143000" y="17018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6" name="Picture 26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5029200" y="23622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7" name="Picture 28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2667000" y="1524000"/>
            <a:ext cx="152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8" name="Picture 30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2527300" y="279400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9" name="Picture 31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5816600" y="294640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0" name="Picture 32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7086600" y="23622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1" name="Picture 33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6172200" y="1676400"/>
            <a:ext cx="152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2" name="Picture 35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939800" y="1676400"/>
            <a:ext cx="431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3" name="Picture 37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5791200" y="1981200"/>
            <a:ext cx="355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4" name="Picture 38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7112000" y="1320800"/>
            <a:ext cx="355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9B1899-4BB5-4F55-AADB-BFA25F445015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5638800" y="19812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803" name="Freeform 4"/>
          <p:cNvSpPr>
            <a:spLocks/>
          </p:cNvSpPr>
          <p:nvPr/>
        </p:nvSpPr>
        <p:spPr bwMode="auto">
          <a:xfrm>
            <a:off x="5448300" y="1828800"/>
            <a:ext cx="241300" cy="685800"/>
          </a:xfrm>
          <a:custGeom>
            <a:avLst/>
            <a:gdLst>
              <a:gd name="T0" fmla="*/ 2147483647 w 152"/>
              <a:gd name="T1" fmla="*/ 2147483647 h 432"/>
              <a:gd name="T2" fmla="*/ 2147483647 w 152"/>
              <a:gd name="T3" fmla="*/ 2147483647 h 432"/>
              <a:gd name="T4" fmla="*/ 2147483647 w 152"/>
              <a:gd name="T5" fmla="*/ 2147483647 h 432"/>
              <a:gd name="T6" fmla="*/ 2147483647 w 15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432"/>
              <a:gd name="T14" fmla="*/ 152 w 15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432">
                <a:moveTo>
                  <a:pt x="104" y="432"/>
                </a:moveTo>
                <a:cubicBezTo>
                  <a:pt x="60" y="368"/>
                  <a:pt x="16" y="304"/>
                  <a:pt x="8" y="240"/>
                </a:cubicBezTo>
                <a:cubicBezTo>
                  <a:pt x="0" y="176"/>
                  <a:pt x="32" y="88"/>
                  <a:pt x="56" y="48"/>
                </a:cubicBezTo>
                <a:cubicBezTo>
                  <a:pt x="80" y="8"/>
                  <a:pt x="116" y="4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804" name="Picture 5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5105400" y="1524000"/>
            <a:ext cx="431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Freeform 6"/>
          <p:cNvSpPr>
            <a:spLocks/>
          </p:cNvSpPr>
          <p:nvPr/>
        </p:nvSpPr>
        <p:spPr bwMode="auto">
          <a:xfrm>
            <a:off x="7797800" y="1828800"/>
            <a:ext cx="177800" cy="533400"/>
          </a:xfrm>
          <a:custGeom>
            <a:avLst/>
            <a:gdLst>
              <a:gd name="T0" fmla="*/ 0 w 112"/>
              <a:gd name="T1" fmla="*/ 2147483647 h 336"/>
              <a:gd name="T2" fmla="*/ 2147483647 w 112"/>
              <a:gd name="T3" fmla="*/ 2147483647 h 336"/>
              <a:gd name="T4" fmla="*/ 2147483647 w 112"/>
              <a:gd name="T5" fmla="*/ 2147483647 h 336"/>
              <a:gd name="T6" fmla="*/ 0 w 11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336"/>
              <a:gd name="T14" fmla="*/ 112 w 11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336">
                <a:moveTo>
                  <a:pt x="0" y="336"/>
                </a:moveTo>
                <a:cubicBezTo>
                  <a:pt x="40" y="312"/>
                  <a:pt x="80" y="288"/>
                  <a:pt x="96" y="240"/>
                </a:cubicBezTo>
                <a:cubicBezTo>
                  <a:pt x="112" y="192"/>
                  <a:pt x="112" y="88"/>
                  <a:pt x="96" y="48"/>
                </a:cubicBezTo>
                <a:cubicBezTo>
                  <a:pt x="80" y="8"/>
                  <a:pt x="40" y="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806" name="Picture 7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7797800" y="1600200"/>
            <a:ext cx="431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80010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8" name="Line 9"/>
          <p:cNvSpPr>
            <a:spLocks noChangeShapeType="1"/>
          </p:cNvSpPr>
          <p:nvPr/>
        </p:nvSpPr>
        <p:spPr bwMode="auto">
          <a:xfrm flipV="1">
            <a:off x="65532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9" name="Line 10"/>
          <p:cNvSpPr>
            <a:spLocks noChangeShapeType="1"/>
          </p:cNvSpPr>
          <p:nvPr/>
        </p:nvSpPr>
        <p:spPr bwMode="auto">
          <a:xfrm flipH="1">
            <a:off x="6096000" y="2133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810" name="Picture 11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2"/>
          <a:srcRect/>
          <a:stretch>
            <a:fillRect/>
          </a:stretch>
        </p:blipFill>
        <p:spPr bwMode="auto">
          <a:xfrm>
            <a:off x="8763000" y="21336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1" name="Picture 12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6400800" y="1295400"/>
            <a:ext cx="152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2" name="Picture 13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261100" y="256540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13" name="Line 14"/>
          <p:cNvSpPr>
            <a:spLocks noChangeShapeType="1"/>
          </p:cNvSpPr>
          <p:nvPr/>
        </p:nvSpPr>
        <p:spPr bwMode="auto">
          <a:xfrm>
            <a:off x="70104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6814" name="Picture 16" descr="C:\Documents and Settings\Dr. Sumeet Basu\My Documents\eso204_2011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7086600" y="20574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81000" y="3581400"/>
            <a:ext cx="8763000" cy="2870200"/>
            <a:chOff x="240" y="2256"/>
            <a:chExt cx="5520" cy="1808"/>
          </a:xfrm>
        </p:grpSpPr>
        <p:grpSp>
          <p:nvGrpSpPr>
            <p:cNvPr id="76834" name="Group 28"/>
            <p:cNvGrpSpPr>
              <a:grpSpLocks/>
            </p:cNvGrpSpPr>
            <p:nvPr/>
          </p:nvGrpSpPr>
          <p:grpSpPr bwMode="auto">
            <a:xfrm flipV="1">
              <a:off x="2160" y="2352"/>
              <a:ext cx="864" cy="960"/>
              <a:chOff x="3408" y="2544"/>
              <a:chExt cx="864" cy="960"/>
            </a:xfrm>
          </p:grpSpPr>
          <p:sp>
            <p:nvSpPr>
              <p:cNvPr id="76839" name="Line 17"/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chemeClr val="tx1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6840" name="AutoShape 18"/>
              <p:cNvSpPr>
                <a:spLocks noChangeArrowheads="1"/>
              </p:cNvSpPr>
              <p:nvPr/>
            </p:nvSpPr>
            <p:spPr bwMode="auto">
              <a:xfrm flipV="1">
                <a:off x="3840" y="2544"/>
                <a:ext cx="432" cy="480"/>
              </a:xfrm>
              <a:prstGeom prst="rtTriangle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6841" name="AutoShape 19"/>
              <p:cNvSpPr>
                <a:spLocks noChangeArrowheads="1"/>
              </p:cNvSpPr>
              <p:nvPr/>
            </p:nvSpPr>
            <p:spPr bwMode="auto">
              <a:xfrm flipH="1">
                <a:off x="3408" y="3024"/>
                <a:ext cx="432" cy="480"/>
              </a:xfrm>
              <a:prstGeom prst="rtTriangle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6842" name="Line 20"/>
              <p:cNvSpPr>
                <a:spLocks noChangeShapeType="1"/>
              </p:cNvSpPr>
              <p:nvPr/>
            </p:nvSpPr>
            <p:spPr bwMode="auto">
              <a:xfrm>
                <a:off x="3840" y="26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3" name="Line 21"/>
              <p:cNvSpPr>
                <a:spLocks noChangeShapeType="1"/>
              </p:cNvSpPr>
              <p:nvPr/>
            </p:nvSpPr>
            <p:spPr bwMode="auto">
              <a:xfrm>
                <a:off x="3840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4" name="Line 22"/>
              <p:cNvSpPr>
                <a:spLocks noChangeShapeType="1"/>
              </p:cNvSpPr>
              <p:nvPr/>
            </p:nvSpPr>
            <p:spPr bwMode="auto">
              <a:xfrm>
                <a:off x="3840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5" name="Line 23"/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6" name="Line 24"/>
              <p:cNvSpPr>
                <a:spLocks noChangeShapeType="1"/>
              </p:cNvSpPr>
              <p:nvPr/>
            </p:nvSpPr>
            <p:spPr bwMode="auto">
              <a:xfrm flipH="1">
                <a:off x="3408" y="35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7" name="Line 25"/>
              <p:cNvSpPr>
                <a:spLocks noChangeShapeType="1"/>
              </p:cNvSpPr>
              <p:nvPr/>
            </p:nvSpPr>
            <p:spPr bwMode="auto">
              <a:xfrm flipH="1">
                <a:off x="3552" y="33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Line 26"/>
              <p:cNvSpPr>
                <a:spLocks noChangeShapeType="1"/>
              </p:cNvSpPr>
              <p:nvPr/>
            </p:nvSpPr>
            <p:spPr bwMode="auto">
              <a:xfrm flipH="1">
                <a:off x="3648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9" name="Line 27"/>
              <p:cNvSpPr>
                <a:spLocks noChangeShapeType="1"/>
              </p:cNvSpPr>
              <p:nvPr/>
            </p:nvSpPr>
            <p:spPr bwMode="auto">
              <a:xfrm flipH="1">
                <a:off x="3744" y="312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6835" name="Picture 32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240" y="3744"/>
              <a:ext cx="552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6" name="Picture 34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3072" y="3264"/>
              <a:ext cx="256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7" name="Picture 36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2016" y="3264"/>
              <a:ext cx="52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8" name="Picture 38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2704" y="2256"/>
              <a:ext cx="40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17500" y="812800"/>
            <a:ext cx="8597900" cy="4622800"/>
            <a:chOff x="200" y="512"/>
            <a:chExt cx="5416" cy="2912"/>
          </a:xfrm>
        </p:grpSpPr>
        <p:pic>
          <p:nvPicPr>
            <p:cNvPr id="76817" name="Picture 39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200" y="512"/>
              <a:ext cx="2672" cy="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8" name="Freeform 41"/>
            <p:cNvSpPr>
              <a:spLocks/>
            </p:cNvSpPr>
            <p:nvPr/>
          </p:nvSpPr>
          <p:spPr bwMode="auto">
            <a:xfrm>
              <a:off x="4368" y="2016"/>
              <a:ext cx="528" cy="1200"/>
            </a:xfrm>
            <a:custGeom>
              <a:avLst/>
              <a:gdLst>
                <a:gd name="T0" fmla="*/ 0 w 528"/>
                <a:gd name="T1" fmla="*/ 0 h 1200"/>
                <a:gd name="T2" fmla="*/ 0 w 528"/>
                <a:gd name="T3" fmla="*/ 1200 h 1200"/>
                <a:gd name="T4" fmla="*/ 288 w 528"/>
                <a:gd name="T5" fmla="*/ 1056 h 1200"/>
                <a:gd name="T6" fmla="*/ 528 w 528"/>
                <a:gd name="T7" fmla="*/ 672 h 1200"/>
                <a:gd name="T8" fmla="*/ 432 w 528"/>
                <a:gd name="T9" fmla="*/ 432 h 1200"/>
                <a:gd name="T10" fmla="*/ 240 w 528"/>
                <a:gd name="T11" fmla="*/ 192 h 1200"/>
                <a:gd name="T12" fmla="*/ 240 w 528"/>
                <a:gd name="T13" fmla="*/ 48 h 1200"/>
                <a:gd name="T14" fmla="*/ 0 w 528"/>
                <a:gd name="T15" fmla="*/ 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1200"/>
                <a:gd name="T26" fmla="*/ 528 w 528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1200">
                  <a:moveTo>
                    <a:pt x="0" y="0"/>
                  </a:moveTo>
                  <a:lnTo>
                    <a:pt x="0" y="1200"/>
                  </a:lnTo>
                  <a:lnTo>
                    <a:pt x="288" y="1056"/>
                  </a:lnTo>
                  <a:lnTo>
                    <a:pt x="528" y="672"/>
                  </a:lnTo>
                  <a:lnTo>
                    <a:pt x="432" y="432"/>
                  </a:lnTo>
                  <a:lnTo>
                    <a:pt x="240" y="192"/>
                  </a:lnTo>
                  <a:lnTo>
                    <a:pt x="24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76819" name="Line 42"/>
            <p:cNvSpPr>
              <a:spLocks noChangeShapeType="1"/>
            </p:cNvSpPr>
            <p:nvPr/>
          </p:nvSpPr>
          <p:spPr bwMode="auto">
            <a:xfrm>
              <a:off x="5088" y="2496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20" name="Picture 43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5520" y="2560"/>
              <a:ext cx="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21" name="Line 44"/>
            <p:cNvSpPr>
              <a:spLocks noChangeShapeType="1"/>
            </p:cNvSpPr>
            <p:nvPr/>
          </p:nvSpPr>
          <p:spPr bwMode="auto">
            <a:xfrm flipH="1">
              <a:off x="4080" y="259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22" name="Picture 45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4184" y="2864"/>
              <a:ext cx="8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23" name="Line 46"/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24" name="Picture 4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272" y="1872"/>
              <a:ext cx="96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25" name="Rectangle 48"/>
            <p:cNvSpPr>
              <a:spLocks noChangeArrowheads="1"/>
            </p:cNvSpPr>
            <p:nvPr/>
          </p:nvSpPr>
          <p:spPr bwMode="auto">
            <a:xfrm>
              <a:off x="4368" y="2352"/>
              <a:ext cx="38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6826" name="Picture 50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4176" y="2304"/>
              <a:ext cx="1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27" name="Line 51"/>
            <p:cNvSpPr>
              <a:spLocks noChangeShapeType="1"/>
            </p:cNvSpPr>
            <p:nvPr/>
          </p:nvSpPr>
          <p:spPr bwMode="auto">
            <a:xfrm>
              <a:off x="4368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52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29" name="Picture 54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560" y="2448"/>
              <a:ext cx="96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30" name="Line 55"/>
            <p:cNvSpPr>
              <a:spLocks noChangeShapeType="1"/>
            </p:cNvSpPr>
            <p:nvPr/>
          </p:nvSpPr>
          <p:spPr bwMode="auto">
            <a:xfrm>
              <a:off x="4368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31" name="Picture 57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4752" y="2352"/>
              <a:ext cx="256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2" name="Picture 59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4176" y="3264"/>
              <a:ext cx="52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33" name="Picture 61" descr="C:\Documents and Settings\Dr. Sumeet Basu\My Documents\eso204_2011\TP_tmp.pn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4480" y="1824"/>
              <a:ext cx="40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7BD0B1-41EA-402F-9C70-2DB1DAE7587A}" type="datetime1">
              <a:rPr lang="en-US" smtClean="0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5029200" y="9144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5943600" y="152400"/>
            <a:ext cx="990600" cy="1066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5867400" y="2743200"/>
            <a:ext cx="1295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68580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>
            <a:off x="70104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70866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6858000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V="1">
            <a:off x="7315200" y="2362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7834" name="Picture 1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20000" y="2209800"/>
            <a:ext cx="1778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5" name="Picture 2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035800" y="2514600"/>
            <a:ext cx="254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6" name="Picture 2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340600" y="2971800"/>
            <a:ext cx="203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7" name="Oval 16"/>
          <p:cNvSpPr>
            <a:spLocks noChangeArrowheads="1"/>
          </p:cNvSpPr>
          <p:nvPr/>
        </p:nvSpPr>
        <p:spPr bwMode="auto">
          <a:xfrm>
            <a:off x="7696200" y="762000"/>
            <a:ext cx="990600" cy="1066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7"/>
          <p:cNvSpPr>
            <a:spLocks noChangeShapeType="1"/>
          </p:cNvSpPr>
          <p:nvPr/>
        </p:nvSpPr>
        <p:spPr bwMode="auto">
          <a:xfrm flipH="1">
            <a:off x="76200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9" name="Line 18"/>
          <p:cNvSpPr>
            <a:spLocks noChangeShapeType="1"/>
          </p:cNvSpPr>
          <p:nvPr/>
        </p:nvSpPr>
        <p:spPr bwMode="auto">
          <a:xfrm flipH="1">
            <a:off x="7772400" y="182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0" name="Line 19"/>
          <p:cNvSpPr>
            <a:spLocks noChangeShapeType="1"/>
          </p:cNvSpPr>
          <p:nvPr/>
        </p:nvSpPr>
        <p:spPr bwMode="auto">
          <a:xfrm>
            <a:off x="7620000" y="1524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1" name="Line 20"/>
          <p:cNvSpPr>
            <a:spLocks noChangeShapeType="1"/>
          </p:cNvSpPr>
          <p:nvPr/>
        </p:nvSpPr>
        <p:spPr bwMode="auto">
          <a:xfrm flipH="1">
            <a:off x="7543800" y="1600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2" name="Text Box 21"/>
          <p:cNvSpPr txBox="1">
            <a:spLocks noChangeArrowheads="1"/>
          </p:cNvSpPr>
          <p:nvPr/>
        </p:nvSpPr>
        <p:spPr bwMode="auto">
          <a:xfrm>
            <a:off x="1219200" y="609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pic>
        <p:nvPicPr>
          <p:cNvPr id="77843" name="Picture 2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558800" y="4013200"/>
            <a:ext cx="63754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4" name="Date Placeholder 1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36F95B-7C13-44A6-B5BD-F998C1439E76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45" name="Slide Number Placeholder 2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1A39AE-2138-42A8-8215-00220A54F52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46" name="Footer Placeholder 2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0" y="457200"/>
            <a:ext cx="6858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Oval 2"/>
          <p:cNvSpPr>
            <a:spLocks noChangeArrowheads="1"/>
          </p:cNvSpPr>
          <p:nvPr/>
        </p:nvSpPr>
        <p:spPr bwMode="auto">
          <a:xfrm>
            <a:off x="6223000" y="1295400"/>
            <a:ext cx="1295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Line 3"/>
          <p:cNvSpPr>
            <a:spLocks noChangeShapeType="1"/>
          </p:cNvSpPr>
          <p:nvPr/>
        </p:nvSpPr>
        <p:spPr bwMode="auto">
          <a:xfrm flipH="1">
            <a:off x="7213600" y="1143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53" name="Line 4"/>
          <p:cNvSpPr>
            <a:spLocks noChangeShapeType="1"/>
          </p:cNvSpPr>
          <p:nvPr/>
        </p:nvSpPr>
        <p:spPr bwMode="auto">
          <a:xfrm flipH="1">
            <a:off x="736600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54" name="Line 5"/>
          <p:cNvSpPr>
            <a:spLocks noChangeShapeType="1"/>
          </p:cNvSpPr>
          <p:nvPr/>
        </p:nvSpPr>
        <p:spPr bwMode="auto">
          <a:xfrm flipH="1">
            <a:off x="7442200" y="144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>
            <a:off x="7213600" y="1219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Line 7"/>
          <p:cNvSpPr>
            <a:spLocks noChangeShapeType="1"/>
          </p:cNvSpPr>
          <p:nvPr/>
        </p:nvSpPr>
        <p:spPr bwMode="auto">
          <a:xfrm flipV="1">
            <a:off x="7670800" y="914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8857" name="Picture 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975600" y="762000"/>
            <a:ext cx="1778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8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391400" y="1066800"/>
            <a:ext cx="254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9" name="Picture 1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7696200" y="1524000"/>
            <a:ext cx="203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0" name="AutoShape 12"/>
          <p:cNvSpPr>
            <a:spLocks noChangeArrowheads="1"/>
          </p:cNvSpPr>
          <p:nvPr/>
        </p:nvSpPr>
        <p:spPr bwMode="auto">
          <a:xfrm>
            <a:off x="7315200" y="1447800"/>
            <a:ext cx="152400" cy="2286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AutoShape 13"/>
          <p:cNvSpPr>
            <a:spLocks noChangeArrowheads="1"/>
          </p:cNvSpPr>
          <p:nvPr/>
        </p:nvSpPr>
        <p:spPr bwMode="auto">
          <a:xfrm>
            <a:off x="6477000" y="3429000"/>
            <a:ext cx="1143000" cy="10668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>
            <a:off x="7086600" y="3200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858000" y="3352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78864" name="Picture 1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7594600" y="2946400"/>
            <a:ext cx="254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5" name="Picture 1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7772400" y="4089400"/>
            <a:ext cx="2032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6934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H="1">
            <a:off x="57912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6553200" y="480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6096000" y="3505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70" name="Date Placeholder 2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F261BB-3106-4E76-A165-20412AF5449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71" name="Slide Number Placeholder 2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163DEC-C9FB-49B0-98B3-860B8E1EBB1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72" name="Footer Placeholder 2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2.2 Stress transformation and principal stresses</a:t>
            </a:r>
          </a:p>
        </p:txBody>
      </p:sp>
      <p:pic>
        <p:nvPicPr>
          <p:cNvPr id="79875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0500" y="12954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148F58-F652-463A-A27D-AC1C8F13DBDC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7B5EAD-170C-4DB5-831E-D4310BFB770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78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1600" y="609600"/>
            <a:ext cx="8737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09B301-F8DF-4E86-B74A-7D17271C7FC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9/6/2017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D33857-F1A5-4D79-AC71-F2DC106035E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usepackage{amssymb, amsmath}&#10;\begin{document}&#10;\newcommand{\bm}[1]{\mbox{\boldmath $#1$}}&#10;\noindent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V_2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0"/>
  <p:tag name="PICTUREFILESIZE" val="105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center}&#10;{\bf Problem Set II: Strain}&#10;\end{center}&#10;\begin{enumerate}&#10;\item[Pr.1] Consider the motion described by the displacement &#10;components in the deformed coordinates as&#10;\begin{eqnarray}&#10;u_1 &amp;=&amp;  x_1 \left [\cos \left ( \frac{\alpha x_3}{L}\right ) - 1 \right]&#10;- x_2  \left [\sin \left ( \frac{\alpha x_3}{L}\right ) \right] \nonumber \\&#10;u_2 &amp;=&amp; x_1 \left [\sin \left ( \frac{\alpha x_3}{L}\right ) \right]&#10;+ x_2  \left [\cos \left ( \frac{\alpha x_3}{L}\right ) - 1 \right] \nonumber \\&#10;u_3 &amp;=&amp; 0 \nonumber&#10;\end{eqnarray}&#10;Visualise the motion. Find $\bm{F}$, $\bm{E}$ and $\bm{\epsilon}$.&#10;Find the change in length of a small line segment oriented along &#10;$\bm{e}_3$ and also show that segments oriented along $\bm{e}_1$&#10;and $\bm{e}_2$ donot change their lengths.&#10;\item[Pr.2] To measure the strain during a sheet metal forming process, three&#10;indents were made on the sheet as shown in the Figure. After &#10;deformation the indents took the positions shown. Estimate the &#10;components of $\bm{E}$ in the given coordinate system from these measurements.&#10;\end{enumerate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1581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3] Consider a motion of the form&#10;\begin{eqnarray}&#10;x_1 &amp;=&amp; A_{11} X_1 + A_{12} X_2 \nonumber \\&#10;x_2 &amp;=&amp; A_{21} X_1 + A_{22} X_2 \nonumber&#10;\end{eqnarray}&#10;undergone by a plane sheet of metal. Show that a circle&#10;drawn with chalk on the sheet will end up as an ellipse in the &#10;deformed configuration. &#10;\item[Pr.4] Consider a strain tensor&#10;\begin{displaymath}&#10;\epsilon_{31} = -bx_2/r, \epsilon_{32} = b x_1/r, &#10;\end{displaymath}&#10;where $r=\sqrt{x_1^2+x_2^2}$. Show that the strain fields are &#10;compatible. Try and find the displacement field. &#10;\item[Pr.5] A strain tensor is given by&#10;\begin{displaymath}&#10;\bm{\epsilon} = \left ( \begin{array}{ccc} &#10;1  &amp;-2  &amp;0 \\ -2  &amp;-4  &amp;0 \\ 0  &amp;0  &amp;5 &#10;\end{array} \right ) \times 10^{-3}.&#10;\end{displaymath}&#10;Find the components of strain lying on a plane parallel to the &#10;$x_2$ axis and at $45^o$ to the $x_1$ and $x_3$ axe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0108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meg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0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3,\bm{e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22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1,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97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$x_2,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21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V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6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artial V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88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T}(\bm{x},t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16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int_{S(\bm{n})} \bm{T}^n (\bm{x}) dS  + \int_{V_1} \bm{b} ( \bm{x} ) dV + \bm{F}&#10;= 0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832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46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3 in}&#10;\begin{itemize}&#10;\item p is a point on the body $\Omega$ with position vector &#10;$\bm{x}$ in a fixed Cartesian coordinate system &#10;\item $\bm{e}_i$ are the basis vectors&#10;\item $V$ is a fixed control volume containing p.&#10;\item $\partial V$ is the fixed surface bounding the control volume with &#10;continuously changing normal $\bm{n}$.&#10;\item The whole body $\Omega$ as well as the sub-domain $V$ is in &#10;equlibrium under the action of body forces and surface tractions&#10;acting on their respective surfaces.&#10;\end{itemize}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679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(\bm{x},t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59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V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6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artial V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88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46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t}(\bm{x},t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51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(\bm{x},t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59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{Total Derivative:} \\&#10;Consider a specific (i.e per unit volume) physical quantity ${\cal A}(\bm{x},t)$. Total time derivative of ${\cal A}$ is&#10;\begin{displaymath}&#10;\frac{D}{D t} {\cal A}(\bm{x},t) = \frac{\partial {\cal A}}{\partial t} + &#10;\frac{\partial \cal{A}}{\partial &#10;x_j} \dot{x}_j,&#10;\end{displaymath}&#10;which can be written as&#10;\begin{displaymath}&#10;\frac{D}{Dt} \left ( \cdot \right ) = \frac{\partial}{\partial t} \left ( \cdot \right )&#10;+ \frac{\partial}{\partial \bm{x}} \left ( \cdot \right ) \bm{v}&#10;= \frac{\partial}{\partial t} \left ( \cdot \right )&#10;+ \nabla \left ( \cdot \right ) \bm{v},&#10;\end{displaymath}&#10;and where $( \cdot )$ can be a scalar, vector or tensor. \\ \\ \\&#10;&#10;The first term represents the time rate of change of a quantity $( \cdot )$ &#10;at a point $\bm{x}$. The second term represents the flux of the &#10;same quantity away from the point $\bm{x}$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360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bm}[1]{\mbox{\boldmath $#1$}}&#10;\begin{document}&#10;\noindent&#10;For a {\em fixed} control volume of material $V$ with a {\em fixed} &#10;boundary ${\partial V}$, the net rate&#10;of change of a specific quantity ${\cal A}$ contained in the volume &#10;is the sum of the rate at which the quantity is created inside the volume&#10;and the net rate (outflux-influx) of  the quantity flowing out through the &#10;bounding surface. Mathematically, this fact is expressed as the &#10;{\it Reynold's transport theorem:} \\&#10;\begin{displaymath}&#10;\frac{D}{Dt} \int_V \rho {\cal A}(\bm{x},t) dv= \int_V \frac{\partial (\rho {\cal A})}&#10;{\partial t} dv +&#10;\int_{\partial V}\rho  {\cal A} (\bm{v} \cdot \bm{n} ) ds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773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11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48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bm}[1]{\mbox{\boldmath $#1$}}&#10;\begin{document}&#10;\noindent&#10;A straightforward application of the Reynold's transport theorem results&#10;with ${\cal A}=1$. Thus the principle of {\it Balance of mass} states that&#10;total mass of a volume $V$ is conserved during a motion, i.e.&#10;\begin{displaymath}&#10;\frac{D}{D t} \int_V \rho dv = 0&#10;\end{displaymath}&#10;Using the Reynold's transport theorem:&#10;\begin{eqnarray}&#10;\int_V \frac{\partial \rho}{\partial t} dv + \int_{\partial V} &#10;\rho v_k n_k &amp;=&amp; 0 \nonumber \\&#10;\int_V \left [ \frac{\partial \rho}{\partial t} + \frac{\partial}{\partial x_k}&#10;(\rho v_k) \right ] dv &amp;=&amp; 0 \nonumber&#10;\end{eqnarray}&#10;The {\it localisation theorem} states that as the above integral equation has to be &#10;valid for any $V$, however small, we can localise it to its differential form as:&#10;\begin{displaymath}&#10;\frac{\partial \rho}{\partial t} + \nabla \cdot (\rho \bm{v}) = 0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9746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bm}[1]{\mbox{\boldmath $#1$}}&#10;\begin{document}&#10;\noindent&#10;The {\it Balance of linear momentum} embodying the &#10;Newton's second law (i.e. rate of change of linear momentum equals the &#10;applied force) results from using the specific momentum&#10;$\rho \bm{v}$ (or ${\cal A}= \bm{v}$) in the Reynold's transport theorem:&#10;\begin{displaymath}&#10;\frac{D}{D t} \int_V \rho \bm{v} dv = \int_{\partial V} \bm{t} ds +&#10;\int_V\bm{b} dv&#10;\end{displaymath}&#10;The right hand side is the net force acting on the volume $V$ due to&#10;body forces and surface tractions.&#10;&#10;The left hand side can be conveniently reduced making use of the balance of mass.&#10;In fact, this is so standard a trick that we will demonstrate it using &#10;a general quantity ${\cal A}$. Thus,&#10;\begin{eqnarray}&#10;\frac{D}{Dt} \int_V \rho {\cal A} dv &amp;=&amp; \int_V \frac{\partial}{\partial t}&#10;\left (\rho {\cal A} \right ) dv +  \int_{\partial V} \rho {\cal A} v_k n_k ds&#10;\nonumber \\&#10;&amp;=&amp; \int_V \left [ \frac{\partial (\rho {\cal A})}{\partial t} +&#10;\frac{\partial}{\partial x_k} ({\cal A} \rho v_k) \right ] dv \nonumber \\&#10;&amp;=&amp; \int_V \left \{ \rho \left [ \frac{\partial {\cal A}}{\partial t} + v_k&#10;\frac{\partial {\cal A}}{\partial x_k} \right ] + {\cal A} \left [ &#10;\frac{\partial \rho}{\partial t} + \frac{\partial (\rho v_k)}{\partial x_k} &#10;\right ]  \right \} dv   \nonumber &#10;\end{eqnarray} 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3276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Since the last term inside square brackets on the right is identically zero&#10;from the balance of mass, we immediately have,&#10;\begin{displaymath}&#10;\frac{D}{D t} \int_V \rho \bm{v} dv = \int_V \rho \frac{D \bm{v}}{D t}  dv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2904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&#10;This will lead to the equations of equilibrium in the following way.&#10;Using indicial notation:&#10;\begin{eqnarray}&#10;\int_V \rho \frac{D v_i}{D t} dv &amp;=&amp; \int_V b_i dv + \int_{\partial V} \sigma_{ji}&#10; n_j da \nonumber \\&#10;&amp;=&amp; \int_V \left [ b_i  + \frac{\partial \sigma_{ji}}{\partial x_j} \right ] dv&#10;\nonumber&#10;\end{eqnarray}&#10;Applying the localisation theorem, we obtain, &#10;\begin{displaymath}&#10;\frac{\partial \sigma_{ji}}{\partial x_j} + b_i = \rho \frac{D v_i}{Dt}&#10;\end{displaymath}&#10;which is the {\it equation of equilibrium}. For the quasi-static case, &#10;$D v_i/D t =0$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6478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bm}[1]{\mbox{\boldmath $#1$}}&#10;&#10;\begin{document}&#10;\noindent&#10;{\it Balance of angular momentum} states that the &#10;rate of change of angular momentum (note that specific &#10;angular momentum is $\bm{x} \times \bm{v}$,&#10;equals the applied torque&#10;\begin{displaymath}&#10;\frac{D}{D t} \int_V \rho \bm{x} \times \bm{v} dv =&#10; \int_V \rho \frac{D}{D t} \bm{x} \times \bm{v} dv = \int_V \bm{x} \times&#10;\bm{b} dv+ \int_{\partial V} \bm{x} \times \bm{t} ds.&#10;\end{displaymath}&#10;Lengthy but straightforward calculations show that the &#10;consequence of this balance law is&#10;\begin{displaymath}&#10;\sigma_{ij} = \sigma_{ji},&#10;\end{displaymath}&#10;or that the stress tensor is symmetric.&#10;&#10;Thus, to define the {\it state of stress} at a point, $6$ out of the &#10;$9$ stress components are necessary.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49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33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7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22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77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13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6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12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6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21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6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23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79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32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7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31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6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46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is is possible if $\bm{T}^n$ is of the form&#10;\begin{displaymath}&#10;\bm{T}^n = \bm{\sigma} \bm{n},&#10;\end{displaymath}&#10;where, $\bm{\sigma}$ is a second order tensor called the &#10;{\it Cauchy stress tensor} and&#10;\begin{displaymath}&#10;T^n_i = \sigma_{ij} n_j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4"/>
  <p:tag name="PICTUREFILESIZE" val="259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T}^{\bm{e}_1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"/>
  <p:tag name="PICTUREFILESIZE" val="75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T}^{\bm{e}_2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86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T}^{\bm{e}_3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87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{\bf Note:} We adopt the &#10;convention that Cauchy stress on plane $i$ in the direction $j$ is &#10;denoted by $\sigma_{ij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6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b}(\bm{x}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2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For the infinitesimal block of material separated from a point in the &#10;body, shown, we have&#10;\begin{eqnarray}&#10;\bm{T}^{\bm{e}_1} &amp;=&amp; \bm{\sigma} \bm{e}_1 = \sigma_{11} \bm{e}_1 + \sigma_{12} \bm{e}_2 +&#10;\sigma_{13} \bm{e}_3 \nonumber \\&#10;\bm{T}^{\bm{e}_2} &amp;=&amp; \bm{\sigma} \bm{e}_2 =\sigma_{21} \bm{e}_1 + \sigma_{22} \bm{e}_2 +&#10;\sigma_{23} \bm{e}_3 \nonumber \\&#10;\bm{T}^{\bm{e}_3} &amp;=&amp; \bm{\sigma} \bm{e}_3 =\sigma_{31} \bm{e}_1 + \sigma_{32} \bm{e}_2 +&#10;\sigma_{33} \bm{e}_3 \nonumber &#10;\end{eqnarray}&#10;Conequently, the component of stress on $\bm{e}_1$ plane in the &#10;direction $\bm{e}_2$ is&#10;\begin{displaymath}&#10;\sigma_{12} = \bm{e}_2 \cdot \bm{T}^{\bm{e}_1} = &#10;\bm{e}_2 \cdot \bm{\sigma} \bm{e}_1.&#10;\end{displaymath}&#10;In general, for a component of stress in direction $\bm{s}$ &#10;on the plane $\bm{n}$ we have&#10;\begin{displaymath}&#10;\sigma_{ns} = \bm{s} \cdot \bm{T}^n = \bm{s} \cdot \bm{\sigma} \bm{n}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675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{\it Guess the traction distributions on the planes shown.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0"/>
  <p:tag name="PICTUREFILESIZE" val="1109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M 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"/>
  <p:tag name="PICTUREFILESIZE" val="105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M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8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F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0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M 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"/>
  <p:tag name="PICTUREFILESIZE" val="105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T 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74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T 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74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M 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"/>
  <p:tag name="PICTUREFILESIZE" val="105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M \bm{k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"/>
  <p:tag name="PICTUREFILESIZE" val="105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2 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6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1.5 in}&#10;We need to ensure, for this uniaxial case, that over any &#10;cross section, aligned with the $y$ axis:&#10;\begin{displaymath}&#10;\int_{-h}^{h} \sigma_{xx} dy = 0 \;\; \mathrm{and} \;\;&#10;\int_{-h}^{h} y \sigma_{xx} dy = M.&#10;\end{displaymath}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262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4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8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x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7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=-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100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=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94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A simple possibility but there could be infinite other possibilities satisfying the above conditions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587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_{x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7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S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84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=-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100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=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9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46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f}_n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f}_s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2in}&#10;In the green sphere&#10;\begin{eqnarray}&#10;{f}_n &amp;=&amp; \mbox{Normal force of contact per unit contact area}&#10;\nonumber \\&#10;{f}_s &amp;=&amp; \mbox{Tangential force of contact per unit contact area}&#10;\nonumber&#10;\end{eqnarray}&#10;Thus &#10;\begin{displaymath}&#10;\bm{T}^n = - f_n \bm{n} + f_s \bm{t}&#10;\end{displaymath}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1"/>
  <p:tag name="PICTUREFILESIZE" val="2593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If&#10;$\bm{n}=n_1 \bm{e}_1 + n_2 \bm{e}_2$ and $\bm{t} = t_1 \bm{e}_1&#10;+ t_2 \bm{e}_2,$&#10;\begin{displaymath}&#10;\bm{T}^n = \left ( -f_n n_1 + f_s t_1 \right ) \bm{e}_1 +&#10;\left ( -f_n n_2 + f_s t_2 \right ) \bm{e}_2.&#10;\end{displaymath}&#10;Thus, in the $t-n$ coordinate system $\bm{n}=(0,1)$&#10;\begin{eqnarray}&#10;T^n_1 &amp;=&amp; -f_n = \sigma_{tn} \nonumber \\&#10;T^n_2 &amp;=&amp; f_s = \sigma_{nn} \nonumber&#10; \end{eqnarray}&#10;or, in the Cartesian system, $\bm{n}=(n_1,n_2)$&#10;\begin{eqnarray}&#10;-f_n n_1 + f_s t_1 &amp;=&amp; \sigma_{11} n_1 + \sigma_{21} n_2 \nonumber \\&#10;-f_n n_2 + f_s t_2 &amp;=&amp; \sigma_{12} n_1 + \sigma_{22} n_2 \nonumber 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0"/>
  <p:tag name="PICTUREFILESIZE" val="4806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46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f}_n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f}_s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qnarray}&#10;\bm{b}(\bm{x}) &amp;=&amp; \mbox{body force vector} \nonumber \\&#10;\bm{F} &amp;=&amp; \mbox{externally applied force} \nonumber \\&#10;\bm{n} &amp;=&amp; \mbox{outward normal to the surface} \nonumber \\&#10;S(\bm{n}) &amp;=&amp; \mbox{surface area of the surface with normal $\bm{n}$}&#10;\nonumber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0"/>
  <p:tag name="PICTUREFILESIZE" val="2446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f}_n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{f}_s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Stress is a second order tensor that transforms like any other, i.e.&#10;\begin{displaymath}&#10;[\bm{\sigma}^\prime] = [\bm{Q}] [\bm{\sigma}] [\bm{Q}]^T,&#10;\end{displaymath}&#10;or&#10;\begin{displaymath}&#10;\sigma_{ij}^\prime = Q_{ik} \sigma_{kl} Q_{jl}.&#10;\end{displaymath}&#10;The principal stresses are the {\it eigenvalues} of the stress &#10;tensor and principal directions are the {\it eigenvectors}. Thus, &#10;The eigenproblem &#10;\begin{displaymath}&#10;\bm{\sigma} \bm{n} = \sigma \bm{n}&#10;\end{displaymath}&#10;with the {\it characteristic equation}&#10;\begin{displaymath}&#10;\left | \bm{\sigma} - \sigma \bm{I} \right | = 0,&#10;\end{displaymath}&#10;gives the principal stresses $\sigma$ and directions $\bm{n}$. Note that the &#10;principal directions $\bm{n}_1,\bm{n}_2, \bm{n}_3$ are orthonormal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781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learly, if $\bm{N}=[\bm{n}_1 \;\; \bm{n}_2 \;\; \bm{n}_3]$ then&#10;a stress transformation&#10;\begin{displaymath}&#10;[\bm{N}] [\bm{\sigma}][ \bm{N}]^T&#10;\end{displaymath}&#10;produces a diagonal stress tensor&#10;\begin{displaymath}&#10;\left ( \begin{array}{ccc}&#10;\sigma_1   &amp;0       &amp;0 \\&#10;0    &amp;\sigma_2    &amp;0 \\&#10;0   &amp;0   &amp;\sigma_3&#10;\end{array}&#10;\right )&#10;\end{displaymath}&#10;The {\it principal stress state} is the stress tensor described in a &#10;orthonormal coordinate system formed by the principal directions.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5165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is implies that since $\bm{T}=\sigma^T \bm{n}$, on the {\it principal &#10;planes} (i.e planes perpendicular to the principal directions) &#10;the traction vector is parallel to the normal.&#10;&#10;Note that, in terms of the principal directions, the stress tensor can be written&#10;as&#10;\begin{displaymath}&#10;\bm{\sigma} = \sigma_1 \bm{n}_1 \bm{n}_1 + &#10;\sigma_1 \bm{n}_2 \bm{n}_2 + \sigma_3 \bm{n}_3 \bm{n}_3 =&#10;\sum_{\alpha=1}^3 \sigma_\alpha \bm{n}_\alpha \bm{n}_\alpha.&#10;\end{displaymath}&#10;Thus, the traction on the principal plane $\bm{n}_3$ (say) is&#10;\begin{displaymath}&#10;\left ( \sum_{\alpha=1}^3 \sigma_\alpha \bm{n}_\alpha \bm{n}_\alpha \right )&#10;\bm{n}_3 = \sigma_3 \bm{n}_3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678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0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t}= \sigma_3 \bm{n}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153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8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53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minipage}{2 in}&#10;The figure show a state of stress which has components &#10;\begin{displaymath}&#10;\left ( \begin{array}{ccc}&#10;100 &amp;50 &amp;0 \\ 50  &amp;200  &amp;0\\ 0   &amp;0   &amp;100 &#10;\end{array} \right ) \; \mathrm{MPa}&#10;\end{displaymath}&#10;in the $(x,y,z)$ coordinate system. As we rotate the coordinate system, the &#10;components of the stress tensor change. Note that there are &#10;coordinate orientations at which the shear stress vanishes. The&#10;stress only has normal components in these stuations and these&#10;components are called the {\it principal stresses}. 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699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We define,&#10;\begin{displaymath}&#10;\bm{T}^n (\bm{x},\bm{n}) = \lim_{\Delta S \rightarrow 0}&#10;\frac{\Delta \bm{F}}{\Delta S}&#10;\end{displaymath}&#10;Furthermore, by Newton's third law,&#10;\begin{displaymath}&#10;\bm{T}^n (\bm{x}, \bm{n}) = - \bm{T}^n(\bm{x}, - \bm{n})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2130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{\it Find the principal stresses and directions for the state of stress &#10;that has the following form in the $(x,y,z)$ &#10;\begin{displaymath}&#10;\left ( \begin{array}{ccc}&#10;100 &amp;250  &amp;0 \\ 250  &amp;200 &amp;0 \\ 0 &amp;0 &amp;300&#10;\end{array} \right ) \; \mathrm{MPa}&#10;\end{displaymath}&#10;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350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principal stresses are the eigenvalues of the stress matrix and the&#10;eigenvectors give the principal directions. To get the eigenvalues&#10;we need to solve the {\it characteristic equation} given by:&#10;\begin{displaymath}&#10;\mathrm{det} \left | \begin{array}{ccc}&#10;100-\sigma  &amp;250  &amp;0 \\ 250  &amp;200-\sigma  &amp;0  \\ 0  &amp;0  &amp;300-\sigma&#10;\end{array} \right | = 0&#10;\end{displaymath}&#10;or the cubic equation&#10;\begin{displaymath}&#10;- \sigma^3 + 600 \sigma^2 - 110000 \sigma^2 - 12750000 = 0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5510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Roots of the cubic equation can be found either numerically &#10;or by factorisation as&#10;\begin{displaymath}&#10;\sigma_{1,2,3} = - 105, 300, 405 \; \mathrm{MPa}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11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eigenvectors can be found by substitutng the eigenvalues into the &#10;original equation. For example for $\sigma_1 = -105 \; \mathrm{MPa}$,&#10;\begin{displaymath}&#10;\left ( \begin{array}{ccc}&#10;205  &amp;250  &amp;0 \\ 250 &amp;305  &amp;0 \\ 0  &amp;0  &amp;405&#10;\end{array} \right ) &#10;\left \{ \begin{array}{c}&#10;n_{x1}  \\ n_{y1} \\ n_{z1} &#10;\end{array} \right \} =  \left \{ \begin{array}{c}&#10;0  \\ 0 \\ 0 &#10;\end{array} \right \} ,&#10;\end{displaymath}&#10;where, $\bm{n}_1$ is the eigenvector corresponding to this &#10;eigenvalue. &#10;We have the following simulataneous equations&#10;\begin{eqnarray}&#10;205 n_{x1} + 250 n_{y1} &amp;=&amp; 0 \nonumber \\&#10;250 n_{x1} + 305 n_{y1} &amp;=&amp; 0 \nonumber \\&#10;405 n_{z1} &amp;=&amp; 0 \nonumber &#10;\end{eqnarray}&#10;which gives $n_{z1}=0$ and both the remaining equations yield &#10;$n_{x1} = 1.22 n_{y1}$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30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We use the condition that the eigenvectors should have unit length, i.e.&#10;$n_{x1}^2+n_{y1}^2+n_{z1}^2 =1$. This yields,&#10;\begin{displaymath}&#10;\bm{n}_1 = \left \{ \begin{array}{c}&#10;- 0.77 \\  0.63 \\ 0 &#10;\end{array} \right \}&#10;\end{displaymath}&#10;Similarly using $\sigma_2=300 \; \mathrm{MPa}$ and&#10;$\sigma_2 = 405 \; \mathrm{MPa}$ we get&#10;\begin{displaymath}&#10;\bm{n}_2 = \left \{ \begin{array}{c}&#10;0 \\  0 \\ 1 &#10;\end{array} \right \}&#10;\end{displaymath}&#10;and &#10;\begin{displaymath}&#10;\bm{n}_3 = \left \{ \begin{array}{c}&#10;0.63 \\  0.77 \\ 0 &#10;\end{array} \right \}&#10;\end{displaymath}&#10;Note that $\bm{n}_1$, $\bm{n}_2$ and $\bm{n}_3$ are &#10;orthonormal.&#10;\end{document}&#10;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5984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$V_1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9"/>
  <p:tag name="PICTUREFILESIZE" val="105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z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40^o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75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n} =  \bm{n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97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t} =  \sigma_1\bm{n}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119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onsider a state of stress&#10;\begin{displaymath}&#10;[\bm{\sigma}] = \left ( \begin{array}{ccc}&#10;3 &amp;1  &amp;1 \\&#10;1  &amp;0  &amp;2 \\&#10;1  &amp;2   &amp;0 &#10;\end{array} \right )&#10;\end{displaymath}&#10;The characteristic equation can be written in terms of the {\it invariants}&#10;as&#10;\begin{displaymath}&#10;-\sigma^3 + I_1 \sigma^2 - I_2 \sigma + I_3 = 0,&#10;\end{displaymath}&#10;where,&#10;\begin{eqnarray}&#10;I_1 &amp;=&amp; \mathrm{tr} \bm{\sigma} \nonumber \\&#10;I_2 &amp;=&amp; \frac{1}{2} \left \{ \left ( \mathrm{tr} (\bm{\sigma} \right )^2&#10;- \bm{\sigma}: \bm{\sigma} \right \} \nonumber \\&#10;I_3 &amp;=&amp; \left | \bm{\sigma} \right | = \mathrm{det}(\bm{\sigma})&#10;\nonumber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4488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invariants in this case are $I_1 = 3, I_2=-6,I_3=-8$ and the &#10;characteristic equation becomes&#10;\begin{displaymath}&#10;-\sigma^3 + 3 \sigma^2 + 6 \sigma - 8=0,&#10;\end{displaymath}&#10;with roots $\sigma_1 = 4$, $\sigma_2=1$ and $\sigma_3=-3$.&#10;&#10;To find the eigenvectors (say $\bm{n}_1$), note that&#10;back-substituting $\sigma_1=4$ in the basic &#10;eigen problem $\bm{\sigma}\bm{n} = \sigma \bm{n}$, we get&#10;\begin{eqnarray}&#10;-n_1^1 + n_1^2 + n_1^3 &amp;=&amp; 0 \nonumber \\&#10;n_1^1 - 4 n_1^2 + 2 n_1^3 &amp;=&amp; 0 \nonumber \\&#10;n_1^1 + 2 n_1^2 - 4 n_1^3 &amp;=&amp; 0 \nonumber&#10;\end{eqnarray}&#10;which is a set of simulateneous equations with infinite solutions.&#10;However, we can easily show that $n_1^1= 2n_1^2$ and $n_1^3=n_1^2$.&#10;But we also have the condition of normality $(n_1^1)^2 +&#10;(n_1^2)^2 + (n_1^3)^3 = 1$ which implies&#10;\begin{displaymath}&#10;\bm{n}_1 = (1/\sqrt{6}) (2 \;\; 1 \;\; 1)&#10;\end{displaymath}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9928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{\it For a plane passing through a point $P$ with normal &#10;$\bm{n}$, find the value and direction of the maximum shear stress on the plane.}&#10;&#10;In terms of the principal directions, the traction vector reads&#10;\begin{displaymath}&#10;\bm{t} = \bm{\sigma} \bm{n} = \sigma_1 n_1 \bm{n}_1 + \sigma_2 n_2 \bm{n}_1 + \sigma_3 n_3 \bm{n}_1&#10;\end{displaymath}&#10;where, $\sigma_\alpha$ and $n_\alpha$ are the principal stresses and &#10;directions respectively.&#10;Normal and shear parts of the traction are given by:&#10;\begin{eqnarray}&#10;\sigma_n &amp;=&amp; \bm{t} \cdot \bm{n} = \sigma_1 n_1^2 + \sigma_2 n_2^2 &#10;+ \sigma_3 n_3^2 \nonumber \\&#10;\tau^2 &amp;=&amp; | \bm{t} |^2 - \sigma^2 = \sigma_1^2 n_1^2 + \sigma_2^2 n_2^2 &#10;+ \sigma_3^2 n_3^2 - ( \sigma_1 n_1^2 + \sigma_2 n_2^2 + \sigma_3 &#10;n_3^2 )^2 \nonumber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283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Maximum shear stress is derived from &#10;\begin{eqnarray}&#10;\frac{\partial \tau^2}{\partial n_1} &amp;=&amp; &#10;2 n_1 (\sigma_1 - \sigma_3) \left \{ \sigma_1 - \sigma_3 -&#10;2 \left [ (\sigma_1 - \sigma_3)n_1^2 + &#10;(\sigma_2 - \sigma_3)n_2^2  \right ] \right \}= 0 \nonumber \\&#10;\frac{\partial \tau^2}{\partial n_2} &amp;=&amp; &#10;2 n_2 (\sigma_2 - \sigma_3) \left \{ \sigma_2 - \sigma_3 -&#10;2 \left [ (\sigma_1 - \sigma_3)n_1^2 + &#10;(\sigma_2 - \sigma_3)n_2^2  \right ] \right \}= 0 \nonumber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1"/>
  <p:tag name="PICTUREFILESIZE" val="3099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Additionally, as the eigenvectors are orthonormal, we have,&#10;\begin{displaymath}&#10;n_1^2+n_2^2+n_3^2=1&#10;\end{displaymath}&#10;An obvious solution is obtained by assuming that $n_3=1$ and $n_1=n_2=0$ &#10;(or, similarly $n_2=1$, $n_1=n_3=0$ and $n_1=1$, $n_2=n_3=0$), which&#10;yields $\tau=0$. Thus the possible solutions giving $\tau=0$ are&#10;\begin{displaymath}&#10;\bm{n} = \pm \bm{n}_1, \bm{n} = \pm \bm{n}_2, \bm{n} = \pm \bm{n}_3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4969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Additional solutions can be obtained by taking $n_1=0$, which implies&#10;$n_2=\pm 1/\sqrt{2}$ and from orthonormality  $n_3 = \pm 1/\sqrt{2}$ &#10;(similar results can be obtained by taking $n_2=1$ and $n_3=1$ as well).&#10;Thus, further solutions to $\bm{n}$ and $\tau$ are:&#10;\begin{eqnarray}&#10;\bm{n} &amp;=&amp; \pm \frac{1}{\sqrt{2}} \bm{n}_2 \pm \frac{1}{\sqrt{2}} \bm{n}_3, \;\;\;&#10;\tau^2 = \frac{1}{4} \left ( \sigma_2 - \sigma_3 \right )^2 \nonumber \\&#10;\bm{n} &amp;=&amp; \pm \frac{1}{\sqrt{2}} \bm{n}_1 \pm \frac{1}{\sqrt{2}} \bm{n}_3, \;\;\;&#10;\tau^2 = \frac{1}{4} \left ( \sigma_1 - \sigma_3 \right )^2 \nonumber \\&#10;\bm{n} &amp;=&amp; \pm \frac{1}{\sqrt{2}} \bm{n}_1 \pm \frac{1}{\sqrt{2}} \bm{n}_2, \;\;\;&#10;\tau^2 = \frac{1}{4} \left ( \sigma_1 - \sigma_2 \right )^2 \nonumber&#10;\end{eqnarray} &#10;Thus $\tau_{max} = 0.5 \left |  \sigma_{max} - \sigma_{min} \right |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68471"/>
</p:tagLst>
</file>

<file path=ppt/theme/theme1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20593</TotalTime>
  <Words>264</Words>
  <Application>Microsoft Office PowerPoint</Application>
  <PresentationFormat>On-screen Show (4:3)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Times New Roman</vt:lpstr>
      <vt:lpstr>iitk1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IIT, KANPUR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Sumeet Basu</dc:creator>
  <cp:lastModifiedBy>Nageshwar Kotame</cp:lastModifiedBy>
  <cp:revision>259</cp:revision>
  <dcterms:created xsi:type="dcterms:W3CDTF">2010-07-28T02:05:45Z</dcterms:created>
  <dcterms:modified xsi:type="dcterms:W3CDTF">2017-09-06T14:18:45Z</dcterms:modified>
</cp:coreProperties>
</file>