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45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7" autoAdjust="0"/>
    <p:restoredTop sz="90929"/>
  </p:normalViewPr>
  <p:slideViewPr>
    <p:cSldViewPr>
      <p:cViewPr>
        <p:scale>
          <a:sx n="87" d="100"/>
          <a:sy n="87" d="100"/>
        </p:scale>
        <p:origin x="-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i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BA9952E-40F4-4F7E-9784-D64200504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6AC0D67-5868-4B22-84EE-376C7908C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10/21/2017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62000" y="5334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14400" y="685800"/>
            <a:ext cx="0" cy="571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5638800"/>
            <a:ext cx="822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2053" name="Picture 5" descr="C:\Documents and Settings\Dr. Sumeet Basu\My Documents\My Pictures\iitk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5715000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65D35AAA-1723-45C7-A094-4423521D8FFA}" type="datetime1">
              <a:rPr lang="en-US" smtClean="0"/>
              <a:pPr>
                <a:defRPr/>
              </a:pPr>
              <a:t>10/21/2017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58200" y="304800"/>
            <a:ext cx="4572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tx1"/>
                </a:solidFill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297A33E9-6E9B-4565-9B46-87BAB2BB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20.xml"/><Relationship Id="rId16" Type="http://schemas.openxmlformats.org/officeDocument/2006/relationships/image" Target="../media/image26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1.png"/><Relationship Id="rId5" Type="http://schemas.openxmlformats.org/officeDocument/2006/relationships/tags" Target="../tags/tag23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3.png"/><Relationship Id="rId18" Type="http://schemas.openxmlformats.org/officeDocument/2006/relationships/image" Target="../media/image33.png"/><Relationship Id="rId3" Type="http://schemas.openxmlformats.org/officeDocument/2006/relationships/tags" Target="../tags/tag32.xml"/><Relationship Id="rId21" Type="http://schemas.openxmlformats.org/officeDocument/2006/relationships/image" Target="../media/image25.png"/><Relationship Id="rId7" Type="http://schemas.openxmlformats.org/officeDocument/2006/relationships/tags" Target="../tags/tag36.xml"/><Relationship Id="rId12" Type="http://schemas.openxmlformats.org/officeDocument/2006/relationships/image" Target="../media/image31.png"/><Relationship Id="rId17" Type="http://schemas.openxmlformats.org/officeDocument/2006/relationships/image" Target="../media/image21.png"/><Relationship Id="rId2" Type="http://schemas.openxmlformats.org/officeDocument/2006/relationships/tags" Target="../tags/tag31.xml"/><Relationship Id="rId16" Type="http://schemas.openxmlformats.org/officeDocument/2006/relationships/image" Target="../media/image20.png"/><Relationship Id="rId20" Type="http://schemas.openxmlformats.org/officeDocument/2006/relationships/image" Target="../media/image3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15" Type="http://schemas.openxmlformats.org/officeDocument/2006/relationships/image" Target="../media/image32.png"/><Relationship Id="rId10" Type="http://schemas.openxmlformats.org/officeDocument/2006/relationships/tags" Target="../tags/tag39.xml"/><Relationship Id="rId19" Type="http://schemas.openxmlformats.org/officeDocument/2006/relationships/image" Target="../media/image22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 dirty="0"/>
              <a:t>Constitutive Equations for linear elasticity</a:t>
            </a:r>
          </a:p>
        </p:txBody>
      </p:sp>
      <p:pic>
        <p:nvPicPr>
          <p:cNvPr id="107523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0500" y="12192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1ED8A3-B06B-4ED5-AAAB-0B372659635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B9BAF4-DDA1-4F25-94D3-D5C3404479B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Summary of initial and boundary value problems in linear elasticity</a:t>
            </a:r>
          </a:p>
        </p:txBody>
      </p:sp>
      <p:pic>
        <p:nvPicPr>
          <p:cNvPr id="117763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8800" y="1295400"/>
            <a:ext cx="78232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49F0C9-DE71-4560-A914-D8D6CCFCE25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5C1E0F-CD7F-420A-A459-08F86C3D013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76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A few theorems of elastostatics</a:t>
            </a:r>
          </a:p>
        </p:txBody>
      </p:sp>
      <p:pic>
        <p:nvPicPr>
          <p:cNvPr id="118787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00100" y="1143000"/>
            <a:ext cx="69342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B7EF3F-2731-41CB-A3A7-2A3161ECA768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78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B42EBB-9162-4217-8146-45BFF2548BD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79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68300" y="533400"/>
            <a:ext cx="87376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5AE191-A0A4-4426-9BAE-B3252D79B51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710BAC-B23D-48E3-8488-325E9991789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533400"/>
            <a:ext cx="87630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3CC5C3-CEF7-424B-A805-6FA9EEED31C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9267B4-D0C0-416D-B830-9561568A9CF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8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"/>
            <a:ext cx="8737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5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1F26E8-952E-42DC-80C4-980A02524286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1ECC4A-438F-49AE-B0A8-39E3C162A96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000" y="533400"/>
            <a:ext cx="8763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C2E0D8-8705-4B32-B535-D091BD7CE93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650A9F-4126-4659-9ED5-6714920D911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88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Isotropic thermoelasticity</a:t>
            </a:r>
          </a:p>
        </p:txBody>
      </p:sp>
      <p:pic>
        <p:nvPicPr>
          <p:cNvPr id="123907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876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8" name="Rectangle 5"/>
          <p:cNvSpPr>
            <a:spLocks noChangeArrowheads="1"/>
          </p:cNvSpPr>
          <p:nvPr/>
        </p:nvSpPr>
        <p:spPr bwMode="auto">
          <a:xfrm>
            <a:off x="2286000" y="5181600"/>
            <a:ext cx="4876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A84D0B-7FD8-4767-9C81-377F0B2AEEB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C0C7DC-8605-461F-BFD8-90C242C2C0E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91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01800"/>
            <a:ext cx="87630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1" name="Rectangle 5"/>
          <p:cNvSpPr>
            <a:spLocks noChangeArrowheads="1"/>
          </p:cNvSpPr>
          <p:nvPr/>
        </p:nvSpPr>
        <p:spPr bwMode="auto">
          <a:xfrm>
            <a:off x="2819400" y="5029200"/>
            <a:ext cx="3657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Text Box 8"/>
          <p:cNvSpPr txBox="1">
            <a:spLocks noChangeArrowheads="1"/>
          </p:cNvSpPr>
          <p:nvPr/>
        </p:nvSpPr>
        <p:spPr bwMode="auto">
          <a:xfrm>
            <a:off x="990600" y="533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1" i="0"/>
          </a:p>
        </p:txBody>
      </p:sp>
      <p:sp>
        <p:nvSpPr>
          <p:cNvPr id="124933" name="Text Box 9"/>
          <p:cNvSpPr txBox="1">
            <a:spLocks noChangeArrowheads="1"/>
          </p:cNvSpPr>
          <p:nvPr/>
        </p:nvSpPr>
        <p:spPr bwMode="auto">
          <a:xfrm>
            <a:off x="1143000" y="4572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Navier’s equations</a:t>
            </a:r>
          </a:p>
        </p:txBody>
      </p:sp>
      <p:sp>
        <p:nvSpPr>
          <p:cNvPr id="124934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F3EB24-ADAB-4B63-9FF6-C1BE3960751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5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2F9A09-B911-455D-9169-2949117B772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936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0"/>
              <a:t>Governing equations in cylindrical polar coordinates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 flipV="1">
            <a:off x="6248400" y="1295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6248400" y="3352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 flipV="1">
            <a:off x="6248400" y="2438400"/>
            <a:ext cx="1828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25958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8686800" y="34290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59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172200" y="1117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0" name="Freeform 10"/>
          <p:cNvSpPr>
            <a:spLocks/>
          </p:cNvSpPr>
          <p:nvPr/>
        </p:nvSpPr>
        <p:spPr bwMode="auto">
          <a:xfrm>
            <a:off x="7315200" y="2819400"/>
            <a:ext cx="177800" cy="533400"/>
          </a:xfrm>
          <a:custGeom>
            <a:avLst/>
            <a:gdLst>
              <a:gd name="T0" fmla="*/ 2147483647 w 112"/>
              <a:gd name="T1" fmla="*/ 2147483647 h 336"/>
              <a:gd name="T2" fmla="*/ 2147483647 w 112"/>
              <a:gd name="T3" fmla="*/ 2147483647 h 336"/>
              <a:gd name="T4" fmla="*/ 0 w 112"/>
              <a:gd name="T5" fmla="*/ 0 h 336"/>
              <a:gd name="T6" fmla="*/ 0 60000 65536"/>
              <a:gd name="T7" fmla="*/ 0 60000 65536"/>
              <a:gd name="T8" fmla="*/ 0 60000 65536"/>
              <a:gd name="T9" fmla="*/ 0 w 112"/>
              <a:gd name="T10" fmla="*/ 0 h 336"/>
              <a:gd name="T11" fmla="*/ 112 w 11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336">
                <a:moveTo>
                  <a:pt x="96" y="336"/>
                </a:moveTo>
                <a:cubicBezTo>
                  <a:pt x="104" y="268"/>
                  <a:pt x="112" y="200"/>
                  <a:pt x="96" y="144"/>
                </a:cubicBezTo>
                <a:cubicBezTo>
                  <a:pt x="80" y="88"/>
                  <a:pt x="40" y="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25961" name="Picture 1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543800" y="2971800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2" name="Line 13"/>
          <p:cNvSpPr>
            <a:spLocks noChangeShapeType="1"/>
          </p:cNvSpPr>
          <p:nvPr/>
        </p:nvSpPr>
        <p:spPr bwMode="auto">
          <a:xfrm flipV="1">
            <a:off x="8153400" y="2209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63" name="Line 14"/>
          <p:cNvSpPr>
            <a:spLocks noChangeShapeType="1"/>
          </p:cNvSpPr>
          <p:nvPr/>
        </p:nvSpPr>
        <p:spPr bwMode="auto">
          <a:xfrm flipH="1" flipV="1">
            <a:off x="7924800" y="205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25964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19812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65" name="Picture 1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18034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66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086600" y="26670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67" name="Picture 2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8001000" y="2514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968" name="Picture 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1257300" y="3708400"/>
            <a:ext cx="6629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69" name="Date Placeholder 16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4DA48C-8E47-49B5-82F1-60456C2343B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70" name="Slide Number Placeholder 17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6CB3A6-4B7A-492F-9643-6F140D45F52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971" name="Footer Placeholder 1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7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17596E-E4BE-492B-A75B-759807088CB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8786DD4-1C02-47B2-AEAD-B883648091D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98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8763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457200" y="152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Isotropy</a:t>
            </a:r>
          </a:p>
        </p:txBody>
      </p:sp>
      <p:sp>
        <p:nvSpPr>
          <p:cNvPr id="108548" name="Rectangle 9"/>
          <p:cNvSpPr>
            <a:spLocks noChangeArrowheads="1"/>
          </p:cNvSpPr>
          <p:nvPr/>
        </p:nvSpPr>
        <p:spPr bwMode="auto">
          <a:xfrm>
            <a:off x="2514600" y="5867400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Date Placeholder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F35455-5C5B-41D1-8C26-B4830C5E7F7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B5C6DB-FFF8-4154-8D99-66C236B0FF6A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51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4000" y="0"/>
            <a:ext cx="8534400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E5868C-7E20-4737-B049-2793D26E9D2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BFC069-DC40-4B5A-BB71-49CFDB56B4F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800" y="381000"/>
            <a:ext cx="87122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822F5B-4A7F-4D21-9A54-ABF9675FB8D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F4A939-AA14-4049-AD31-66697F0D1B7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02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3"/>
          <p:cNvSpPr>
            <a:spLocks noChangeArrowheads="1"/>
          </p:cNvSpPr>
          <p:nvPr/>
        </p:nvSpPr>
        <p:spPr bwMode="auto">
          <a:xfrm>
            <a:off x="5029200" y="609600"/>
            <a:ext cx="22860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Oval 4"/>
          <p:cNvSpPr>
            <a:spLocks noChangeArrowheads="1"/>
          </p:cNvSpPr>
          <p:nvPr/>
        </p:nvSpPr>
        <p:spPr bwMode="auto">
          <a:xfrm>
            <a:off x="5029200" y="1524000"/>
            <a:ext cx="22860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Line 5"/>
          <p:cNvSpPr>
            <a:spLocks noChangeShapeType="1"/>
          </p:cNvSpPr>
          <p:nvPr/>
        </p:nvSpPr>
        <p:spPr bwMode="auto">
          <a:xfrm flipV="1">
            <a:off x="6172200" y="457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3" name="Line 6"/>
          <p:cNvSpPr>
            <a:spLocks noChangeShapeType="1"/>
          </p:cNvSpPr>
          <p:nvPr/>
        </p:nvSpPr>
        <p:spPr bwMode="auto">
          <a:xfrm>
            <a:off x="6172200" y="175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7"/>
          <p:cNvSpPr>
            <a:spLocks noChangeShapeType="1"/>
          </p:cNvSpPr>
          <p:nvPr/>
        </p:nvSpPr>
        <p:spPr bwMode="auto">
          <a:xfrm flipH="1">
            <a:off x="5638800" y="1752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Line 8"/>
          <p:cNvSpPr>
            <a:spLocks noChangeShapeType="1"/>
          </p:cNvSpPr>
          <p:nvPr/>
        </p:nvSpPr>
        <p:spPr bwMode="auto">
          <a:xfrm flipV="1">
            <a:off x="6172200" y="1219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0056" name="Picture 2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49300" y="3053862"/>
            <a:ext cx="7950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6172200" y="1752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6781800" y="1219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5562600" y="609600"/>
            <a:ext cx="12954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 flipV="1">
            <a:off x="6781800" y="762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H="1" flipV="1">
            <a:off x="6400800" y="457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 flipV="1">
            <a:off x="6781800" y="685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0063" name="Picture 15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391400" y="6858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4" name="Picture 16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324600" y="304800"/>
            <a:ext cx="228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5" name="Picture 17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6845300" y="5080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6" name="Picture 18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5384800" y="23368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7" name="Picture 19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7899400" y="1752600"/>
            <a:ext cx="254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8" name="Picture 20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/>
          <a:srcRect/>
          <a:stretch>
            <a:fillRect/>
          </a:stretch>
        </p:blipFill>
        <p:spPr bwMode="auto">
          <a:xfrm>
            <a:off x="5905500" y="3810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69" name="Picture 21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6248400" y="1295400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70" name="Picture 2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172200" y="1879600"/>
            <a:ext cx="1524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71" name="Picture 23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/>
          <a:srcRect/>
          <a:stretch>
            <a:fillRect/>
          </a:stretch>
        </p:blipFill>
        <p:spPr bwMode="auto">
          <a:xfrm>
            <a:off x="6477000" y="1371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228600" y="381000"/>
            <a:ext cx="449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 dirty="0"/>
              <a:t>Governing equations in spherical coordinate </a:t>
            </a:r>
            <a:r>
              <a:rPr lang="en-US" i="0" dirty="0" smtClean="0"/>
              <a:t>system</a:t>
            </a:r>
            <a:endParaRPr lang="en-US" i="0" dirty="0"/>
          </a:p>
        </p:txBody>
      </p:sp>
      <p:sp>
        <p:nvSpPr>
          <p:cNvPr id="130073" name="Date Placeholder 2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CEC456-670A-4273-A758-2B6B9F15D4F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74" name="Slide Number Placeholder 25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DDC623-2E20-4766-A6BC-C7B5FECD2D6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75" name="Footer Placeholder 2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4876800"/>
            <a:ext cx="6858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1200" i="0" dirty="0" smtClean="0"/>
              <a:t>Φ</a:t>
            </a:r>
            <a:r>
              <a:rPr lang="en-US" sz="1200" i="0" dirty="0" smtClean="0"/>
              <a:t> phi</a:t>
            </a:r>
            <a:endParaRPr lang="en-US" sz="1200" i="0" dirty="0" smtClean="0"/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6311900" y="5018983"/>
            <a:ext cx="1257300" cy="547301"/>
          </a:xfrm>
          <a:prstGeom prst="bentConnector3">
            <a:avLst>
              <a:gd name="adj1" fmla="val 367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C:\Documents and Settings\Dr. Sumeet Basu\My Documents\me729_2007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9500" y="533400"/>
            <a:ext cx="6985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1AF9F6-99B9-49A6-BE15-A02AB32CB014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2A1EE-0D4B-4FA6-B605-A7396E2F1E1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07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884971-E4E8-431B-97AC-80DBF927165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4CC967-3C77-4A06-8802-66E863DBD03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990600"/>
            <a:ext cx="85852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6525AD-0440-4EC9-B754-2D9757319DD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B02FA6-0687-4781-8B88-225014C9C4C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2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9900" y="304800"/>
            <a:ext cx="8204200" cy="596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579922-A5B0-4E67-82FA-7150C001B05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5C0804-2ACA-496A-B00C-0D51453C84C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87630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5" name="Picture 4" descr="C:\Documents and Settings\Dr. Sumeet Basu\My Documents\me622_2010\elastic_const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516188"/>
            <a:ext cx="8748713" cy="281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6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54CD7F-B05A-42D8-B66B-6691A4F0DC4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ACBDDD-CA4F-411B-A488-0A0ADF8E4B1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598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3400"/>
            <a:ext cx="8382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6ACEC6-DB04-47EB-B0EB-94594E1939E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EF3B5D-FE5E-4301-BBF4-1C3BC84CB7B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3200" y="609600"/>
            <a:ext cx="87376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47254F-332A-429C-875F-4244652AF48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24C205-743F-492F-9A9D-13B283AE7BF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Strain energy density</a:t>
            </a:r>
          </a:p>
        </p:txBody>
      </p:sp>
      <p:pic>
        <p:nvPicPr>
          <p:cNvPr id="113667" name="Picture 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1300" y="1066800"/>
            <a:ext cx="87376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8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2E9CA2-A1B4-44D1-A61E-200E1D60CF2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9F3FD3-1AD9-4CD7-96BA-BE2AA6A1311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7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Bounds on elastic constants</a:t>
            </a:r>
          </a:p>
        </p:txBody>
      </p:sp>
      <p:pic>
        <p:nvPicPr>
          <p:cNvPr id="114691" name="Picture 1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376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2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6FF93D-887E-4736-A543-0536145FABC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693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98C61A-1AC2-4AE0-9CDE-ACB22F9130E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69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312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1F8889-31D2-47DF-A39B-9A56A33C736E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10/21/2017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19FB17-1146-4E59-AAFB-0D30F2E42DB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symb, amsmath}&#10;\begin{document}&#10;\newcommand{\bm}[1]{\mbox{\boldmath $#1$}}&#10;\noindent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ting that $\phi&gt;0$, take the following special cases,&#10;\begin{enumerate}&#10;\item Simple tension with $\sigma_1=1$. For $\phi&gt;0$, this &#10;case requires $E&gt;0$&#10;\item $\sigma_1+\sigma_2+\sigma_3=0$. for $\phi&gt;0$ this &#10;requires $1+\nu &gt;0$&#10;\item $\sigma_1=\sigma_2=\sigma_3$, for $\phi&gt;0$ requires&#10;$1-2 \nu &gt;0$.&#10;\end{enumerate}&#10;Thus the bounds on the constants for a linear isotropic elastic material are&#10;\begin{displaymath}&#10;E &gt; 0, -1 &lt; \nu &lt; 0.5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8"/>
  <p:tag name="PICTUREFILESIZE" val="533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it Displacement field:} $\bm{u}(\bm{x},t)$ with $\nabla \bm{u} \simeq 0$. \\&#10;{\it Small strain tensor:} $\bm{\epsilon} = (1/2)( \nabla \bm{u} + (\nabla \bm{u})^T)$ &#10;or $\epsilon_{ij} = (1/2) (u_{i,j}+u_{j,i})$ \\&#10;{\it Linear momentum:} $ \nabla \cdot \bm{\sigma} + \bm{b} = \rho &#10;\ddot{\bm{u}}$ or $\sigma_{ji,j} + b_i = \rho \ddot{u}_i$ \\&#10;{\it Angular momentum:} $\bm{\sigma} = \bm{\sigma}^T$ or&#10;$\sigma_{ij}=\sigma_{ji}$ \\&#10;{\it Constitutive equation:} $\bm{\sigma} = \bm{C} : \bm{\epsilon}$ or&#10;$\sigma_{ij}=C_{ijkl} \epsilon_{kl}$. \\ \\ \\&#10;{\bf Initial boundary value problem} (IBVP): \\&#10;Find $(\bm{u},\bm{\epsilon},\bm{\sigma})$ in $V \in {\cal R}^3$ given that&#10;\begin{displaymath}&#10;\bm{u}(\bm{x},0) = \bm{u}_0(\bm{x}), \dot{\bm{u}}(\bm{x},0) = \bm{v}_0(\bm{x})&#10;\end{displaymath}&#10;and &#10;\begin{eqnarray}&#10;\bm{u}(\bm{x},t) &amp;=&amp; \bar{\bm{u}}(\bm{x},t) \;\; \mbox{on $\partial_u V&#10;\times [t_0, t_1]$} \nonumber \\&#10;\bm{\sigma} \cdot \bm{n} &amp;=&amp; \bar{\bm{t}}(\bm{x},t) \;\; \mbox{on $\partial_t V&#10;\times [t_0, t_1]$} \nonumber &#10;\end{eqnarray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900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bf Superposition theorem} \\&#10;{\it Consider solutions to two separate elastostatic problems&#10;\begin{eqnarray}&#10;S_1 &amp;:&amp; (\bm{u}_1, \bm{\epsilon}_1, \bm{\sigma}_1) \; given \; (&#10;\bm{C}, \bm{b}_1) \nonumber \\&#10;S_2  &amp;:&amp; (\bm{u}_2, \bm{\epsilon}_2, \bm{\sigma}_2) \; given \; (&#10;\bm{C}, \bm{b}_2). \nonumber &#10;\end{eqnarray}&#10;Then&#10;\begin{displaymath}&#10;S = \alpha S_1+\beta S_2 : (\bm{u}, \bm{\epsilon}, \bm{\sigma}) &#10;\; given \; (&#10;\bm{C}, \alpha \bm{b}_1+\beta \bm{b}_2)&#10;\end{displaymath} }&#10;{\bf Proof:} Trivial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3"/>
  <p:tag name="PICTUREFILESIZE" val="469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bf Uniqueness theorem:} \\&#10;{\it Consider solutions to two bvp s in $V$ with $\bm{n}$&#10;denoting the normal to&#10;$\partial V = \partial_u V \cup \partial_t V$, such that&#10;\begin{eqnarray}&#10;S_1 &amp;:&amp; (\bm{u}_1, \bm{\epsilon}_1, \bm{\sigma}_1) \; given \; (&#10;\bm{C}, \bm{b}) \nonumber \\&#10;S_2  &amp;:&amp; (\bm{u}_2, \bm{\epsilon}_2, \bm{\sigma}_2) \; given \; (&#10;\bm{C}, \bm{b}). \nonumber &#10;\end{eqnarray}&#10;with $\bm{u}_1(\bm{x})=\bm{u}_2(\bm{x}$ on $\forall \bm{x} \in \partial_u V$ and,\\&#10;with $\bm{n} \cdot \bm{\sigma}_1=\bm{n} \cdot&#10;\bm{\sigma}_2$ on $\forall \bm{x} \in \partial_t V$. Then,&#10;$S_1=S_2$.} \\&#10;{\bf Proof:} By the superposition theorem, the solution $S=S_1 - S_2$&#10;is given as&#10;\begin{displaymath}&#10;S : (\bm{u}, \bm{\epsilon}, \bm{\sigma}) \; given \; (&#10;\bm{C}, 0),&#10;\end{displaymath}&#10;with &#10;\begin{eqnarray}&#10;\bm{u}(\bm{x}) &amp;=&amp; 0 \;\; \mbox{$\forall \bm{x} \in \partial_u V$, and,}&#10;\nonumber \\&#10;\bm{n} \cdot \bm{\sigma} &amp;=&amp; 0 \;\; \mbox{$\forall \bm{x} \in \partial_t V$}.&#10;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9030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w use the strain energy density function $\phi = (1/2) \sigma_{ij} \epsilon_{ij}$.&#10;The total strain energy stored in the body is&#10;\begin{eqnarray}&#10;2 \int_V \phi dV &amp;=&amp; \int_V \sigma_{ij} \epsilon_{ij} dV \nonumber \\&#10;&amp;=&amp; \int_V \sigma_{ij} u_{i,j} dV = \int_V \left [ \left ( \sigma_{ij} u_i&#10;\right )_{,j} - \sigma_{ij,j} u_i \right ] dV \nonumber \\&#10;&amp;=&amp; \int_{\partial V} \sigma_{ij}n_j u_i dS + \int_V b_i u_i dV&#10;\nonumber&#10;\end{eqnarray}&#10;In the last step we have used the divergence theorem in the first term and &#10;the static equilibrium equation in the second. This leads to the &#10;important relation:&#10;\begin{displaymath}&#10;2 \int_V \phi dV = \int_{\partial_t V} \bar{t}_i u_i dS + \int_V b_i u_i dV.&#10;\end{displaymath}&#10;For $S$, the left hand side is zero which means, as $\phi \geq 0$, &#10;that $\phi=0$ everywhere. This is possible only if $S: \{ \bm{u},&#10;\bm{\epsilon}, \bm{\sigma} \}$ are identically zero implying $S_1 = S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069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{\bf Betti/Rayleigh reciprocal theorem:} \\&#10;{\it&#10;Consider two problems&#10;\begin{eqnarray}&#10;S_1 : (\bm{u}_1,\bm{\epsilon}_1,\bm{\sigma}_1) \;{given}\;&#10;(\bm{C}, \bm{b}_1) \nonumber \\&#10;S_2 : (\bm{u}_2,\bm{\epsilon}_2,\bm{\sigma}_2) \; {given}\;&#10;(\bm{C}, \bm{b}_2) \nonumber&#10;\end{eqnarray}&#10;with $\bm{\sigma}_1 \cdot \bm{n} = \bar{\bm{t}}_1$ and  &#10;$\bm{\sigma}_2 \cdot \bm{n} = \bar{\bm{t}}_2$ respectively on&#10;$\partial_t V$. Also, $\bm{u}_1 = \bar{\bm{u}}_1$ and $\bm{u}_2 = &#10;\bar{\bm{u}}_2$&#10;on $\partial_u V$. Then&#10;\begin{displaymath}&#10;\int_{\partial_t V} \bar{\bm{t}}_1 \cdot \bm{u}_2 dS + &#10;\int_V \bm{b}_1 \cdot \bm{u}_2 dV = \int_{\partial_t V} \bar{\bm{t}}_2 &#10;\cdot \bm{u}_1 dS + &#10;\int_V \bm{b}_2 \cdot \bm{u}_1 dV.&#10;\end{displaymath} &#10;} \\&#10;{\bf Proof:} Use the relation developed in connection with the last theorem&#10;\begin{displaymath}&#10;2 \int_V \phi dV = \int_{\partial_t V} \bar{t}_i u_i dS + \int_V b_i u_i dV.&#10;\end{displaymath}&#10;from which it follows that&#10;\begin{displaymath}&#10;\int_V \sigma_{ij}^1 \epsilon_{ij}^2 dV = \int_{\partial_t V} \bar{t}_i^1 u_i^2 dS &#10;+ \int_V b_i^1 u_i^2 dV.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1024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nd&#10;\begin{displaymath}&#10;\int_V \sigma_{ij}^2 \epsilon_{ij}^1 dV = \int_{\partial_t V} \bar{t}_i^2 u_i^1 dS &#10;+ \int_V b_i^2 u_i^1 dV.&#10;\end{displaymath}&#10;The superscripts in the last two expressions refer two the two solution &#10;quantities $S_1$ and $S_2$. &#10;&#10;So far, we have not connceted the kinetic and kinematic quantities in any way.&#10;Now assuming that stress and strain follow the generalised Hooke's law,&#10;\begin{displaymath}&#10;\sigma_{ij}^1 \epsilon_{ij}^2 = C_{ijkl} \epsilon_{kl}^1 \epsilon_{ij}^2&#10;= C_{klij} \epsilon_{ij}^2 \epsilon_{ij}^1 = \sigma_{ij}^2 \epsilon_{ij}^1.&#10;\end{displaymath}&#10;The third step follows from using the symmetry in $C_{ijkl}$ &#10;due to the existence of the strain energy density function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224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emperature changes in a solid causes strains so that&#10;\begin{displaymath}&#10;\bm{\epsilon} = \bm{\epsilon}^m + \bm{\epsilon}^T,&#10;\end{displaymath}&#10;where, the quantity on the left is the total strain which is additively&#10;given by the mechanical and thermal parts.&#10;&#10;In general&#10;\begin{displaymath}&#10;\epsilon_{ij}^T = \alpha_{ij} \left ( T - T_0 \right ),&#10;\end{displaymath}&#10;where, $\alpha_{ij}$ are the {\it coefficients of thermal &#10;expansion} or in the isotropic case&#10;\begin{displaymath}&#10;\epsilon_{ij}^T = \alpha \left ( T - T_0 \right ) \delta_{ij}&#10;\end{displaymath}&#10;The isotropic compliance relation becomes:&#10;\begin{displaymath}&#10;\epsilon_{ij} = \frac{1+\nu}{E} \sigma_{ij} - \frac{\nu}{E} \sigma_{kk}&#10;\delta_{ij} + \alpha \left ( T - T_0 \right ) \delta_{ij}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55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Navier's equations cast the equations of isotropic linear elasticity in&#10;terms of displacements only. &#10;The stress strain relation for isotropic, small strain elasticity can be &#10;expressed in terms of displacements as:&#10;\begin{displaymath}&#10;\sigma_{ij} = \lambda u_{k,k} \delta_{ij} + \mu ( u_{i,j} + u_{j,i} )&#10;\end{displaymath}&#10;Further, equilibrium dictates that&#10;\begin{displaymath}&#10;\sigma_{ij,j} + b_i =0.&#10;\end{displaymath}&#10;Replacing $\sigma_{ij}$ with the equation above, we get&#10;\begin{displaymath}&#10;\mu u_{i,kk} + (\lambda + 2 \mu) u_{k,ki} + b_i = 0&#10;\end{displaymath}&#10;or, in vector notation&#10;\begin{displaymath}&#10;\mu \bm{\nabla}^2 \bm{u} + (\lambda + \mu) \bm{\nabla} ( \bm{\nabla} &#10;\cdot \bm{u} ) + \bm{b} = 0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84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general three dimensional constitutive equation for {\it linear elastic materials} is &#10;given by the {\em Generalised Hooke's law} where, in the most general case,&#10;each stress &#10;component depends linearly on every strain component, i.e.&#10;\begin{displaymath}&#10;\sigma_{ij} = C_{ijkl} \epsilon_{kl}.&#10;\end{displaymath}&#10;$C_{ijkl}$ are the fourth order {\it elastic moduli} that are assumed to be &#10;homogeneous (i.e. independent of position) and also, in view of the &#10;linearity of the material, independent &#10;of $\epsilon_{kl}$. They satisfy the following symmetries trivially&#10;\begin{eqnarray}&#10;C_{ijkl} &amp;=&amp; C_{jikl} \nonumber \\&#10;C_{ijkl} &amp;=&amp; C_{ijlk} \nonumber&#10;\end{eqnarray}&#10;in view of the symmetries of the stress $\sigma_{ij}$ and &#10;strain $\epsilon_{kl}$ tensors.&#10;&#10;These symmetries reduce the number of independent components &#10;of $C_{ijkl}$ to $36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134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r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1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3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x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Position vector of a point in cylindrical polar coordinates is&#10;\begin{displaymath}&#10;\bm{x} = r \bm{e}_r + x_3 \bm{e}_z.&#10;\end{displaymath}&#10;where, in terms of the Cartesian bases $\bm{e}_\alpha$,&#10;\begin{eqnarray}&#10;\bm{e}_r &amp;=&amp; \cos \theta \bm{e}_1 + \sin \theta \bm{e}_2 \nonumber \\&#10;\bm{e}_\theta &amp;=&amp; -\sin \theta \bm{e}_1 + \cos \theta \bm{e}_2 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1"/>
  <p:tag name="PICTUREFILESIZE" val="305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t is easy to show that&#10;\begin{displaymath}&#10;\frac{\partial \bm{e}_r}{\partial \theta} = \bm{e}_\theta, \; &#10;\mathrm{and} \; \frac{\partial \bm{e}_\theta}{\partial \theta} = -\bm{e}_r.&#10;\end{displaymath}&#10;Variations of the base vectors with $r$ are zero. The following relations are&#10;also easy to show&#10;\begin{displaymath}&#10;\nabla = \bm{e}_1 \frac{\partial}{\partial x_1}  +&#10;\bm{e}_2 \frac{\partial}{\partial x_1} + \bm{e}_3 &#10;\frac{\partial}{\partial x_3} = \bm{e}_r \frac{\partial}{\partial r}&#10;+ \bm{e}_\theta \frac{1}{r} \frac{\partial}{\partial \theta} + &#10;\bm{e}_3 \frac{\partial}{\partial x_3}&#10;\end{displaymath}&#10;The above relations follow from the chain rule, eg.&#10;\begin{displaymath}&#10;\frac{\partial}{\partial x_1} = \frac{\partial}{\partial r} \frac{\partial r}&#10;{\partial x_1} + \frac{\partial}{\partial \theta} \frac{\partial \theta}&#10;{\partial x_1} &#10;\end{displaymath}&#10;Recall that we have&#10;\begin{eqnarray}&#10;r^2 &amp;=&amp; x_1^2+x_2^2 \nonumber \\&#10;\theta &amp;=&amp; \tan^{-1} \frac{x_2}{x_1} \nonumber&#10;\end{eqnarray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45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w&#10;\begin{eqnarray}&#10;\nabla \bm{u} &amp;=&amp; \left [ \bm{e}_r \frac{\partial}{\partial r} + \bm{e}_\theta&#10;\frac{1}{r} \frac{\partial}{\partial \theta} + \bm{e}_3 &#10;\frac{\partial}{\partial x_3} \right ] (u_r \bm{e}_r&#10;+ u_\theta \bm{e}_\theta + u_3 \bm{e}_3 ) \nonumber \\&#10;&amp;=&amp; \frac{\partial u_r}{\partial r} \bm{e}_r \bm{e}_r + &#10;\frac{\partial u_\theta}{\partial r} \bm{e}_r \bm{e}_\theta +&#10;\frac{1}{r} \left ( \frac{\partial u_r}{\partial \theta} - u_\theta \right )&#10; \bm{e}_\theta \bm{e}_r + \frac{1}{r} &#10;\left ( \frac{\partial u_\theta}{\partial \theta} - u_r \right )&#10;\bm{e}_\theta \bm{e}_\theta \nonumber&#10;\end{eqnarray}&#10;Since strain is &#10;\begin{displaymath}&#10;\bm{\epsilon} = \frac{1}{2} \left [ \nabla \bm{u} + (\nabla \bm{u})^T \right ],&#10;\end{displaymath}&#10;we get,&#10;\begin{eqnarray}&#10;\epsilon_{rr} &amp;=&amp; \frac{\partial u_r}{\partial r} \nonumber \\&#10;\epsilon_{\theta \theta} &amp;=&amp; \frac{1}{r} \left ( u_r + \frac{\partial u_\theta}&#10;{\partial \theta} \right ) \nonumber \\&#10;\epsilon_{33} &amp;=&amp; \frac{\partial u_3}{\partial x_3} \nonumber \\&#10;\epsilon_{r \theta} &amp;=&amp; \frac{1}{2} \left ( &#10;\frac{1}{r} \frac{\partial u_r}{\partial \theta} + \frac{\partial u_\theta}&#10;{\partial r} - \frac{u_\theta}{r} \right ) \nonumber \\&#10;\epsilon_{\theta z} &amp;=&amp; \frac{1}{2} \left ( \frac{\partial u_\theta}{\partial &#10;z} + \frac{\partial u_z}{\partial \theta} \right ),&#10;\epsilon_{zr} = \frac{1}{2} \left ( \frac{\partial u_r}{\partial z} +&#10;\frac{\partial u_z}{\partial r} \right ).&#10; 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6"/>
  <p:tag name="PICTUREFILESIZE" val="8456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Similarly the equilibrium equation is&#10;\begin{displaymath}&#10;\nabla \cdot \bm{\sigma} + \bm{b} = 0.&#10;\end{displaymath}&#10;So,&#10;\begin{eqnarray}&#10;\nabla \cdot \bm{\sigma} &amp;=&amp; \left ( \bm{e}_r \frac{\partial}{\partial r}&#10;+ \bm{e}_\theta \frac{1}{r} \frac{\partial}{\partial \theta} +&#10;\bm{e}_3 \frac{\partial}{\partial x_3} \right ) \cdot &#10;\left ( \sigma_{rr} \bm{e}_r \bm{e}_r + \sigma_{r \theta} \bm{e}_r \bm{e}_\theta&#10;+ \sigma_{r 3} \bm{e}_r \bm{e}_3 + \dots \right ), \nonumber&#10;\end{eqnarray}&#10;leading to the equilibrium equations in cylindrical polar&#10;coordinates:&#10;\begin{eqnarray}&#10;\frac{\partial \sigma_{rr}}{\partial r} + \frac{1}{r}&#10;\frac{\partial \sigma_{r \theta}}{\partial \theta} +&#10;\frac{\partial \sigma_{r3}}{\partial x_3} + \frac{1}{r} \left(\sigma_{rr}&#10;- \sigma_{\theta \theta} \right ) + b_r &amp;=&amp; 0 \nonumber \\&#10;\frac{\partial \sigma_{r \theta}}{\partial r} + \frac{1}{r}&#10;\frac{\partial \sigma_{\theta \theta}}{\partial \theta} +&#10;\frac{2}{r}\frac{\partial \sigma_{ \theta 3 }}{\partial x_3} + \frac{2}{r} &#10;\sigma_{r \theta}&#10; + b_\theta &amp;=&amp; 0 \nonumber \\&#10;\frac{\partial \sigma_{r 3}}{\partial r} + \frac{1}{r}&#10;\frac{\partial \sigma_{\theta 3}}{\partial \theta} +&#10;\frac{\partial \sigma_{33 }}{\partial x_3} + \frac{1}{r} &#10;\sigma_{r 3}&#10; + b_3 &amp;=&amp; 0 \nonumber &#10;\end{eqnarray}&#10;where, $(b_r,b_\theta,b_3)$ are the components of the body force.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850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fourth order tensor $C_{ijkl}$ transforms as&#10;\begin{displaymath}&#10;C_{ijkl}^\prime = Q_{im} Q_{jn} Q_{kp} Q_{lq} C_{mnpq},&#10;\end{displaymath}&#10;between the axes system $(x_1,x_2,x_3)$ and $(x_1^\prime,&#10;x_2^\prime, x_3^\prime)$. {\it Isotropy} implies that&#10;\begin{displaymath}&#10;C_{ijkl}= Q_{im} Q_{jn} Q_{kp} Q_{lq} C_{mnpq},&#10;\end{displaymath}&#10;and the most generalform of the fourth order tensor that satisfies isotropy is&#10;given as&#10;\begin{displaymath}&#10;C_{ijkl} = \alpha \delta_{ij} \delta_{kl} + \beta \delta_{ik} \delta_{jl}&#10;+ \gamma \delta_{il} \delta_{jk}.&#10;\end{displaymath}&#10;In view of the symmetry $C_{ijkl}=C_{jikl}$, we must have&#10;\begin{displaymath}&#10;C_{ijkl} = C_{jikl}=\alpha \delta_{ij} \delta_{kl} + \beta \delta_{jk} \delta_{il}&#10;+ \gamma \delta_{jl} \delta_{ik},&#10;\end{displaymath}&#10;which is possible only if $\beta=\gamma$. A similar conclusion can be drawn from &#10;the symmetry $C_{ijkl}=C_{ijlk}$. Thus, an isotropic elastic tensor has the form&#10;\begin{displaymath}&#10;C_{ijkl} = \lambda \delta_{ij}\delta_{kl} + \mu \left ( \delta_{jk} \delta_{il}&#10;+ \delta_{jl} \delta_{ik} \right ),&#10;\end{displaymath}&#10;where, $\lambda, \mu$ are called {\it Lame's constants}.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238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n the spherical system shown in the figure,&#10;\begin{eqnarray}&#10;\bm{e}_r &amp;=&amp; \sin \theta \cos \phi \bm{e}_1 + \sin \theta \sin \phi&#10;\bm{e}_2 + \cos \theta \bm{e}_3 \nonumber \\&#10;\bm{e}_\theta &amp;=&amp; \cos \theta \cos \phi \bm{e}_1 + \cos \theta \sin&#10;\phi \bm{e}_2 - \sin \theta \bm{e}_3 \nonumber \\&#10;\bm{e}_\phi &amp;=&amp; - \sin \phi \bm{e}_1 + \cos \phi \bm{e}_2&#10;\nonumber&#10;\end{eqnarray}&#10;Using the above, it is easy to show the following:&#10;\begin{displaymath}&#10;\frac{\partial \bm{e}_r}{\partial \theta} = \bm{e}_\theta,&#10;\frac{\partial \bm{e}_\theta}{\partial \phi} = \cos \theta \bm{e}_\phi,&#10;\frac{\partial \bm{e}_\theta}{\partial \theta} = -\bm{e}_r,&#10;\frac{\partial \bm{e}_\theta}{\partial \phi} = -\sin \theta \bm{e}_r - \cos &#10;\theta \bm{e}_\theta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3"/>
  <p:tag name="PICTUREFILESIZE" val="5403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r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3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e}_\ph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_1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5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_2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0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h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6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r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3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Further, using the fact that $\sigma_{ij}=C_{ijkl} \epsilon_{kl}$, for &#10;an isotropic tensor we have&#10;\begin{displaymath}&#10;\sigma_{ij} = \lambda \epsilon_{kk} \delta_{ij} + 2 \mu \epsilon_{ij}.&#10;\end{displaymath}&#10;This implies that &#10;\begin{displaymath}&#10;\sigma_{kk} = \left ( 3 \lambda + 2 \mu \right ) \epsilon_{kk},&#10;\end{displaymath}&#10;such that &#10;\begin{displaymath}&#10;\epsilon_{kk} = \frac{\sigma_{kk}}{(3 \lambda + 2 \mu)}.&#10;\end{displaymath}&#10;This allows us to find the {\it compliance relation}&#10;\begin{eqnarray}&#10;\epsilon_{ij} &amp;=&amp; \frac{1}{2 \mu} \left (\sigma_{ij} - \lambda \epsilon_{kk}&#10;\delta_{ij} \right ), \nonumber \\&#10;&amp;=&amp; \frac{1}{2 \mu} \left (\sigma_{ij} - \frac{\lambda}{3 \lambda +&#10;2 \mu} \sigma_{kk}&#10;\delta_{ij} \right ). \nonumber&#10;\end{eqnarray}&#10;Thus the compliance relation is $\epsilon_{ij}=S_{ijkl} \sigma_{kl}$, with&#10;\begin{displaymath}&#10;S_{ijkl} = - \frac{\lambda}{2 \mu(3 \lambda + 2 \mu)} \delta_{ij} \delta_{kl}&#10;+  \frac{1}{4 \mu} \left ( \delta_{ik} \delta_{jl} + \delta_{il} \delta_{jk} \right ).&#10;\end{displaymat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828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Cartesian coordinates are given by&#10;\begin{displaymath}&#10;x_1 = r \sin \theta \cos \phi, x_2=r \cos \theta \cos \phi, x_3 = r \cos \theta.&#10;\end{displaymath}&#10;Using the chain rule of differentiation&#10;\begin{displaymath}&#10;\frac{\partial}{\partial x_i} = \frac{\partial}{\partial r} \frac{\partial r}{\partial x_i}&#10;+ \frac{\partial}{\partial \theta} \frac{\partial \theta}{\partial x_i}&#10;+ \frac{\partial}{\partial \phi} \frac{\partial \phi}{\partial x_i},&#10;\end{displaymath}&#10;it is easy to show that&#10;\begin{displaymath}&#10;\bm{\nabla} = \bm{e}_r \frac{\partial}{\partial r}  + \bm{e}_\theta&#10;\frac{1}{r} \frac{\partial}{\partial \theta} +\bm{e}_\phi  \frac{1}&#10;{r \sin \theta} \frac{\partial}{\partial \phi}.&#10;\end{displaymath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513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Using the same procedure as in the case of the cylindrical polar system,&#10;we can find the strains in the spherical system:&#10;\begin{eqnarray}&#10;\epsilon_{rr} &amp;=&amp; \frac{\partial u_r}{\partial r} \nonumber \\&#10;\epsilon_{\theta \theta} &amp;=&amp; \frac{1}{r \sin \theta} \left (&#10;\frac{\partial u_\theta}{\partial \theta} + u_r \sin \phi + u_\phi&#10;\cos \phi \right ) \nonumber \\&#10;\epsilon_{\phi \phi} &amp;=&amp; \frac{1}{r} \left ( u_r + \frac{\partial u_\phi}{\partial&#10;\phi} \right ) \nonumber \\&#10;\epsilon_{r \phi} &amp;=&amp; \frac{1}{2} \left ( \frac{1}{r} \frac{\partial u_r}&#10;{\partial \phi} + \frac{\partial u_\phi}{\partial r} - \frac{u_\phi}{r} \right )&#10;\nonumber \\&#10;\epsilon_{\phi \theta} &amp;=&amp; \frac{1}{2 r} \left ( \frac{1}{\sin \phi}&#10;\frac{\partial u_\phi}{\partial \theta} + \frac{\partial u_\theta}&#10;{\partial \phi} - u_\theta \cot \phi \right ) \nonumber \\&#10;\epsilon_{\theta r} &amp;=&amp; \frac{1}{2} \left ( \frac{1}{r \sin \phi} &#10;\frac{\partial u_r}{\partial \theta} + \frac{\partial u_\theta}{\partial&#10;r} - \frac{u_\theta}{r} \right ) \nonumber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771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equilibrium equations in spherical coordinate system become:&#10;\begin{eqnarray}&#10;\frac{\partial \sigma_{rr}}{\partial r} + \frac{1}{r} \frac{\partial &#10;\sigma_{r \phi}}{\partial \phi} + \frac{1}{r \sin \phi} \frac{\partial \sigma_{r \theta}}&#10;{\partial \theta} + \frac{1}{r} \left [ 2 \sigma_{rr}&#10;- \sigma_{\phi \phi} - \sigma_{\theta \theta} + \sigma_{r \phi}&#10;\cot \phi \right ] + b_r &amp;=&amp; 0 \nonumber \\&#10;\frac{\partial \sigma_{r \phi}}{\partial r} + \frac{1}{r} \frac{\partial &#10;\sigma_{\phi \phi}}{\partial \phi} + \frac{1}{r \sin \phi} \frac{\partial \sigma_{\phi \theta}}&#10;{\partial \theta} + \frac{1}{r} \left [ &#10;(\sigma_{\phi \phi} - \sigma_{\theta \theta}) \cot \phi + 3 \sigma_{r \phi}&#10; \right ] + b_\phi &amp;=&amp; 0 \nonumber \\&#10;\frac{\partial \sigma_{r \theta}}{\partial r} + \frac{1}{r} \frac{\partial &#10;\sigma_{\phi \theta}}{\partial \phi} + \frac{1}{r \sin \phi} \frac{\partial &#10;\sigma_{\theta \theta}}&#10;{\partial \theta} + \frac{1}{r} \left [ &#10;2\sigma_{\phi \theta} \cot \phi + 3 \sigma_{r \theta}&#10;\right ] + b_\theta &amp;=&amp; 0 \nonumber &#10;\end{eqnarray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8"/>
  <p:tag name="PICTUREFILESIZE" val="5879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titutive relations for an isotropic linear elastic material are often &#10;expressed in terms of the Young's modulus $E$ and Poisson's ratio&#10;$\nu$. Since only two constants are required for an isotropic material,&#10;the Lame's constants $\lambda$ and $\mu$ can be expressed&#10;in terms of $E,\nu$ easily. Relations between the various elastic &#10;constants are given below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528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isotropic constitutive equations can be written in extended notation as&#10;\begin{eqnarray}&#10;\epsilon_{xx} &amp;=&amp;  \frac{1}{E} \left [ \sigma_{xx} - \nu &#10;\left ( \sigma_{yy} + \sigma_{zz} \right ) \right ] \nonumber \\ &#10;\epsilon_{yy} &amp;=&amp;  \frac{1}{E} \left [ \sigma_{yy} - \nu &#10;\left ( \sigma_{xx} + \sigma_{zz} \right ) \right ] \nonumber \\ &#10;\epsilon_{zz} &amp;=&amp;  \frac{1}{E} \left [ \sigma_{zz} - \nu &#10;\left ( \sigma_{xx} + \sigma_{yy} \right ) \right ] \nonumber \\ &#10;\epsilon_{xy} &amp;=&amp; \frac{1+\nu}{E} \sigma_{xy} = \frac{1}{2 \mu} \sigma_{xy}&#10;\nonumber \\&#10;\epsilon_{yz} &amp;=&amp; \frac{1+\nu}{E} \sigma_{yz} = \frac{1}{2 \mu} \sigma_{yz}&#10;\nonumber \\&#10;\epsilon_{zx} &amp;=&amp; \frac{1+\nu}{E} \sigma_{zx} = \frac{1}{2 \mu} \sigma_{zx}&#10;\nonumber&#10;\end{eqnarray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0"/>
  <p:tag name="PICTUREFILESIZE" val="506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 few simple deformation states are easy to analyse:&#10;\begin{itemize}&#10;\item {\bf Simple tension:} Only $\sigma_{xx} \neq 0$. This leads to&#10;\begin{displaymath}&#10;\epsilon_{xx} = \sigma_{xx}/E, \epsilon_{yy}=\epsilon_{zz} = - (\nu/E)&#10;\sigma_{xx}.&#10;\end{displaymath}&#10;\item {\bf Simple Shear:} Only $\sigma_{xy}=\sigma_{yx} \neq 0$. This &#10;leads to $\epsilon_{xy}=\epsilon_{yx} = \sigma_{xy}/(2 \mu)$.&#10;\item {\bf Hydrostatic compression:} $\sigma_{ij} = - p \delta_{ij}$. This&#10;leads to $\epsilon_{xx}=\epsilon_{yy}=\epsilon_{zz} = - p(1-2 \nu)/E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550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 strain energy density function $\phi$ can be assumed to exist such that&#10;\begin{displaymath}&#10;\sigma_{ij} = \frac{\partial \phi}{\partial \epsilon_{ij}}.&#10;\end{displaymath}&#10;For a linear elastic material, it is easy to show that&#10;\begin{displaymath}&#10;\phi = \frac{1}{2} C_{ijkl} \epsilon_{kl} \epsilon_{ij} = \frac{1}{2}&#10;\sigma_{ij} \epsilon_{ij}.&#10;\end{displaymath}&#10;Clearly,&#10;\begin{displaymath}&#10;\frac{\partial^2 \phi}{\partial \epsilon_{ij} \partial \epsilon_{kl}} =&#10;C_{ijkl} = \frac{\partial^2 \phi}{\partial \epsilon_{kl} \partial \epsilon_{ij}} =&#10;C_{klij}.&#10;\end{displaymath}&#10;The existence of the strain energy density function can be justified from&#10;thermodynamics.For linear elasticity, the above equation shows that&#10;$C_{ijkl} = C_{klij}$ which further reduces the number of independent&#10;$C_{ijkl}$ to $21$. \\ \\ \\&#10;Also, $\phi &gt; 0 $ for all $\epsilon_{ij} \neq 0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913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bounds on elastic constants can be determined by using the &#10;condition that $\phi &gt; 0$ for all $\epsilon_{ij} \neq 0$. Now,&#10;\begin{displaymath}&#10;\phi = \frac{1}{2} \sigma_{ij} \epsilon_{ij} = \frac{1}{2} S_{ijkl} \sigma_{ij}&#10;\sigma_{kl} = \frac{1}{E} \left [ (1+\nu) \sigma_{ij}\sigma_{ij}&#10;- \nu \sigma_{kk} \sigma_{mm} \right ].&#10;\end{displaymath}&#10;In terms of the stress invariants we have&#10;\begin{displaymath}&#10;\phi = \frac{1}{2E} \left [ I_1^2 - 2(1 + \nu) I_2 \right ],&#10;\end{displaymath}&#10;Recall that&#10;\begin{displaymath}&#10;I_1 = \mathrm{tr} (\bm{\sigma}), I_2 = (1/2) \left [ I_1^2 - \mathrm{tr}(\bm{\sigma^2})&#10;\right ], I_3 = \mathrm{det} (\bm{\sigma}).&#10;\end{displaymath}&#10;implying that &#10;\begin{displaymath}&#10;\phi = \frac{1}{2 E} \left [ (1+ \nu) (\sigma_1^2 + \sigma_2^2 + \sigma_3^2)&#10;- \nu ( \sigma_1 + \sigma_2 + \sigma_3 )^2 \right ],&#10;\end{displaymath}&#10;expessing the invariants in terms of principal stresses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81114"/>
</p:tagLst>
</file>

<file path=ppt/theme/theme1.xml><?xml version="1.0" encoding="utf-8"?>
<a:theme xmlns:a="http://schemas.openxmlformats.org/drawingml/2006/main" name="iitk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itk1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  <a:txDef>
      <a:spPr>
        <a:solidFill>
          <a:srgbClr val="FFFF00"/>
        </a:solidFill>
        <a:ln>
          <a:solidFill>
            <a:srgbClr val="FF0000"/>
          </a:solidFill>
        </a:ln>
      </a:spPr>
      <a:bodyPr wrap="square" rtlCol="0">
        <a:spAutoFit/>
      </a:bodyPr>
      <a:lstStyle>
        <a:defPPr>
          <a:defRPr sz="1200" i="0" dirty="0" err="1" smtClean="0"/>
        </a:defPPr>
      </a:lstStyle>
    </a:txDef>
  </a:objectDefaults>
  <a:extraClrSchemeLst>
    <a:extraClrScheme>
      <a:clrScheme name="iitk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tk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tk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25807</TotalTime>
  <Words>246</Words>
  <Application>Microsoft Office PowerPoint</Application>
  <PresentationFormat>On-screen Show (4:3)</PresentationFormat>
  <Paragraphs>86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iitk1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IIT, KANPUR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Sumeet Basu</dc:creator>
  <cp:lastModifiedBy>Asus</cp:lastModifiedBy>
  <cp:revision>282</cp:revision>
  <dcterms:created xsi:type="dcterms:W3CDTF">2010-07-28T02:05:45Z</dcterms:created>
  <dcterms:modified xsi:type="dcterms:W3CDTF">2017-10-21T06:19:51Z</dcterms:modified>
</cp:coreProperties>
</file>