
<file path=[Content_Types].xml><?xml version="1.0" encoding="utf-8"?>
<Types xmlns="http://schemas.openxmlformats.org/package/2006/content-types"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10/21/2017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C06A-9D13-40CD-B00A-4434747B8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62000" y="5334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14400" y="6858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81000" y="5638800"/>
            <a:ext cx="822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pic>
        <p:nvPicPr>
          <p:cNvPr id="2053" name="Picture 5" descr="C:\Documents and Settings\Dr. Sumeet Basu\My Documents\My Pictures\iitk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5715000"/>
            <a:ext cx="100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65D35AAA-1723-45C7-A094-4423521D8FFA}" type="datetime1">
              <a:rPr lang="en-US" smtClean="0"/>
              <a:pPr>
                <a:defRPr/>
              </a:pPr>
              <a:t>10/21/2017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58200" y="304800"/>
            <a:ext cx="4572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297A33E9-6E9B-4565-9B46-87BAB2BB0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3" Type="http://schemas.openxmlformats.org/officeDocument/2006/relationships/tags" Target="../tags/tag3.xml"/><Relationship Id="rId21" Type="http://schemas.openxmlformats.org/officeDocument/2006/relationships/image" Target="../media/image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8.png"/><Relationship Id="rId10" Type="http://schemas.openxmlformats.org/officeDocument/2006/relationships/tags" Target="../tags/tag10.xml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AutoShape 8"/>
          <p:cNvSpPr>
            <a:spLocks noChangeArrowheads="1"/>
          </p:cNvSpPr>
          <p:nvPr/>
        </p:nvSpPr>
        <p:spPr bwMode="auto">
          <a:xfrm>
            <a:off x="609600" y="3581400"/>
            <a:ext cx="1981200" cy="1905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7830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4147" name="Line 9"/>
          <p:cNvSpPr>
            <a:spLocks noChangeShapeType="1"/>
          </p:cNvSpPr>
          <p:nvPr/>
        </p:nvSpPr>
        <p:spPr bwMode="auto">
          <a:xfrm flipV="1">
            <a:off x="3124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48" name="Line 10"/>
          <p:cNvSpPr>
            <a:spLocks noChangeShapeType="1"/>
          </p:cNvSpPr>
          <p:nvPr/>
        </p:nvSpPr>
        <p:spPr bwMode="auto">
          <a:xfrm>
            <a:off x="3962400" y="31242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49" name="Line 12"/>
          <p:cNvSpPr>
            <a:spLocks noChangeShapeType="1"/>
          </p:cNvSpPr>
          <p:nvPr/>
        </p:nvSpPr>
        <p:spPr bwMode="auto">
          <a:xfrm flipH="1">
            <a:off x="762000" y="43434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50" name="Line 14"/>
          <p:cNvSpPr>
            <a:spLocks noChangeShapeType="1"/>
          </p:cNvSpPr>
          <p:nvPr/>
        </p:nvSpPr>
        <p:spPr bwMode="auto">
          <a:xfrm>
            <a:off x="16002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4151" name="Picture 1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4445000" y="31750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52" name="Picture 2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3175000" y="16764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53" name="Picture 2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609600" y="5156200"/>
            <a:ext cx="279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54" name="Picture 2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1905000" y="48006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55" name="Picture 2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1"/>
          <a:srcRect/>
          <a:stretch>
            <a:fillRect/>
          </a:stretch>
        </p:blipFill>
        <p:spPr bwMode="auto">
          <a:xfrm>
            <a:off x="1676400" y="42672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56" name="Freeform 28"/>
          <p:cNvSpPr>
            <a:spLocks/>
          </p:cNvSpPr>
          <p:nvPr/>
        </p:nvSpPr>
        <p:spPr bwMode="auto">
          <a:xfrm>
            <a:off x="4800600" y="2413000"/>
            <a:ext cx="2794000" cy="1511300"/>
          </a:xfrm>
          <a:custGeom>
            <a:avLst/>
            <a:gdLst>
              <a:gd name="T0" fmla="*/ 2147483647 w 1760"/>
              <a:gd name="T1" fmla="*/ 2147483647 h 952"/>
              <a:gd name="T2" fmla="*/ 2147483647 w 1760"/>
              <a:gd name="T3" fmla="*/ 2147483647 h 952"/>
              <a:gd name="T4" fmla="*/ 2147483647 w 1760"/>
              <a:gd name="T5" fmla="*/ 2147483647 h 952"/>
              <a:gd name="T6" fmla="*/ 2147483647 w 1760"/>
              <a:gd name="T7" fmla="*/ 2147483647 h 952"/>
              <a:gd name="T8" fmla="*/ 2147483647 w 1760"/>
              <a:gd name="T9" fmla="*/ 2147483647 h 952"/>
              <a:gd name="T10" fmla="*/ 2147483647 w 1760"/>
              <a:gd name="T11" fmla="*/ 2147483647 h 952"/>
              <a:gd name="T12" fmla="*/ 2147483647 w 1760"/>
              <a:gd name="T13" fmla="*/ 2147483647 h 952"/>
              <a:gd name="T14" fmla="*/ 2147483647 w 1760"/>
              <a:gd name="T15" fmla="*/ 2147483647 h 952"/>
              <a:gd name="T16" fmla="*/ 2147483647 w 1760"/>
              <a:gd name="T17" fmla="*/ 2147483647 h 952"/>
              <a:gd name="T18" fmla="*/ 2147483647 w 1760"/>
              <a:gd name="T19" fmla="*/ 2147483647 h 9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60"/>
              <a:gd name="T31" fmla="*/ 0 h 952"/>
              <a:gd name="T32" fmla="*/ 1760 w 1760"/>
              <a:gd name="T33" fmla="*/ 952 h 9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60" h="952">
                <a:moveTo>
                  <a:pt x="336" y="64"/>
                </a:moveTo>
                <a:cubicBezTo>
                  <a:pt x="488" y="64"/>
                  <a:pt x="744" y="64"/>
                  <a:pt x="960" y="64"/>
                </a:cubicBezTo>
                <a:cubicBezTo>
                  <a:pt x="1176" y="64"/>
                  <a:pt x="1504" y="64"/>
                  <a:pt x="1632" y="64"/>
                </a:cubicBezTo>
                <a:cubicBezTo>
                  <a:pt x="1760" y="64"/>
                  <a:pt x="1728" y="0"/>
                  <a:pt x="1728" y="64"/>
                </a:cubicBezTo>
                <a:cubicBezTo>
                  <a:pt x="1728" y="128"/>
                  <a:pt x="1728" y="312"/>
                  <a:pt x="1632" y="448"/>
                </a:cubicBezTo>
                <a:cubicBezTo>
                  <a:pt x="1536" y="584"/>
                  <a:pt x="1368" y="816"/>
                  <a:pt x="1152" y="880"/>
                </a:cubicBezTo>
                <a:cubicBezTo>
                  <a:pt x="936" y="944"/>
                  <a:pt x="520" y="952"/>
                  <a:pt x="336" y="832"/>
                </a:cubicBezTo>
                <a:cubicBezTo>
                  <a:pt x="152" y="712"/>
                  <a:pt x="96" y="288"/>
                  <a:pt x="48" y="160"/>
                </a:cubicBezTo>
                <a:cubicBezTo>
                  <a:pt x="0" y="32"/>
                  <a:pt x="0" y="80"/>
                  <a:pt x="48" y="64"/>
                </a:cubicBezTo>
                <a:cubicBezTo>
                  <a:pt x="96" y="48"/>
                  <a:pt x="184" y="64"/>
                  <a:pt x="336" y="64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57" name="Line 30"/>
          <p:cNvSpPr>
            <a:spLocks noChangeShapeType="1"/>
          </p:cNvSpPr>
          <p:nvPr/>
        </p:nvSpPr>
        <p:spPr bwMode="auto">
          <a:xfrm>
            <a:off x="4800600" y="25146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58" name="Line 31"/>
          <p:cNvSpPr>
            <a:spLocks noChangeShapeType="1"/>
          </p:cNvSpPr>
          <p:nvPr/>
        </p:nvSpPr>
        <p:spPr bwMode="auto">
          <a:xfrm>
            <a:off x="55626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59" name="Line 32"/>
          <p:cNvSpPr>
            <a:spLocks noChangeShapeType="1"/>
          </p:cNvSpPr>
          <p:nvPr/>
        </p:nvSpPr>
        <p:spPr bwMode="auto">
          <a:xfrm>
            <a:off x="5715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0" name="Line 33"/>
          <p:cNvSpPr>
            <a:spLocks noChangeShapeType="1"/>
          </p:cNvSpPr>
          <p:nvPr/>
        </p:nvSpPr>
        <p:spPr bwMode="auto">
          <a:xfrm>
            <a:off x="58674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1" name="Line 34"/>
          <p:cNvSpPr>
            <a:spLocks noChangeShapeType="1"/>
          </p:cNvSpPr>
          <p:nvPr/>
        </p:nvSpPr>
        <p:spPr bwMode="auto">
          <a:xfrm>
            <a:off x="60198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2" name="Line 35"/>
          <p:cNvSpPr>
            <a:spLocks noChangeShapeType="1"/>
          </p:cNvSpPr>
          <p:nvPr/>
        </p:nvSpPr>
        <p:spPr bwMode="auto">
          <a:xfrm>
            <a:off x="61722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3" name="Line 36"/>
          <p:cNvSpPr>
            <a:spLocks noChangeShapeType="1"/>
          </p:cNvSpPr>
          <p:nvPr/>
        </p:nvSpPr>
        <p:spPr bwMode="auto">
          <a:xfrm>
            <a:off x="63246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4" name="Line 37"/>
          <p:cNvSpPr>
            <a:spLocks noChangeShapeType="1"/>
          </p:cNvSpPr>
          <p:nvPr/>
        </p:nvSpPr>
        <p:spPr bwMode="auto">
          <a:xfrm>
            <a:off x="647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5" name="Line 38"/>
          <p:cNvSpPr>
            <a:spLocks noChangeShapeType="1"/>
          </p:cNvSpPr>
          <p:nvPr/>
        </p:nvSpPr>
        <p:spPr bwMode="auto">
          <a:xfrm>
            <a:off x="66294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6" name="Line 39"/>
          <p:cNvSpPr>
            <a:spLocks noChangeShapeType="1"/>
          </p:cNvSpPr>
          <p:nvPr/>
        </p:nvSpPr>
        <p:spPr bwMode="auto">
          <a:xfrm flipV="1">
            <a:off x="609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7" name="Line 40"/>
          <p:cNvSpPr>
            <a:spLocks noChangeShapeType="1"/>
          </p:cNvSpPr>
          <p:nvPr/>
        </p:nvSpPr>
        <p:spPr bwMode="auto">
          <a:xfrm>
            <a:off x="7620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4168" name="Picture 4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7823200" y="22606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69" name="Picture 4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6146800" y="15240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70" name="Line 43"/>
          <p:cNvSpPr>
            <a:spLocks noChangeShapeType="1"/>
          </p:cNvSpPr>
          <p:nvPr/>
        </p:nvSpPr>
        <p:spPr bwMode="auto">
          <a:xfrm>
            <a:off x="55626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71" name="Line 44"/>
          <p:cNvSpPr>
            <a:spLocks noChangeShapeType="1"/>
          </p:cNvSpPr>
          <p:nvPr/>
        </p:nvSpPr>
        <p:spPr bwMode="auto">
          <a:xfrm>
            <a:off x="66294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72" name="Line 45"/>
          <p:cNvSpPr>
            <a:spLocks noChangeShapeType="1"/>
          </p:cNvSpPr>
          <p:nvPr/>
        </p:nvSpPr>
        <p:spPr bwMode="auto">
          <a:xfrm>
            <a:off x="5562600" y="2819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4173" name="Picture 4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2"/>
          <a:srcRect/>
          <a:stretch>
            <a:fillRect/>
          </a:stretch>
        </p:blipFill>
        <p:spPr bwMode="auto">
          <a:xfrm>
            <a:off x="6019800" y="2667000"/>
            <a:ext cx="228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0" y="3124200"/>
            <a:ext cx="3048000" cy="2895600"/>
            <a:chOff x="0" y="1968"/>
            <a:chExt cx="1920" cy="1824"/>
          </a:xfrm>
        </p:grpSpPr>
        <p:sp>
          <p:nvSpPr>
            <p:cNvPr id="134214" name="Line 49"/>
            <p:cNvSpPr>
              <a:spLocks noChangeShapeType="1"/>
            </p:cNvSpPr>
            <p:nvPr/>
          </p:nvSpPr>
          <p:spPr bwMode="auto">
            <a:xfrm>
              <a:off x="1056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15" name="Line 50"/>
            <p:cNvSpPr>
              <a:spLocks noChangeShapeType="1"/>
            </p:cNvSpPr>
            <p:nvPr/>
          </p:nvSpPr>
          <p:spPr bwMode="auto">
            <a:xfrm flipH="1">
              <a:off x="1440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16" name="Line 51"/>
            <p:cNvSpPr>
              <a:spLocks noChangeShapeType="1"/>
            </p:cNvSpPr>
            <p:nvPr/>
          </p:nvSpPr>
          <p:spPr bwMode="auto">
            <a:xfrm flipH="1">
              <a:off x="1632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17" name="Line 52"/>
            <p:cNvSpPr>
              <a:spLocks noChangeShapeType="1"/>
            </p:cNvSpPr>
            <p:nvPr/>
          </p:nvSpPr>
          <p:spPr bwMode="auto">
            <a:xfrm flipH="1" flipV="1">
              <a:off x="1344" y="33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18" name="Line 53"/>
            <p:cNvSpPr>
              <a:spLocks noChangeShapeType="1"/>
            </p:cNvSpPr>
            <p:nvPr/>
          </p:nvSpPr>
          <p:spPr bwMode="auto">
            <a:xfrm flipV="1">
              <a:off x="912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19" name="Line 54"/>
            <p:cNvSpPr>
              <a:spLocks noChangeShapeType="1"/>
            </p:cNvSpPr>
            <p:nvPr/>
          </p:nvSpPr>
          <p:spPr bwMode="auto">
            <a:xfrm flipV="1">
              <a:off x="384" y="33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20" name="Line 56"/>
            <p:cNvSpPr>
              <a:spLocks noChangeShapeType="1"/>
            </p:cNvSpPr>
            <p:nvPr/>
          </p:nvSpPr>
          <p:spPr bwMode="auto">
            <a:xfrm>
              <a:off x="0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21" name="Line 57"/>
            <p:cNvSpPr>
              <a:spLocks noChangeShapeType="1"/>
            </p:cNvSpPr>
            <p:nvPr/>
          </p:nvSpPr>
          <p:spPr bwMode="auto">
            <a:xfrm>
              <a:off x="2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175" name="Line 60"/>
          <p:cNvSpPr>
            <a:spLocks noChangeShapeType="1"/>
          </p:cNvSpPr>
          <p:nvPr/>
        </p:nvSpPr>
        <p:spPr bwMode="auto">
          <a:xfrm>
            <a:off x="21336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76" name="Line 61"/>
          <p:cNvSpPr>
            <a:spLocks noChangeShapeType="1"/>
          </p:cNvSpPr>
          <p:nvPr/>
        </p:nvSpPr>
        <p:spPr bwMode="auto">
          <a:xfrm flipH="1">
            <a:off x="2743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77" name="Line 62"/>
          <p:cNvSpPr>
            <a:spLocks noChangeShapeType="1"/>
          </p:cNvSpPr>
          <p:nvPr/>
        </p:nvSpPr>
        <p:spPr bwMode="auto">
          <a:xfrm flipH="1">
            <a:off x="30480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78" name="Line 63"/>
          <p:cNvSpPr>
            <a:spLocks noChangeShapeType="1"/>
          </p:cNvSpPr>
          <p:nvPr/>
        </p:nvSpPr>
        <p:spPr bwMode="auto">
          <a:xfrm flipH="1" flipV="1">
            <a:off x="2590800" y="4876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79" name="Line 67"/>
          <p:cNvSpPr>
            <a:spLocks noChangeShapeType="1"/>
          </p:cNvSpPr>
          <p:nvPr/>
        </p:nvSpPr>
        <p:spPr bwMode="auto">
          <a:xfrm>
            <a:off x="914400" y="3124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80" name="Line 69"/>
          <p:cNvSpPr>
            <a:spLocks noChangeShapeType="1"/>
          </p:cNvSpPr>
          <p:nvPr/>
        </p:nvSpPr>
        <p:spPr bwMode="auto">
          <a:xfrm>
            <a:off x="2590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81" name="Line 70"/>
          <p:cNvSpPr>
            <a:spLocks noChangeShapeType="1"/>
          </p:cNvSpPr>
          <p:nvPr/>
        </p:nvSpPr>
        <p:spPr bwMode="auto">
          <a:xfrm flipH="1">
            <a:off x="32004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82" name="Line 71"/>
          <p:cNvSpPr>
            <a:spLocks noChangeShapeType="1"/>
          </p:cNvSpPr>
          <p:nvPr/>
        </p:nvSpPr>
        <p:spPr bwMode="auto">
          <a:xfrm flipH="1">
            <a:off x="35052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83" name="Line 72"/>
          <p:cNvSpPr>
            <a:spLocks noChangeShapeType="1"/>
          </p:cNvSpPr>
          <p:nvPr/>
        </p:nvSpPr>
        <p:spPr bwMode="auto">
          <a:xfrm flipH="1" flipV="1">
            <a:off x="3048000" y="4343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84" name="Line 76"/>
          <p:cNvSpPr>
            <a:spLocks noChangeShapeType="1"/>
          </p:cNvSpPr>
          <p:nvPr/>
        </p:nvSpPr>
        <p:spPr bwMode="auto">
          <a:xfrm>
            <a:off x="13716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85" name="Line 78"/>
          <p:cNvSpPr>
            <a:spLocks noChangeShapeType="1"/>
          </p:cNvSpPr>
          <p:nvPr/>
        </p:nvSpPr>
        <p:spPr bwMode="auto">
          <a:xfrm flipV="1">
            <a:off x="1600200" y="4419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4186" name="Picture 8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2895600" y="28956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87" name="Picture 8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5994400" y="19558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88" name="AutoShape 82"/>
          <p:cNvSpPr>
            <a:spLocks noChangeArrowheads="1"/>
          </p:cNvSpPr>
          <p:nvPr/>
        </p:nvSpPr>
        <p:spPr bwMode="auto">
          <a:xfrm rot="5400000">
            <a:off x="4533900" y="4533900"/>
            <a:ext cx="914400" cy="20574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9" name="Rectangle 83" descr="Light downward diagonal"/>
          <p:cNvSpPr>
            <a:spLocks noChangeArrowheads="1"/>
          </p:cNvSpPr>
          <p:nvPr/>
        </p:nvSpPr>
        <p:spPr bwMode="auto">
          <a:xfrm>
            <a:off x="3581400" y="4876800"/>
            <a:ext cx="381000" cy="1371600"/>
          </a:xfrm>
          <a:prstGeom prst="rect">
            <a:avLst/>
          </a:prstGeom>
          <a:pattFill prst="ltDnDiag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90" name="Line 84"/>
          <p:cNvSpPr>
            <a:spLocks noChangeShapeType="1"/>
          </p:cNvSpPr>
          <p:nvPr/>
        </p:nvSpPr>
        <p:spPr bwMode="auto">
          <a:xfrm flipV="1">
            <a:off x="39624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91" name="Line 85"/>
          <p:cNvSpPr>
            <a:spLocks noChangeShapeType="1"/>
          </p:cNvSpPr>
          <p:nvPr/>
        </p:nvSpPr>
        <p:spPr bwMode="auto">
          <a:xfrm>
            <a:off x="58674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4192" name="Picture 8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6299200" y="49276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93" name="Picture 8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3962400" y="44704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94" name="Picture 10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165100" y="152400"/>
            <a:ext cx="8763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95" name="Line 89"/>
          <p:cNvSpPr>
            <a:spLocks noChangeShapeType="1"/>
          </p:cNvSpPr>
          <p:nvPr/>
        </p:nvSpPr>
        <p:spPr bwMode="auto">
          <a:xfrm>
            <a:off x="40386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96" name="Line 90"/>
          <p:cNvSpPr>
            <a:spLocks noChangeShapeType="1"/>
          </p:cNvSpPr>
          <p:nvPr/>
        </p:nvSpPr>
        <p:spPr bwMode="auto">
          <a:xfrm>
            <a:off x="41910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97" name="Line 91"/>
          <p:cNvSpPr>
            <a:spLocks noChangeShapeType="1"/>
          </p:cNvSpPr>
          <p:nvPr/>
        </p:nvSpPr>
        <p:spPr bwMode="auto">
          <a:xfrm>
            <a:off x="43434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98" name="Line 92"/>
          <p:cNvSpPr>
            <a:spLocks noChangeShapeType="1"/>
          </p:cNvSpPr>
          <p:nvPr/>
        </p:nvSpPr>
        <p:spPr bwMode="auto">
          <a:xfrm>
            <a:off x="4495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99" name="Line 93"/>
          <p:cNvSpPr>
            <a:spLocks noChangeShapeType="1"/>
          </p:cNvSpPr>
          <p:nvPr/>
        </p:nvSpPr>
        <p:spPr bwMode="auto">
          <a:xfrm>
            <a:off x="46482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200" name="Line 94"/>
          <p:cNvSpPr>
            <a:spLocks noChangeShapeType="1"/>
          </p:cNvSpPr>
          <p:nvPr/>
        </p:nvSpPr>
        <p:spPr bwMode="auto">
          <a:xfrm>
            <a:off x="48006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201" name="Line 95"/>
          <p:cNvSpPr>
            <a:spLocks noChangeShapeType="1"/>
          </p:cNvSpPr>
          <p:nvPr/>
        </p:nvSpPr>
        <p:spPr bwMode="auto">
          <a:xfrm>
            <a:off x="49530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202" name="Line 96"/>
          <p:cNvSpPr>
            <a:spLocks noChangeShapeType="1"/>
          </p:cNvSpPr>
          <p:nvPr/>
        </p:nvSpPr>
        <p:spPr bwMode="auto">
          <a:xfrm>
            <a:off x="51054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203" name="Line 97"/>
          <p:cNvSpPr>
            <a:spLocks noChangeShapeType="1"/>
          </p:cNvSpPr>
          <p:nvPr/>
        </p:nvSpPr>
        <p:spPr bwMode="auto">
          <a:xfrm>
            <a:off x="5257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204" name="Line 98"/>
          <p:cNvSpPr>
            <a:spLocks noChangeShapeType="1"/>
          </p:cNvSpPr>
          <p:nvPr/>
        </p:nvSpPr>
        <p:spPr bwMode="auto">
          <a:xfrm>
            <a:off x="54102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205" name="Line 99"/>
          <p:cNvSpPr>
            <a:spLocks noChangeShapeType="1"/>
          </p:cNvSpPr>
          <p:nvPr/>
        </p:nvSpPr>
        <p:spPr bwMode="auto">
          <a:xfrm>
            <a:off x="55626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206" name="Line 100"/>
          <p:cNvSpPr>
            <a:spLocks noChangeShapeType="1"/>
          </p:cNvSpPr>
          <p:nvPr/>
        </p:nvSpPr>
        <p:spPr bwMode="auto">
          <a:xfrm>
            <a:off x="57150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207" name="Line 101"/>
          <p:cNvSpPr>
            <a:spLocks noChangeShapeType="1"/>
          </p:cNvSpPr>
          <p:nvPr/>
        </p:nvSpPr>
        <p:spPr bwMode="auto">
          <a:xfrm>
            <a:off x="58674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208" name="Line 102"/>
          <p:cNvSpPr>
            <a:spLocks noChangeShapeType="1"/>
          </p:cNvSpPr>
          <p:nvPr/>
        </p:nvSpPr>
        <p:spPr bwMode="auto">
          <a:xfrm>
            <a:off x="6019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4209" name="Picture 10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4851400" y="45466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210" name="Picture 10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5410200" y="51816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211" name="Date Placeholder 7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7621B0-2DA0-4B0A-9249-675AF0CE0FE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212" name="Slide Number Placeholder 75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FE404C-8B26-4703-84BC-09072092F57D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213" name="Footer Placeholder 7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1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52400" y="381000"/>
            <a:ext cx="87884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1" name="Rectangle 4"/>
          <p:cNvSpPr>
            <a:spLocks noChangeArrowheads="1"/>
          </p:cNvSpPr>
          <p:nvPr/>
        </p:nvSpPr>
        <p:spPr bwMode="auto">
          <a:xfrm>
            <a:off x="609600" y="5410200"/>
            <a:ext cx="2819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2" name="Rectangle 5"/>
          <p:cNvSpPr>
            <a:spLocks noChangeArrowheads="1"/>
          </p:cNvSpPr>
          <p:nvPr/>
        </p:nvSpPr>
        <p:spPr bwMode="auto">
          <a:xfrm>
            <a:off x="609600" y="5181600"/>
            <a:ext cx="2819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3" name="Line 6"/>
          <p:cNvSpPr>
            <a:spLocks noChangeShapeType="1"/>
          </p:cNvSpPr>
          <p:nvPr/>
        </p:nvSpPr>
        <p:spPr bwMode="auto">
          <a:xfrm>
            <a:off x="35052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74" name="Line 7"/>
          <p:cNvSpPr>
            <a:spLocks noChangeShapeType="1"/>
          </p:cNvSpPr>
          <p:nvPr/>
        </p:nvSpPr>
        <p:spPr bwMode="auto">
          <a:xfrm flipV="1">
            <a:off x="6096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5175" name="Picture 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733800" y="51562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6" name="Picture 1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457200" y="4495800"/>
            <a:ext cx="279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7" name="Picture 1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895600" y="6502400"/>
            <a:ext cx="482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8" name="Date Placeholder 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F277E7-AD37-4E16-AC3C-9E4A742E8783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179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A003A4-BEAF-40E0-9B08-2F4FFCAE604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180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8788400" cy="622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621D5A-22CA-4498-A70B-5948AA6C60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BE12B0-B45B-4EAD-AC20-7CC2E6D0740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19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1000"/>
            <a:ext cx="87884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1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28BC8F-66DF-4F01-99D4-01FC47E380D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19465F-CDC4-4AA7-9884-00E86106194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22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_0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8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center}&#10;{\bf Problem Set 4: Constitutive equations, &#10;Theorems of linear elasticity, non-Cartesian coordinate systems}&#10;\end{center}&#10;\begin{enumerate}&#10;\item[Pr.1:] For the following problems, formulate the BVP&#10;for solving the displacements, strains and stresses. Assume isotropy in &#10;all cases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403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_0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3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alph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enumerate}&#10;\item[Pr.2:] A thin film of thickness $h$, thermal expansion coefficient $\alpha$,&#10;modulus $E$ and Poisson's ratio $\nu$ is fixed on a rigid &#10;substrate. The film is initially stress free at temperature $T_0$ &#10;but is subsequently heated to $T$. &#10;As the film is bonded to the &#10;substrate and is thin, we can take $\epsilon_{11}=\epsilon_{22}=\epsilon_{12}&#10;=0$. Clearly write the BVP for the film and determine the stresses&#10;in it. Also find the strain energy density.&#10;\item[Pr.3:] If we expresses stresses and strains at a point &#10;as $6\times1$ vectors, the constitutive equation can be written as&#10;\begin{displaymath}&#10;\bm{\sigma} = \bm{C} : \bm{\epsilon}&#10;\end{displaymath}&#10;where, $\bm{C}$ is a $6 \times 6$ constitutive matrix. Write this matrix&#10;for a monoclinic (with one plane of symmetry, the $x_1-x_2$ plane),&#10;orthotropic (with three perpendicular planes of symmetry) and &#10;isotropic material.&#10;\end{enumerat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6"/>
  <p:tag name="PICTUREFILESIZE" val="1178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0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Pr.2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8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enumerate}&#10;\item[Pr.4:] A cubic block of a monoclinic material from Pr.3 is &#10;subjected to a pure hydrostatic stress $\sigma_{ij} = - p \delta_{ij}$.&#10;Find all the strains in this block.&#10;\item[Pr.4:] What are the restrictions on the elastic moduli for &#10;an orthotropic material? As in the isotropic case&#10;done in the class, start from the basic requirement $\phi &gt;0$.&#10;\item[Pr.5:] A uniaxial dogbone sample is cut from a cubic block&#10;of an anisotropic material whose edges are oriented along the&#10;Cartesian axes.  The dogbone is &#10;cut in a direction $\bm{n}_1,\bm{n}_2,\bm{n}_3$ and loaded uniaxially.&#10;What information about $C_{ijkl}$ can we expect to get from this test?&#10;\item[Pr.5:] The problem of a semi-infinite half plane ($x_2 &lt; 0$) &#10;with a point load $P$ &#10;applied at the origin is given by &#10;\begin{displaymath}&#10;\sigma_{xx} = - \frac{Px^2 y}{\pi(x^2+y^2)^2}, &#10;\sigma_{yy} = - \frac{2Py^3}{\pi(x^2+y^2)^2},&#10;\sigma_{xy} = - \frac{2 Px y^2}{\pi(x^2+y^2)^2}.&#10;\end{displaymath}&#10;Use the principle of superposition to find the stresses for a half plane&#10;loaded by two point loads $P/2$ at $(0,0)$ and $(a,0)$. Hence &#10;find the solution to the problem shown in Pr.1 where the half plane is &#10;loaded by a uniformly distributed load (say, due to a punch pressing on it)&#10;$p_0$ over $-b&lt;x&lt;b$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6"/>
  <p:tag name="PICTUREFILESIZE" val="1742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enumerate}&#10;\item[Pr.6:] For a body $V$ subjected to surface tractions $\bar{\bm{t}}$&#10;only on its surface (i.e. $\partial_u V =0$), show that &#10;the volume change due to the&#10;tractions can be obtained as &#10;\begin{displaymath}&#10;\Delta V= \int_{\partial V} u_k n_kdV .&#10;\end{displaymath}&#10;Assuming an isotropic material, solve the problem with &#10;$\sigma_{ij}^{(2)} = p \delta_{ij}$. Use the reciprocal theorem to show that the&#10;volume change is &#10;\begin{displaymath}&#10;\Delta V  = \int_{\partial V} \frac{1-2 \nu}{E} x_i \bar{t}_i dS.&#10;\end{displaymath}&#10;\item[Pr.7:] A hollow spherical cylinder of inner radius $a$ and outer &#10;radius $b$ is subjected to an internal pressure of $p_0$. Use the&#10;symmetry of the problem to show that the governing bvp contains&#10;only functions of $r$. Find the relevant strains and the equilibrium &#10;equations; explain your assumptions clearly. 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6"/>
  <p:tag name="PICTUREFILESIZE" val="1097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r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r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2b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7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_0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35"/>
</p:tagLst>
</file>

<file path=ppt/theme/theme1.xml><?xml version="1.0" encoding="utf-8"?>
<a:theme xmlns:a="http://schemas.openxmlformats.org/drawingml/2006/main" name="iitk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iitk1">
      <a:majorFont>
        <a:latin typeface="Arial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  <a:txDef>
      <a:spPr>
        <a:solidFill>
          <a:srgbClr val="FFFF00"/>
        </a:solidFill>
        <a:ln>
          <a:solidFill>
            <a:srgbClr val="FF0000"/>
          </a:solidFill>
        </a:ln>
      </a:spPr>
      <a:bodyPr wrap="square" rtlCol="0">
        <a:spAutoFit/>
      </a:bodyPr>
      <a:lstStyle>
        <a:defPPr>
          <a:defRPr sz="1200" i="0" dirty="0" err="1" smtClean="0"/>
        </a:defPPr>
      </a:lstStyle>
    </a:txDef>
  </a:objectDefaults>
  <a:extraClrSchemeLst>
    <a:extraClrScheme>
      <a:clrScheme name="iitk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tk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iitk1</vt:lpstr>
      <vt:lpstr>Slide 1</vt:lpstr>
      <vt:lpstr>Slide 2</vt:lpstr>
      <vt:lpstr>Slide 3</vt:lpstr>
      <vt:lpstr>Slide 4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Sumit Basu</dc:creator>
  <cp:lastModifiedBy>Dr. Sumit Basu</cp:lastModifiedBy>
  <cp:revision>1</cp:revision>
  <dcterms:created xsi:type="dcterms:W3CDTF">2017-10-21T03:54:26Z</dcterms:created>
  <dcterms:modified xsi:type="dcterms:W3CDTF">2017-10-21T03:55:14Z</dcterms:modified>
</cp:coreProperties>
</file>