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1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524000" y="457200"/>
            <a:ext cx="426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08-Sep-17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0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524000" y="457200"/>
            <a:ext cx="426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08-Sep-17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524000" y="457200"/>
            <a:ext cx="426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08-Sep-17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3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524000" y="457200"/>
            <a:ext cx="426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08-Sep-17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9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4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F9941-524A-4DB3-96C1-26BB67C11732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F0C2-36B9-447C-ADDC-276622E24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7.png"/><Relationship Id="rId3" Type="http://schemas.openxmlformats.org/officeDocument/2006/relationships/tags" Target="../tags/tag5.xml"/><Relationship Id="rId21" Type="http://schemas.openxmlformats.org/officeDocument/2006/relationships/image" Target="../media/image10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6.png"/><Relationship Id="rId2" Type="http://schemas.openxmlformats.org/officeDocument/2006/relationships/tags" Target="../tags/tag4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4.png"/><Relationship Id="rId10" Type="http://schemas.openxmlformats.org/officeDocument/2006/relationships/tags" Target="../tags/tag12.xml"/><Relationship Id="rId19" Type="http://schemas.openxmlformats.org/officeDocument/2006/relationships/image" Target="../media/image8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1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2600" y="0"/>
            <a:ext cx="8382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7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C3E95B5-167C-41DB-96F6-6CCAF65A2FC3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08-Sep-17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88800D-37E6-46A5-999F-132ECD0DAFD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22992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81000"/>
            <a:ext cx="8712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A17E35-2524-4F85-98A6-73B3C11FBEC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08-Sep-17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173AD0-12C2-41DB-B83B-D3E1EEB2FEA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5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33155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ChangeArrowheads="1"/>
          </p:cNvSpPr>
          <p:nvPr/>
        </p:nvSpPr>
        <p:spPr bwMode="auto">
          <a:xfrm>
            <a:off x="2362200" y="4572000"/>
            <a:ext cx="28194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5475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1676400" y="609600"/>
            <a:ext cx="8712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6" name="Oval 4"/>
          <p:cNvSpPr>
            <a:spLocks noChangeArrowheads="1"/>
          </p:cNvSpPr>
          <p:nvPr/>
        </p:nvSpPr>
        <p:spPr bwMode="auto">
          <a:xfrm>
            <a:off x="2895600" y="3429000"/>
            <a:ext cx="16764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Line 6"/>
          <p:cNvSpPr>
            <a:spLocks noChangeShapeType="1"/>
          </p:cNvSpPr>
          <p:nvPr/>
        </p:nvSpPr>
        <p:spPr bwMode="auto">
          <a:xfrm flipV="1">
            <a:off x="373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478" name="Line 7"/>
          <p:cNvSpPr>
            <a:spLocks noChangeShapeType="1"/>
          </p:cNvSpPr>
          <p:nvPr/>
        </p:nvSpPr>
        <p:spPr bwMode="auto">
          <a:xfrm>
            <a:off x="36576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479" name="Line 8"/>
          <p:cNvSpPr>
            <a:spLocks noChangeShapeType="1"/>
          </p:cNvSpPr>
          <p:nvPr/>
        </p:nvSpPr>
        <p:spPr bwMode="auto">
          <a:xfrm>
            <a:off x="3733800" y="4191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480" name="Line 9"/>
          <p:cNvSpPr>
            <a:spLocks noChangeShapeType="1"/>
          </p:cNvSpPr>
          <p:nvPr/>
        </p:nvSpPr>
        <p:spPr bwMode="auto">
          <a:xfrm>
            <a:off x="3733800" y="4267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1" name="Line 10"/>
          <p:cNvSpPr>
            <a:spLocks noChangeShapeType="1"/>
          </p:cNvSpPr>
          <p:nvPr/>
        </p:nvSpPr>
        <p:spPr bwMode="auto">
          <a:xfrm>
            <a:off x="35814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482" name="Line 11"/>
          <p:cNvSpPr>
            <a:spLocks noChangeShapeType="1"/>
          </p:cNvSpPr>
          <p:nvPr/>
        </p:nvSpPr>
        <p:spPr bwMode="auto">
          <a:xfrm flipH="1">
            <a:off x="33528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5483" name="Picture 1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3352800" y="4495800"/>
            <a:ext cx="152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4" name="Picture 1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4114800" y="43434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5" name="Picture 1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5029200" y="41148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6" name="Picture 1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3810000" y="3048000"/>
            <a:ext cx="152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7" name="Picture 2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3810000" y="4343400"/>
            <a:ext cx="127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8" name="Oval 22"/>
          <p:cNvSpPr>
            <a:spLocks noChangeArrowheads="1"/>
          </p:cNvSpPr>
          <p:nvPr/>
        </p:nvSpPr>
        <p:spPr bwMode="auto">
          <a:xfrm>
            <a:off x="4267200" y="4800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9" name="Group 30"/>
          <p:cNvGrpSpPr>
            <a:grpSpLocks/>
          </p:cNvGrpSpPr>
          <p:nvPr/>
        </p:nvGrpSpPr>
        <p:grpSpPr bwMode="auto">
          <a:xfrm>
            <a:off x="5867400" y="3530600"/>
            <a:ext cx="4495800" cy="508000"/>
            <a:chOff x="2736" y="2224"/>
            <a:chExt cx="2832" cy="320"/>
          </a:xfrm>
        </p:grpSpPr>
        <p:sp>
          <p:nvSpPr>
            <p:cNvPr id="105511" name="Rectangle 23"/>
            <p:cNvSpPr>
              <a:spLocks noChangeArrowheads="1"/>
            </p:cNvSpPr>
            <p:nvPr/>
          </p:nvSpPr>
          <p:spPr bwMode="auto">
            <a:xfrm>
              <a:off x="3120" y="2256"/>
              <a:ext cx="20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2" name="Line 24"/>
            <p:cNvSpPr>
              <a:spLocks noChangeShapeType="1"/>
            </p:cNvSpPr>
            <p:nvPr/>
          </p:nvSpPr>
          <p:spPr bwMode="auto">
            <a:xfrm flipH="1">
              <a:off x="2736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3" name="Line 25"/>
            <p:cNvSpPr>
              <a:spLocks noChangeShapeType="1"/>
            </p:cNvSpPr>
            <p:nvPr/>
          </p:nvSpPr>
          <p:spPr bwMode="auto">
            <a:xfrm>
              <a:off x="5136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5514" name="Picture 27" descr="C:\Documents and Settings\Dr. Sumeet Basu\My Documents\me622_2010\TP_tmp.pn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5280" y="2256"/>
              <a:ext cx="112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15" name="Picture 28" descr="C:\Documents and Settings\Dr. Sumeet Basu\My Documents\me622_2010\TP_tmp.pn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2920" y="2224"/>
              <a:ext cx="112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5490" name="Group 31"/>
          <p:cNvGrpSpPr>
            <a:grpSpLocks/>
          </p:cNvGrpSpPr>
          <p:nvPr/>
        </p:nvGrpSpPr>
        <p:grpSpPr bwMode="auto">
          <a:xfrm>
            <a:off x="5867400" y="4749800"/>
            <a:ext cx="4495800" cy="508000"/>
            <a:chOff x="2736" y="2224"/>
            <a:chExt cx="2832" cy="320"/>
          </a:xfrm>
        </p:grpSpPr>
        <p:sp>
          <p:nvSpPr>
            <p:cNvPr id="105506" name="Rectangle 32"/>
            <p:cNvSpPr>
              <a:spLocks noChangeArrowheads="1"/>
            </p:cNvSpPr>
            <p:nvPr/>
          </p:nvSpPr>
          <p:spPr bwMode="auto">
            <a:xfrm>
              <a:off x="3120" y="2256"/>
              <a:ext cx="20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7" name="Line 33"/>
            <p:cNvSpPr>
              <a:spLocks noChangeShapeType="1"/>
            </p:cNvSpPr>
            <p:nvPr/>
          </p:nvSpPr>
          <p:spPr bwMode="auto">
            <a:xfrm flipH="1">
              <a:off x="2736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8" name="Line 34"/>
            <p:cNvSpPr>
              <a:spLocks noChangeShapeType="1"/>
            </p:cNvSpPr>
            <p:nvPr/>
          </p:nvSpPr>
          <p:spPr bwMode="auto">
            <a:xfrm>
              <a:off x="5136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5509" name="Picture 35" descr="C:\Documents and Settings\Dr. Sumeet Basu\My Documents\me622_2010\TP_tmp.pn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5280" y="2256"/>
              <a:ext cx="112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10" name="Picture 36" descr="C:\Documents and Settings\Dr. Sumeet Basu\My Documents\me622_2010\TP_tmp.pn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2920" y="2224"/>
              <a:ext cx="112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491" name="Line 37"/>
          <p:cNvSpPr>
            <a:spLocks noChangeShapeType="1"/>
          </p:cNvSpPr>
          <p:nvPr/>
        </p:nvSpPr>
        <p:spPr bwMode="auto">
          <a:xfrm>
            <a:off x="80010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92" name="Line 38"/>
          <p:cNvSpPr>
            <a:spLocks noChangeShapeType="1"/>
          </p:cNvSpPr>
          <p:nvPr/>
        </p:nvSpPr>
        <p:spPr bwMode="auto">
          <a:xfrm>
            <a:off x="80010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93" name="Line 40"/>
          <p:cNvSpPr>
            <a:spLocks noChangeShapeType="1"/>
          </p:cNvSpPr>
          <p:nvPr/>
        </p:nvSpPr>
        <p:spPr bwMode="auto">
          <a:xfrm>
            <a:off x="7848600" y="48006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94" name="Line 41"/>
          <p:cNvSpPr>
            <a:spLocks noChangeShapeType="1"/>
          </p:cNvSpPr>
          <p:nvPr/>
        </p:nvSpPr>
        <p:spPr bwMode="auto">
          <a:xfrm flipH="1">
            <a:off x="7848600" y="49530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95" name="Line 42"/>
          <p:cNvSpPr>
            <a:spLocks noChangeShapeType="1"/>
          </p:cNvSpPr>
          <p:nvPr/>
        </p:nvSpPr>
        <p:spPr bwMode="auto">
          <a:xfrm>
            <a:off x="7848600" y="5105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96" name="Line 43"/>
          <p:cNvSpPr>
            <a:spLocks noChangeShapeType="1"/>
          </p:cNvSpPr>
          <p:nvPr/>
        </p:nvSpPr>
        <p:spPr bwMode="auto">
          <a:xfrm flipH="1" flipV="1">
            <a:off x="7543800" y="449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97" name="Line 44"/>
          <p:cNvSpPr>
            <a:spLocks noChangeShapeType="1"/>
          </p:cNvSpPr>
          <p:nvPr/>
        </p:nvSpPr>
        <p:spPr bwMode="auto">
          <a:xfrm flipV="1">
            <a:off x="80010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98" name="Line 45"/>
          <p:cNvSpPr>
            <a:spLocks noChangeShapeType="1"/>
          </p:cNvSpPr>
          <p:nvPr/>
        </p:nvSpPr>
        <p:spPr bwMode="auto">
          <a:xfrm flipV="1">
            <a:off x="8077200" y="4495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5499" name="Picture 4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/>
          <a:srcRect/>
          <a:stretch>
            <a:fillRect/>
          </a:stretch>
        </p:blipFill>
        <p:spPr bwMode="auto">
          <a:xfrm>
            <a:off x="7620000" y="4343400"/>
            <a:ext cx="355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500" name="Picture 4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/>
          <a:srcRect/>
          <a:stretch>
            <a:fillRect/>
          </a:stretch>
        </p:blipFill>
        <p:spPr bwMode="auto">
          <a:xfrm>
            <a:off x="8026400" y="4343400"/>
            <a:ext cx="355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01" name="Text Box 49"/>
          <p:cNvSpPr txBox="1">
            <a:spLocks noChangeArrowheads="1"/>
          </p:cNvSpPr>
          <p:nvPr/>
        </p:nvSpPr>
        <p:spPr bwMode="auto">
          <a:xfrm>
            <a:off x="3200400" y="60960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Pr.6</a:t>
            </a:r>
          </a:p>
        </p:txBody>
      </p:sp>
      <p:sp>
        <p:nvSpPr>
          <p:cNvPr id="105502" name="Text Box 50"/>
          <p:cNvSpPr txBox="1">
            <a:spLocks noChangeArrowheads="1"/>
          </p:cNvSpPr>
          <p:nvPr/>
        </p:nvSpPr>
        <p:spPr bwMode="auto">
          <a:xfrm>
            <a:off x="7543800" y="56388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Pr.7</a:t>
            </a:r>
          </a:p>
        </p:txBody>
      </p:sp>
      <p:sp>
        <p:nvSpPr>
          <p:cNvPr id="105503" name="Date Placeholder 40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D094EE-D996-495A-A415-DE315943A3CE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08-Sep-17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504" name="Slide Number Placeholder 41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C99D6B-C860-484F-B0EF-E6A9362399E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505" name="Footer Placeholder 4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28500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39900" y="304800"/>
            <a:ext cx="8712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B0E8A5-2B84-4CC5-82CE-958C4986F00B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08-Sep-17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372908-F272-4181-8CE1-B1E992264EA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24486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center}&#10;{\bf Problem Set 3: Stress and Equilibrium Equations}&#10;\end{center}&#10;\begin{enumerate}&#10;\item[Pr.1] Note that the shear stress on a plane with normal&#10;$\bm{n}$ is the in-plane component of the &#10;traction vector whose magnitude given by $\tau_n^2 = |\bm{T}|^2 - \sigma_n^2$ where&#10;$\sigma_n = \bm{T} \cdot \bm{n}$ is the normal component of the&#10;traction. Show that, the maximum value of $\tau_n$ is &#10;$(1/2) (\sigma_1 - \sigma_3)$, where $\sigma_{\alpha}$ are&#10;the principal stresses with $\sigma_1 &gt; \sigma_2 &gt; \sigma_3$. Moreover,&#10;\begin{displaymath}&#10;\bm{n} = \pm \frac{1}{\sqrt{2}} \bm{n}_1 \pm \frac{1}{\sqrt{2}} \bm{n}_3&#10;\end{displaymath} &#10;give the direction of the normal to the plane having the maximum shear stress.&#10;{\it {\bf Hint:} Write $\bm{T} = \sum_{\alpha=1}^3 &#10;\sigma_\alpha n_\alpha \bm{n}_\alpha$}&#10;\item[Pr. 2] For a {\it plane stress} state, $\sigma_{zz}=\sigma_{xz}&#10;=\sigma_{yz}=0$. Show that the principal stresses can be expressed as&#10;(recall Mohr's circle!)&#10;\begin{displaymath}&#10;\sigma_{1,2} = \frac{\sigma_{xx} + \sigma_{yy}}{2} \pm&#10;\sqrt{\left ( \frac{\sigma_{xx}-\sigma_{yy}}{2} \right )^2 + \sigma_{xy}^2 }.&#10;\end{displaymath}&#10;\end{enumerate}&#10;Also show, using the result from Pr.1, that the maximum shear stress&#10;is&#10;\begin{displaymath}&#10;\tau_{max} = \sqrt{\left ( \frac{\sigma_{xx} - \sigma_{yy}}{2} \right )^2 +&#10;\sigma_{xy}^2 }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431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30^o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8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37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37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37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igm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37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enumerate}&#10;\item[Pr.8] A tall solid vertical concrete tower with square &#10;cross section ($L \times L$), density $\rho$, and height&#10;$H$ (where $H &gt;&gt; L$, the cross sectional dimension) is assumed&#10;to contain randomly oriented cracks that will start to propagate &#10;if $| \bm{T}_t| + \mu T_n \geq \tau_0$. Here $\bm{T}_t$ is the &#10;tangential component of the traction on a plane while $T_n$ is the&#10;normal component. What will be the orientation of the most dangerous crack?&#10;\item[Pr.9] Start from the balance of the moment of momentum principle&#10;as worked out in the class and show that it implies the symmetry of the &#10;Cauchy stress tensor.&#10;&#10;Now, consider the scenario where the body is subjected to couple stresses.&#10;These were introduced by the Cosserats in 1909 and may become &#10;important in certain problems. Rewrite the balance of moment of &#10;momentum for the quasi static case with a body couple distribution&#10;$\bm{c}(\bm{x})$ (with units of moment/volume) and couple tractions $\bm{m}(\bm{x})$ (actually &#10;a continuous distribution of small couples with units of moment/area), in addition to the &#10;usual body forces and surface tractions. In analogy with the Cauchy theorem,&#10;derive a {\it couple stress} as $m_i = \mu_{ji} n_j$ and find the &#10;equilibrium equation for the couple stresses. Consequently, show that the &#10;Cauchy stress is no longer symmetric in the presence of &#10;couple tractions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2046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enumerate}&#10;\item[Pr.3] Recall that in your strength of materials course the stresses&#10;in a beam with circular cross section were given by&#10;\begin{displaymath}&#10;\sigma_{xx} = - \frac{M y}{I}, \sigma_{xy} = \frac{V(R^2-y^2)}{3 I},&#10;\end{displaymath}&#10;where $M$ and $V$ are the bending moment and shear force at a cross &#10;section, $R$ is the radius, $I=\pi R^4/4$. Show that these equations&#10;{\it do not} satisfy the equilibrium equations.&#10;\item[Pr.4] Show that the traction on any plane in a fluid subjected to &#10;a stress state $\sigma_{ij} = p \delta_{ij}$ is normal to the plane. Does this&#10;remind you of any fact that you learnt in your high school hydrostatics?&#10;\item[Pr.5] Consider the Cauchy stress tensor with the components&#10;\begin{displaymath}&#10;[\bm{\sigma}] = \left ( \begin{array}{ccc} 100 &amp;250 &amp;0 \\&#10;250  &amp;200 &amp;0 \\ 0 &amp; 0 &amp;300 \end{array} \right ) \mathrm{MPa}.&#10;\end{displaymath}&#10;Find the traction on a plane with normal $\bm{n} = (1/\sqrt{2}) (\bm{e}_1&#10;- \bm{e}_2)$. Find the principal stresses, principal directions, &#10;hydrostatic and deviatoric stresses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1364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enumerate}&#10;\item[Pr.6] Find the traction at an arbitrary point shown on the cylinder&#10;of radius $R$ immersed in a fluid of density $\rho$. Now find the &#10;total force on the cylinder. &#10;Convince yourself that your answer is in line with what you learnt in &#10;hydrostatics.&#10;\item[Pr.7] An adhesive fails when the normal opening stress&#10;reaches $60 \; \mathrm{MPa}$ or the shear stress reaches &#10;$300 \; \mathrm{MPa}$. Two joint designs are shown with the same&#10;adhesive. Both are subjected to a pulling stress of $\sigma$. Which is&#10;a better design?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764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R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thet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30^o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"/>
  <p:tag name="PICTUREFILESIZE" val="84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</dc:creator>
  <cp:lastModifiedBy>jaya</cp:lastModifiedBy>
  <cp:revision>1</cp:revision>
  <dcterms:created xsi:type="dcterms:W3CDTF">2017-09-08T08:26:30Z</dcterms:created>
  <dcterms:modified xsi:type="dcterms:W3CDTF">2017-09-08T08:26:43Z</dcterms:modified>
</cp:coreProperties>
</file>