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9" r:id="rId4"/>
    <p:sldId id="260" r:id="rId5"/>
    <p:sldId id="261" r:id="rId6"/>
    <p:sldId id="262" r:id="rId7"/>
    <p:sldId id="263" r:id="rId8"/>
    <p:sldId id="265" r:id="rId9"/>
    <p:sldId id="266" r:id="rId10"/>
    <p:sldId id="267" r:id="rId11"/>
    <p:sldId id="268" r:id="rId12"/>
    <p:sldId id="269" r:id="rId13"/>
    <p:sldId id="270" r:id="rId14"/>
    <p:sldId id="273" r:id="rId15"/>
    <p:sldId id="274" r:id="rId16"/>
    <p:sldId id="275" r:id="rId17"/>
    <p:sldId id="276" r:id="rId18"/>
    <p:sldId id="277" r:id="rId19"/>
    <p:sldId id="272" r:id="rId20"/>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3" d="100"/>
          <a:sy n="43" d="100"/>
        </p:scale>
        <p:origin x="-2016" y="-104"/>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853716036"/>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a:spLocks noGrp="1"/>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a:spLocks noGrp="1"/>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8000"/>
              <a:t>Title Text</a:t>
            </a: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8000"/>
              <a:t>Title Text</a:t>
            </a:r>
          </a:p>
        </p:txBody>
      </p:sp>
      <p:sp>
        <p:nvSpPr>
          <p:cNvPr id="19" name="Shape 19"/>
          <p:cNvSpPr>
            <a:spLocks noGrp="1"/>
          </p:cNvSpPr>
          <p:nvPr>
            <p:ph type="body" idx="1"/>
          </p:nvPr>
        </p:nvSpPr>
        <p:spPr>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pPr>
            <a:r>
              <a:rPr sz="8000"/>
              <a:t>Title Text</a:t>
            </a:r>
          </a:p>
        </p:txBody>
      </p:sp>
      <p:sp>
        <p:nvSpPr>
          <p:cNvPr id="22" name="Shape 22"/>
          <p:cNvSpPr>
            <a:spLocks noGrp="1"/>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8000"/>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xmlns:p14="http://schemas.microsoft.com/office/powerpoint/2010/main" spd="med"/>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a:spLocks noGrp="1"/>
          </p:cNvSpPr>
          <p:nvPr>
            <p:ph type="title"/>
          </p:nvPr>
        </p:nvSpPr>
        <p:spPr>
          <a:prstGeom prst="rect">
            <a:avLst/>
          </a:prstGeom>
        </p:spPr>
        <p:txBody>
          <a:bodyPr/>
          <a:lstStyle/>
          <a:p>
            <a:pPr lvl="0">
              <a:defRPr sz="1800"/>
            </a:pPr>
            <a:r>
              <a:rPr sz="8000"/>
              <a:t>CLASSIFICATION</a:t>
            </a:r>
          </a:p>
        </p:txBody>
      </p:sp>
      <p:sp>
        <p:nvSpPr>
          <p:cNvPr id="33" name="Shape 33"/>
          <p:cNvSpPr>
            <a:spLocks noGrp="1"/>
          </p:cNvSpPr>
          <p:nvPr>
            <p:ph type="body" idx="1"/>
          </p:nvPr>
        </p:nvSpPr>
        <p:spPr>
          <a:prstGeom prst="rect">
            <a:avLst/>
          </a:prstGeom>
        </p:spPr>
        <p:txBody>
          <a:bodyPr/>
          <a:lstStyle/>
          <a:p>
            <a:pPr lvl="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body" idx="1"/>
          </p:nvPr>
        </p:nvSpPr>
        <p:spPr>
          <a:prstGeom prst="rect">
            <a:avLst/>
          </a:prstGeom>
        </p:spPr>
        <p:txBody>
          <a:bodyPr/>
          <a:lstStyle/>
          <a:p>
            <a:pPr lvl="0">
              <a:defRPr sz="1800"/>
            </a:pPr>
            <a:r>
              <a:rPr sz="3600"/>
              <a:t>The introduction of a classification essay is quite straightforward. </a:t>
            </a:r>
          </a:p>
          <a:p>
            <a:pPr lvl="0">
              <a:defRPr sz="1800"/>
            </a:pPr>
            <a:r>
              <a:rPr sz="3600"/>
              <a:t>In the thesis statement, you mention that there are (number) types of(something) according to their (properties).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a:spLocks noGrp="1"/>
          </p:cNvSpPr>
          <p:nvPr>
            <p:ph type="body" idx="1"/>
          </p:nvPr>
        </p:nvSpPr>
        <p:spPr>
          <a:prstGeom prst="rect">
            <a:avLst/>
          </a:prstGeom>
        </p:spPr>
        <p:txBody>
          <a:bodyPr/>
          <a:lstStyle/>
          <a:p>
            <a:pPr lvl="0">
              <a:defRPr sz="1800"/>
            </a:pPr>
            <a:r>
              <a:rPr sz="3600"/>
              <a:t>In the body, discuss your categories</a:t>
            </a:r>
          </a:p>
          <a:p>
            <a:pPr lvl="0">
              <a:defRPr sz="1800"/>
            </a:pPr>
            <a:r>
              <a:rPr sz="3600"/>
              <a:t>Clearly indicate how you are arranging categories</a:t>
            </a:r>
          </a:p>
          <a:p>
            <a:pPr lvl="0">
              <a:defRPr sz="1800"/>
            </a:pPr>
            <a:r>
              <a:rPr sz="3600"/>
              <a:t>Within each category, discuss distinguishing features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p:cNvSpPr>
          <p:nvPr>
            <p:ph type="body" idx="1"/>
          </p:nvPr>
        </p:nvSpPr>
        <p:spPr>
          <a:prstGeom prst="rect">
            <a:avLst/>
          </a:prstGeom>
        </p:spPr>
        <p:txBody>
          <a:bodyPr/>
          <a:lstStyle/>
          <a:p>
            <a:pPr lvl="0">
              <a:defRPr sz="1800"/>
            </a:pPr>
            <a:r>
              <a:rPr sz="3600"/>
              <a:t>In the developmental paragraphs, you need to define each type you mentioned in the thesis. </a:t>
            </a:r>
          </a:p>
          <a:p>
            <a:pPr lvl="0">
              <a:defRPr sz="1800"/>
            </a:pPr>
            <a:r>
              <a:rPr sz="3600"/>
              <a:t>You may also need to show the similarities and/or differences of these types. </a:t>
            </a:r>
          </a:p>
          <a:p>
            <a:pPr lvl="0">
              <a:defRPr sz="1800"/>
            </a:pPr>
            <a:r>
              <a:rPr sz="3600"/>
              <a:t>Giving examples would enable your readers to understand better. </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body" idx="1"/>
          </p:nvPr>
        </p:nvSpPr>
        <p:spPr>
          <a:prstGeom prst="rect">
            <a:avLst/>
          </a:prstGeom>
        </p:spPr>
        <p:txBody>
          <a:bodyPr/>
          <a:lstStyle/>
          <a:p>
            <a:pPr lvl="0">
              <a:defRPr sz="1800"/>
            </a:pPr>
            <a:r>
              <a:rPr sz="3600"/>
              <a:t>Language:</a:t>
            </a:r>
          </a:p>
          <a:p>
            <a:pPr lvl="0">
              <a:defRPr sz="1800"/>
            </a:pPr>
            <a:r>
              <a:rPr sz="3600"/>
              <a:t>The common transitions used while classifying are the first kind / type/ group, the second kind / type / group, the third kind / type / group. </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4400" dirty="0"/>
              <a:t>A New Classification System for Water-Based Life</a:t>
            </a:r>
            <a:br>
              <a:rPr lang="en-US" sz="4400" dirty="0"/>
            </a:br>
            <a:endParaRPr lang="en-US" sz="3600" dirty="0"/>
          </a:p>
        </p:txBody>
      </p:sp>
      <p:sp>
        <p:nvSpPr>
          <p:cNvPr id="2" name="Text Placeholder 1"/>
          <p:cNvSpPr>
            <a:spLocks noGrp="1"/>
          </p:cNvSpPr>
          <p:nvPr>
            <p:ph type="body" idx="1"/>
          </p:nvPr>
        </p:nvSpPr>
        <p:spPr/>
        <p:txBody>
          <a:bodyPr>
            <a:normAutofit/>
          </a:bodyPr>
          <a:lstStyle/>
          <a:p>
            <a:r>
              <a:rPr lang="en-US" dirty="0" smtClean="0"/>
              <a:t>Life is incredibly diverse on Earth, and wherever we find sufficient liquid water, we almost always find life. The only major caveat to this involves temperature. The highest known temperature at which metabolism and growth can still occur in water is 122 degrees Celsius (252 degrees Fahrenheit</a:t>
            </a:r>
            <a:r>
              <a:rPr lang="en-US" dirty="0"/>
              <a:t>), for example at high-pressure hydrothermal vents. The lowest temperature seems to be about -18 degrees Celsius (about 0 degrees Fahrenheit)</a:t>
            </a:r>
            <a:r>
              <a:rPr lang="en-US" dirty="0" smtClean="0"/>
              <a:t>.</a:t>
            </a:r>
            <a:endParaRPr lang="en-US" dirty="0"/>
          </a:p>
        </p:txBody>
      </p:sp>
    </p:spTree>
    <p:extLst>
      <p:ext uri="{BB962C8B-B14F-4D97-AF65-F5344CB8AC3E}">
        <p14:creationId xmlns:p14="http://schemas.microsoft.com/office/powerpoint/2010/main" val="236489272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dirty="0"/>
              <a:t>Our astrobiology group at the Technical University in Berlin has used these known constraints on life to come up with a system of Planetary Environment Types, or PETs. The classification scheme identifies three main classes of water environment: PET 0, I, and II. It also includes subgroupings according to the type of water present: atmospheric water [A] such as clouds or rain; surface water [S] such as morning dew or oceans; and subsurface/ground water [G]</a:t>
            </a:r>
            <a:r>
              <a:rPr lang="en-US" dirty="0" smtClean="0"/>
              <a:t>.</a:t>
            </a:r>
            <a:endParaRPr lang="en-US" dirty="0"/>
          </a:p>
        </p:txBody>
      </p:sp>
    </p:spTree>
    <p:extLst>
      <p:ext uri="{BB962C8B-B14F-4D97-AF65-F5344CB8AC3E}">
        <p14:creationId xmlns:p14="http://schemas.microsoft.com/office/powerpoint/2010/main" val="104487093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a:bodyPr>
          <a:lstStyle/>
          <a:p>
            <a:r>
              <a:rPr lang="en-US" dirty="0"/>
              <a:t>A planet designated PET 0 would have no surface water. But Mars would be classified PET 0-G, and Venus PET 0-A. Neither classification would necessarily exclude the possibility of life, since Mars could still host life in the subsurface and Venus in the lower atmosphere.</a:t>
            </a:r>
          </a:p>
          <a:p>
            <a:r>
              <a:rPr lang="en-US" dirty="0" smtClean="0"/>
              <a:t>PET </a:t>
            </a:r>
            <a:r>
              <a:rPr lang="en-US" dirty="0"/>
              <a:t>I and II planets have a surface water layer, ranging from a thin water film (for example morning dew) to massive Earth-like oceans. Water could be present either on or just beneath the surface, for example at a rock-water interface. Jupiter’s moon Europa would be an example of a PET I planetary body. A PET II planet is characterized by two liquid water layers, separated by an interstitial high-pressure water-ice layer</a:t>
            </a:r>
            <a:r>
              <a:rPr lang="en-US" dirty="0" smtClean="0"/>
              <a:t>.</a:t>
            </a:r>
            <a:endParaRPr lang="en-US" dirty="0"/>
          </a:p>
        </p:txBody>
      </p:sp>
    </p:spTree>
    <p:extLst>
      <p:ext uri="{BB962C8B-B14F-4D97-AF65-F5344CB8AC3E}">
        <p14:creationId xmlns:p14="http://schemas.microsoft.com/office/powerpoint/2010/main" val="423188747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Although some environments on Earth, such as the Atacama Desert, could be </a:t>
            </a:r>
            <a:r>
              <a:rPr lang="en-US" dirty="0" err="1"/>
              <a:t>subclassified</a:t>
            </a:r>
            <a:r>
              <a:rPr lang="en-US" dirty="0"/>
              <a:t> as PET 0-G, our planet as a whole is PET I-ASG, with all types of water—atmospheric, surface, and subsurface—being present and available</a:t>
            </a:r>
            <a:r>
              <a:rPr lang="en-US" dirty="0" smtClean="0"/>
              <a:t>.</a:t>
            </a:r>
            <a:endParaRPr lang="en-US" dirty="0"/>
          </a:p>
        </p:txBody>
      </p:sp>
    </p:spTree>
    <p:extLst>
      <p:ext uri="{BB962C8B-B14F-4D97-AF65-F5344CB8AC3E}">
        <p14:creationId xmlns:p14="http://schemas.microsoft.com/office/powerpoint/2010/main" val="414286687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85000" lnSpcReduction="20000"/>
          </a:bodyPr>
          <a:lstStyle/>
          <a:p>
            <a:r>
              <a:rPr lang="en-US" dirty="0"/>
              <a:t>This kind of classification scheme should be useful as we try to identify habitable worlds among the 3,500 (and counting) </a:t>
            </a:r>
            <a:r>
              <a:rPr lang="en-US" dirty="0" err="1"/>
              <a:t>exoplanets</a:t>
            </a:r>
            <a:r>
              <a:rPr lang="en-US" dirty="0"/>
              <a:t> now known to exist. The system does have one shortcoming, however: If an </a:t>
            </a:r>
            <a:r>
              <a:rPr lang="en-US" dirty="0" err="1"/>
              <a:t>exoplanet’s</a:t>
            </a:r>
            <a:r>
              <a:rPr lang="en-US" dirty="0"/>
              <a:t> biochemistry is markedly different from Earth’s—for example, if life uses a different type of liquid solvent or energy source—the assessment of its habitability would change. A solvent such as ammonia, or even an ammonia-water mixture, would lower the temperature at which life might be viable. And if life can use a different source of energy, such as magnetic fields or thermal gradients, this could open up new habitats as well. So the suggested PET system is just a first attempt to generalize some of the planetary habitats out there, and is unlikely to encompass all the possibilities for life in the Universe.</a:t>
            </a:r>
          </a:p>
          <a:p>
            <a:pPr marL="0" indent="0" algn="r">
              <a:buNone/>
            </a:pPr>
            <a:r>
              <a:rPr lang="en-US" dirty="0" smtClean="0"/>
              <a:t>(by </a:t>
            </a:r>
            <a:r>
              <a:rPr lang="en-US" dirty="0"/>
              <a:t>Dirk Schulze-</a:t>
            </a:r>
            <a:r>
              <a:rPr lang="en-US" dirty="0" err="1" smtClean="0"/>
              <a:t>Makuch</a:t>
            </a:r>
            <a:r>
              <a:rPr lang="en-US" dirty="0" smtClean="0"/>
              <a:t>, http</a:t>
            </a:r>
            <a:r>
              <a:rPr lang="en-US" dirty="0"/>
              <a:t>://</a:t>
            </a:r>
            <a:r>
              <a:rPr lang="en-US" dirty="0" err="1"/>
              <a:t>www.airspacemag.com</a:t>
            </a:r>
            <a:r>
              <a:rPr lang="en-US" dirty="0"/>
              <a:t>/daily-planet/new-classification-system-water-based-life-</a:t>
            </a:r>
            <a:r>
              <a:rPr lang="en-US" dirty="0" smtClean="0"/>
              <a:t>180965341</a:t>
            </a:r>
            <a:r>
              <a:rPr lang="en-US" dirty="0"/>
              <a:t>)</a:t>
            </a:r>
          </a:p>
        </p:txBody>
      </p:sp>
    </p:spTree>
    <p:extLst>
      <p:ext uri="{BB962C8B-B14F-4D97-AF65-F5344CB8AC3E}">
        <p14:creationId xmlns:p14="http://schemas.microsoft.com/office/powerpoint/2010/main" val="217490479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a:spLocks noGrp="1"/>
          </p:cNvSpPr>
          <p:nvPr>
            <p:ph type="title"/>
          </p:nvPr>
        </p:nvSpPr>
        <p:spPr>
          <a:prstGeom prst="rect">
            <a:avLst/>
          </a:prstGeom>
        </p:spPr>
        <p:txBody>
          <a:bodyPr/>
          <a:lstStyle>
            <a:lvl1pPr defTabSz="473201">
              <a:defRPr sz="6480"/>
            </a:lvl1pPr>
          </a:lstStyle>
          <a:p>
            <a:pPr lvl="0">
              <a:defRPr sz="1800"/>
            </a:pPr>
            <a:r>
              <a:rPr sz="6480" dirty="0"/>
              <a:t>Select appropriate categories </a:t>
            </a:r>
            <a:r>
              <a:rPr sz="6480"/>
              <a:t>for </a:t>
            </a:r>
            <a:r>
              <a:rPr lang="en-US" sz="6480" smtClean="0"/>
              <a:t>ONE </a:t>
            </a:r>
            <a:r>
              <a:rPr sz="6480" smtClean="0"/>
              <a:t>of </a:t>
            </a:r>
            <a:r>
              <a:rPr sz="6480" dirty="0"/>
              <a:t>these topics</a:t>
            </a:r>
          </a:p>
        </p:txBody>
      </p:sp>
      <p:sp>
        <p:nvSpPr>
          <p:cNvPr id="69" name="Shape 69"/>
          <p:cNvSpPr>
            <a:spLocks noGrp="1"/>
          </p:cNvSpPr>
          <p:nvPr>
            <p:ph type="body" idx="1"/>
          </p:nvPr>
        </p:nvSpPr>
        <p:spPr>
          <a:prstGeom prst="rect">
            <a:avLst/>
          </a:prstGeom>
        </p:spPr>
        <p:txBody>
          <a:bodyPr/>
          <a:lstStyle/>
          <a:p>
            <a:pPr lvl="0">
              <a:defRPr sz="1800"/>
            </a:pPr>
            <a:r>
              <a:rPr sz="3600" dirty="0"/>
              <a:t>College teachers</a:t>
            </a:r>
          </a:p>
          <a:p>
            <a:pPr lvl="0">
              <a:defRPr sz="1800"/>
            </a:pPr>
            <a:r>
              <a:rPr sz="3600" dirty="0"/>
              <a:t>Movies</a:t>
            </a:r>
          </a:p>
          <a:p>
            <a:pPr lvl="0">
              <a:defRPr sz="1800"/>
            </a:pPr>
            <a:r>
              <a:rPr sz="3600" dirty="0"/>
              <a:t>Friends</a:t>
            </a:r>
          </a:p>
          <a:p>
            <a:pPr lvl="0">
              <a:defRPr sz="1800"/>
            </a:pPr>
            <a:r>
              <a:rPr lang="en-US" sz="3600" dirty="0" smtClean="0"/>
              <a:t>L</a:t>
            </a:r>
            <a:r>
              <a:rPr sz="3600" dirty="0" smtClean="0"/>
              <a:t>ies</a:t>
            </a:r>
            <a:endParaRPr sz="36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body" idx="1"/>
          </p:nvPr>
        </p:nvSpPr>
        <p:spPr>
          <a:prstGeom prst="rect">
            <a:avLst/>
          </a:prstGeom>
        </p:spPr>
        <p:txBody>
          <a:bodyPr/>
          <a:lstStyle/>
          <a:p>
            <a:pPr lvl="0">
              <a:defRPr sz="1800"/>
            </a:pPr>
            <a:r>
              <a:rPr sz="3600"/>
              <a:t>Classified Ads in the newspapers</a:t>
            </a:r>
          </a:p>
          <a:p>
            <a:pPr lvl="0">
              <a:defRPr sz="1800"/>
            </a:pPr>
            <a:r>
              <a:rPr sz="3600"/>
              <a:t>Ads are grouped into categories and each category is sub-divided</a:t>
            </a:r>
          </a:p>
          <a:p>
            <a:pPr lvl="0">
              <a:defRPr sz="1800"/>
            </a:pPr>
            <a:r>
              <a:rPr sz="3600"/>
              <a:t>Division according to a logical scheme</a:t>
            </a:r>
          </a:p>
          <a:p>
            <a:pPr lvl="0">
              <a:defRPr sz="1800"/>
            </a:pPr>
            <a:r>
              <a:rPr sz="3600"/>
              <a:t>Easy to search</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a:spLocks noGrp="1"/>
          </p:cNvSpPr>
          <p:nvPr>
            <p:ph type="body" idx="1"/>
          </p:nvPr>
        </p:nvSpPr>
        <p:spPr>
          <a:prstGeom prst="rect">
            <a:avLst/>
          </a:prstGeom>
        </p:spPr>
        <p:txBody>
          <a:bodyPr/>
          <a:lstStyle/>
          <a:p>
            <a:pPr lvl="0">
              <a:defRPr sz="1800"/>
            </a:pPr>
            <a:r>
              <a:rPr sz="3600"/>
              <a:t>In writing, classification is useful to deal with large complex topics</a:t>
            </a:r>
          </a:p>
          <a:p>
            <a:pPr lvl="0">
              <a:defRPr sz="1800"/>
            </a:pPr>
            <a:r>
              <a:rPr sz="3600"/>
              <a:t>Break a topic into categories according to some specific principle(s) - present the distinctive features of each category - show how features vary across categories </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body" idx="1"/>
          </p:nvPr>
        </p:nvSpPr>
        <p:spPr>
          <a:prstGeom prst="rect">
            <a:avLst/>
          </a:prstGeom>
        </p:spPr>
        <p:txBody>
          <a:bodyPr>
            <a:noAutofit/>
          </a:bodyPr>
          <a:lstStyle/>
          <a:p>
            <a:pPr marL="297815" lvl="0" indent="-297815" defTabSz="391414">
              <a:spcBef>
                <a:spcPts val="2800"/>
              </a:spcBef>
              <a:defRPr sz="1800"/>
            </a:pPr>
            <a:r>
              <a:rPr sz="3000" dirty="0"/>
              <a:t>A classification essay takes a group of things and breaks it down in one of the three ways:</a:t>
            </a:r>
          </a:p>
          <a:p>
            <a:pPr marL="297815" lvl="0" indent="-297815" defTabSz="391414">
              <a:spcBef>
                <a:spcPts val="2800"/>
              </a:spcBef>
              <a:defRPr sz="1800"/>
            </a:pPr>
            <a:r>
              <a:rPr sz="3000" dirty="0"/>
              <a:t>Parts: The essay breaks the topic down into component parts that make up the topic (the whole).</a:t>
            </a:r>
          </a:p>
          <a:p>
            <a:pPr marL="297815" lvl="0" indent="-297815" defTabSz="391414">
              <a:spcBef>
                <a:spcPts val="2800"/>
              </a:spcBef>
              <a:defRPr sz="1800"/>
            </a:pPr>
            <a:r>
              <a:rPr lang="en-US" sz="3000" dirty="0" smtClean="0"/>
              <a:t>E.g.</a:t>
            </a:r>
            <a:r>
              <a:rPr sz="3000" dirty="0" smtClean="0"/>
              <a:t> </a:t>
            </a:r>
            <a:r>
              <a:rPr sz="3000" dirty="0"/>
              <a:t>Three important parts of a car are the engine, the axis, and the body.</a:t>
            </a:r>
          </a:p>
          <a:p>
            <a:pPr marL="297815" lvl="0" indent="-297815" defTabSz="391414">
              <a:spcBef>
                <a:spcPts val="2800"/>
              </a:spcBef>
              <a:defRPr sz="1800"/>
            </a:pPr>
            <a:r>
              <a:rPr sz="3000" dirty="0"/>
              <a:t>Types: The essay breaks the topic down into the main kinds of the subject.</a:t>
            </a:r>
          </a:p>
          <a:p>
            <a:pPr marL="297815" lvl="0" indent="-297815" defTabSz="391414">
              <a:spcBef>
                <a:spcPts val="2800"/>
              </a:spcBef>
              <a:defRPr sz="1800"/>
            </a:pPr>
            <a:r>
              <a:rPr lang="en-US" sz="3000" dirty="0" smtClean="0"/>
              <a:t>E.g.</a:t>
            </a:r>
            <a:r>
              <a:rPr sz="3000" dirty="0" smtClean="0"/>
              <a:t> </a:t>
            </a:r>
            <a:r>
              <a:rPr sz="3000" dirty="0"/>
              <a:t>Three main types of cars on the </a:t>
            </a:r>
            <a:r>
              <a:rPr sz="3000" dirty="0" smtClean="0"/>
              <a:t>road</a:t>
            </a:r>
            <a:r>
              <a:rPr lang="en-US" sz="3000" dirty="0" smtClean="0"/>
              <a:t> in India</a:t>
            </a:r>
            <a:r>
              <a:rPr sz="3000" dirty="0" smtClean="0"/>
              <a:t> </a:t>
            </a:r>
            <a:r>
              <a:rPr sz="3000" dirty="0"/>
              <a:t>today are </a:t>
            </a:r>
            <a:r>
              <a:rPr lang="en-US" sz="3000" dirty="0" smtClean="0"/>
              <a:t>hatchbacks</a:t>
            </a:r>
            <a:r>
              <a:rPr sz="3000" dirty="0" smtClean="0"/>
              <a:t>, </a:t>
            </a:r>
            <a:r>
              <a:rPr sz="3000" dirty="0"/>
              <a:t>SUVs, and sedans.</a:t>
            </a:r>
          </a:p>
          <a:p>
            <a:pPr marL="297815" lvl="0" indent="-297815" defTabSz="391414">
              <a:spcBef>
                <a:spcPts val="2800"/>
              </a:spcBef>
              <a:defRPr sz="1800"/>
            </a:pPr>
            <a:r>
              <a:rPr sz="3000" dirty="0"/>
              <a:t>Characteristics: The essay describes significant features or characteristics of the subject.</a:t>
            </a:r>
          </a:p>
          <a:p>
            <a:pPr marL="297815" lvl="0" indent="-297815" defTabSz="391414">
              <a:spcBef>
                <a:spcPts val="2800"/>
              </a:spcBef>
              <a:defRPr sz="1800"/>
            </a:pPr>
            <a:r>
              <a:rPr lang="en-US" sz="3000" dirty="0" smtClean="0"/>
              <a:t>E.g.</a:t>
            </a:r>
            <a:r>
              <a:rPr sz="3000" dirty="0" smtClean="0"/>
              <a:t> </a:t>
            </a:r>
            <a:r>
              <a:rPr sz="3000" dirty="0"/>
              <a:t>Important features of a sports car are a bright colour, a high speed, and an attractive interior.</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a:spLocks noGrp="1"/>
          </p:cNvSpPr>
          <p:nvPr>
            <p:ph type="body" idx="1"/>
          </p:nvPr>
        </p:nvSpPr>
        <p:spPr>
          <a:prstGeom prst="rect">
            <a:avLst/>
          </a:prstGeom>
        </p:spPr>
        <p:txBody>
          <a:bodyPr/>
          <a:lstStyle/>
          <a:p>
            <a:pPr lvl="0">
              <a:defRPr sz="1800"/>
            </a:pPr>
            <a:r>
              <a:rPr sz="3600"/>
              <a:t>Classification can also be used to define a subject. </a:t>
            </a:r>
          </a:p>
          <a:p>
            <a:pPr lvl="0">
              <a:defRPr sz="1800"/>
            </a:pPr>
            <a:r>
              <a:rPr sz="3600"/>
              <a:t>For example, you can define a concept (like a good student) by dividing it into the characteristics (hard-working, creative, and interested), and then describe or give examples of each characteristic.</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title"/>
          </p:nvPr>
        </p:nvSpPr>
        <p:spPr>
          <a:prstGeom prst="rect">
            <a:avLst/>
          </a:prstGeom>
        </p:spPr>
        <p:txBody>
          <a:bodyPr/>
          <a:lstStyle/>
          <a:p>
            <a:pPr lvl="0"/>
            <a:endParaRPr/>
          </a:p>
        </p:txBody>
      </p:sp>
      <p:sp>
        <p:nvSpPr>
          <p:cNvPr id="46" name="Shape 46"/>
          <p:cNvSpPr>
            <a:spLocks noGrp="1"/>
          </p:cNvSpPr>
          <p:nvPr>
            <p:ph type="body" idx="1"/>
          </p:nvPr>
        </p:nvSpPr>
        <p:spPr>
          <a:prstGeom prst="rect">
            <a:avLst/>
          </a:prstGeom>
        </p:spPr>
        <p:txBody>
          <a:bodyPr/>
          <a:lstStyle/>
          <a:p>
            <a:pPr lvl="0">
              <a:defRPr sz="1800"/>
            </a:pPr>
            <a:r>
              <a:rPr sz="3600" dirty="0"/>
              <a:t>In a classification essay, we organize things into categories and give examples of things that fit into each category. </a:t>
            </a:r>
          </a:p>
          <a:p>
            <a:pPr lvl="0">
              <a:defRPr sz="1800"/>
            </a:pPr>
            <a:r>
              <a:rPr sz="3600" dirty="0"/>
              <a:t>For example, if you choose to write about types of </a:t>
            </a:r>
            <a:r>
              <a:rPr lang="en-US" sz="3600" dirty="0" smtClean="0"/>
              <a:t>teachers</a:t>
            </a:r>
            <a:r>
              <a:rPr sz="3600" dirty="0" smtClean="0"/>
              <a:t>, </a:t>
            </a:r>
            <a:r>
              <a:rPr sz="3600" dirty="0"/>
              <a:t>each of your developmental paragraphs will define the characteristics of a different </a:t>
            </a:r>
            <a:r>
              <a:rPr sz="3600" dirty="0" smtClean="0"/>
              <a:t>type</a:t>
            </a:r>
            <a:r>
              <a:rPr sz="3600" dirty="0"/>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body" idx="1"/>
          </p:nvPr>
        </p:nvSpPr>
        <p:spPr>
          <a:prstGeom prst="rect">
            <a:avLst/>
          </a:prstGeom>
        </p:spPr>
        <p:txBody>
          <a:bodyPr/>
          <a:lstStyle/>
          <a:p>
            <a:pPr lvl="0">
              <a:defRPr sz="1800"/>
            </a:pPr>
            <a:r>
              <a:rPr sz="3600"/>
              <a:t>Before writing, it is necessary to decide on the classification criteria.</a:t>
            </a:r>
          </a:p>
          <a:p>
            <a:pPr lvl="0">
              <a:defRPr sz="1800"/>
            </a:pPr>
            <a:r>
              <a:rPr sz="3600"/>
              <a:t>We should think according to what properties we are going to classify things. </a:t>
            </a:r>
          </a:p>
          <a:p>
            <a:pPr lvl="0">
              <a:defRPr sz="1800"/>
            </a:pPr>
            <a:r>
              <a:rPr sz="3600"/>
              <a:t>The criteria must be discriminating and the emerging classes should be non-overlapping. </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body" idx="1"/>
          </p:nvPr>
        </p:nvSpPr>
        <p:spPr>
          <a:prstGeom prst="rect">
            <a:avLst/>
          </a:prstGeom>
        </p:spPr>
        <p:txBody>
          <a:bodyPr/>
          <a:lstStyle/>
          <a:p>
            <a:pPr lvl="0">
              <a:defRPr sz="1800"/>
            </a:pPr>
            <a:r>
              <a:rPr sz="3600"/>
              <a:t>Develop every category with specific and informative details</a:t>
            </a:r>
          </a:p>
          <a:p>
            <a:pPr lvl="0">
              <a:defRPr sz="1800"/>
            </a:pPr>
            <a:r>
              <a:rPr sz="3600"/>
              <a:t>Be careful while making categories that might be offensive</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prstGeom prst="rect">
            <a:avLst/>
          </a:prstGeom>
        </p:spPr>
        <p:txBody>
          <a:bodyPr/>
          <a:lstStyle/>
          <a:p>
            <a:pPr lvl="0">
              <a:defRPr sz="1800"/>
            </a:pPr>
            <a:r>
              <a:rPr sz="8000"/>
              <a:t>Planning and Drafting</a:t>
            </a:r>
          </a:p>
        </p:txBody>
      </p:sp>
      <p:sp>
        <p:nvSpPr>
          <p:cNvPr id="56" name="Shape 56"/>
          <p:cNvSpPr>
            <a:spLocks noGrp="1"/>
          </p:cNvSpPr>
          <p:nvPr>
            <p:ph type="body" idx="1"/>
          </p:nvPr>
        </p:nvSpPr>
        <p:spPr>
          <a:prstGeom prst="rect">
            <a:avLst/>
          </a:prstGeom>
        </p:spPr>
        <p:txBody>
          <a:bodyPr/>
          <a:lstStyle/>
          <a:p>
            <a:pPr lvl="0">
              <a:defRPr sz="1800"/>
            </a:pPr>
            <a:r>
              <a:rPr sz="3600"/>
              <a:t>What is my purpose in this classification?</a:t>
            </a:r>
          </a:p>
          <a:p>
            <a:pPr lvl="0">
              <a:defRPr sz="1800"/>
            </a:pPr>
            <a:r>
              <a:rPr sz="3600"/>
              <a:t>Who is my audience and what will interest them?</a:t>
            </a:r>
          </a:p>
          <a:p>
            <a:pPr lvl="0">
              <a:defRPr sz="1800"/>
            </a:pPr>
            <a:r>
              <a:rPr sz="3600"/>
              <a:t>What categories can I make?</a:t>
            </a:r>
          </a:p>
          <a:p>
            <a:pPr lvl="0">
              <a:defRPr sz="1800"/>
            </a:pPr>
            <a:r>
              <a:rPr sz="3600"/>
              <a:t>What features distinguish one category from the other?</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TotalTime>
  <Words>1102</Words>
  <Application>Microsoft Macintosh PowerPoint</Application>
  <PresentationFormat>Custom</PresentationFormat>
  <Paragraphs>51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White</vt:lpstr>
      <vt:lpstr>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Planning and Drafting</vt:lpstr>
      <vt:lpstr>PowerPoint Presentation</vt:lpstr>
      <vt:lpstr>PowerPoint Presentation</vt:lpstr>
      <vt:lpstr>PowerPoint Presentation</vt:lpstr>
      <vt:lpstr>PowerPoint Presentation</vt:lpstr>
      <vt:lpstr>A New Classification System for Water-Based Life </vt:lpstr>
      <vt:lpstr>PowerPoint Presentation</vt:lpstr>
      <vt:lpstr>PowerPoint Presentation</vt:lpstr>
      <vt:lpstr>PowerPoint Presentation</vt:lpstr>
      <vt:lpstr>PowerPoint Presentation</vt:lpstr>
      <vt:lpstr>Select appropriate categories for ONE of these topics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dc:title>
  <cp:lastModifiedBy>sudharshana N.P</cp:lastModifiedBy>
  <cp:revision>12</cp:revision>
  <dcterms:modified xsi:type="dcterms:W3CDTF">2017-10-25T07:00:00Z</dcterms:modified>
</cp:coreProperties>
</file>