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95" r:id="rId2"/>
    <p:sldId id="296" r:id="rId3"/>
    <p:sldId id="297" r:id="rId4"/>
    <p:sldId id="298" r:id="rId5"/>
    <p:sldId id="299" r:id="rId6"/>
    <p:sldId id="300" r:id="rId7"/>
    <p:sldId id="302" r:id="rId8"/>
    <p:sldId id="303" r:id="rId9"/>
    <p:sldId id="305" r:id="rId10"/>
    <p:sldId id="307" r:id="rId11"/>
    <p:sldId id="310" r:id="rId12"/>
    <p:sldId id="311" r:id="rId13"/>
    <p:sldId id="312" r:id="rId14"/>
    <p:sldId id="313" r:id="rId15"/>
    <p:sldId id="314" r:id="rId16"/>
    <p:sldId id="315" r:id="rId17"/>
    <p:sldId id="316" r:id="rId18"/>
    <p:sldId id="282" r:id="rId19"/>
    <p:sldId id="283" r:id="rId20"/>
    <p:sldId id="284" r:id="rId21"/>
    <p:sldId id="285" r:id="rId22"/>
    <p:sldId id="287" r:id="rId23"/>
    <p:sldId id="288" r:id="rId24"/>
    <p:sldId id="289" r:id="rId25"/>
    <p:sldId id="290" r:id="rId26"/>
    <p:sldId id="292" r:id="rId27"/>
    <p:sldId id="293" r:id="rId28"/>
    <p:sldId id="29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20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CC8A9E-BED0-0246-9C8D-05CC2F489549}"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61B57-9734-B343-9342-EF112E9F687E}"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CC8A9E-BED0-0246-9C8D-05CC2F489549}"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C8A9E-BED0-0246-9C8D-05CC2F489549}"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CC8A9E-BED0-0246-9C8D-05CC2F489549}"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CC8A9E-BED0-0246-9C8D-05CC2F489549}"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61B57-9734-B343-9342-EF112E9F687E}"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CC8A9E-BED0-0246-9C8D-05CC2F489549}"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CC8A9E-BED0-0246-9C8D-05CC2F489549}" type="datetimeFigureOut">
              <a:rPr lang="en-US" smtClean="0"/>
              <a:t>01/11/17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61B57-9734-B343-9342-EF112E9F687E}"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CC8A9E-BED0-0246-9C8D-05CC2F489549}" type="datetimeFigureOut">
              <a:rPr lang="en-US" smtClean="0"/>
              <a:t>01/11/17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C8A9E-BED0-0246-9C8D-05CC2F489549}" type="datetimeFigureOut">
              <a:rPr lang="en-US" smtClean="0"/>
              <a:t>01/11/17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C8A9E-BED0-0246-9C8D-05CC2F489549}"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61B57-9734-B343-9342-EF112E9F687E}"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C8A9E-BED0-0246-9C8D-05CC2F489549}"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61B57-9734-B343-9342-EF112E9F68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4CC8A9E-BED0-0246-9C8D-05CC2F489549}" type="datetimeFigureOut">
              <a:rPr lang="en-US" smtClean="0"/>
              <a:t>01/11/17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DC61B57-9734-B343-9342-EF112E9F68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effectively</a:t>
            </a:r>
            <a:endParaRPr lang="en-US" dirty="0"/>
          </a:p>
        </p:txBody>
      </p:sp>
      <p:sp>
        <p:nvSpPr>
          <p:cNvPr id="3" name="Subtitle 2"/>
          <p:cNvSpPr>
            <a:spLocks noGrp="1"/>
          </p:cNvSpPr>
          <p:nvPr>
            <p:ph type="subTitle" idx="1"/>
          </p:nvPr>
        </p:nvSpPr>
        <p:spPr/>
        <p:txBody>
          <a:bodyPr>
            <a:normAutofit/>
          </a:bodyPr>
          <a:lstStyle/>
          <a:p>
            <a:r>
              <a:rPr lang="en-US" sz="3200" dirty="0"/>
              <a:t>Modifiers</a:t>
            </a:r>
          </a:p>
          <a:p>
            <a:endParaRPr lang="en-US" sz="3200" dirty="0"/>
          </a:p>
        </p:txBody>
      </p:sp>
    </p:spTree>
    <p:extLst>
      <p:ext uri="{BB962C8B-B14F-4D97-AF65-F5344CB8AC3E}">
        <p14:creationId xmlns:p14="http://schemas.microsoft.com/office/powerpoint/2010/main" val="109798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105"/>
            <a:ext cx="8229600" cy="5928895"/>
          </a:xfrm>
        </p:spPr>
        <p:txBody>
          <a:bodyPr>
            <a:noAutofit/>
          </a:bodyPr>
          <a:lstStyle/>
          <a:p>
            <a:pPr marL="0" indent="0">
              <a:buNone/>
            </a:pPr>
            <a:r>
              <a:rPr lang="en-US" sz="3200" dirty="0" smtClean="0"/>
              <a:t>Use </a:t>
            </a:r>
            <a:r>
              <a:rPr lang="en-US" sz="3200" dirty="0"/>
              <a:t>a suitable adverb to complete the following sentences.</a:t>
            </a:r>
          </a:p>
          <a:p>
            <a:pPr marL="0" indent="0">
              <a:buNone/>
            </a:pPr>
            <a:r>
              <a:rPr lang="en-US" sz="3200" dirty="0"/>
              <a:t>a) Last year inflation increased </a:t>
            </a:r>
            <a:r>
              <a:rPr lang="en-US" sz="3200" dirty="0" smtClean="0"/>
              <a:t>________ </a:t>
            </a:r>
            <a:r>
              <a:rPr lang="en-US" sz="3200" dirty="0"/>
              <a:t>from 2% to 2.3%.</a:t>
            </a:r>
          </a:p>
          <a:p>
            <a:pPr marL="0" indent="0">
              <a:buNone/>
            </a:pPr>
            <a:r>
              <a:rPr lang="en-US" sz="3200" dirty="0"/>
              <a:t>b) Life expectancy has fallen </a:t>
            </a:r>
            <a:r>
              <a:rPr lang="en-US" sz="3200" dirty="0" smtClean="0"/>
              <a:t>____ </a:t>
            </a:r>
            <a:r>
              <a:rPr lang="en-US" sz="3200" dirty="0"/>
              <a:t>in the last 20 years, by about 15%.</a:t>
            </a:r>
          </a:p>
          <a:p>
            <a:pPr marL="0" indent="0">
              <a:buNone/>
            </a:pPr>
            <a:r>
              <a:rPr lang="en-US" sz="3200" dirty="0"/>
              <a:t>c) The price was </a:t>
            </a:r>
            <a:r>
              <a:rPr lang="en-US" sz="3200" dirty="0" smtClean="0"/>
              <a:t>reduced _____, </a:t>
            </a:r>
            <a:r>
              <a:rPr lang="en-US" sz="3200" dirty="0"/>
              <a:t>so that a £12 book was offered for £6.</a:t>
            </a:r>
          </a:p>
          <a:p>
            <a:pPr marL="0" indent="0">
              <a:buNone/>
            </a:pPr>
            <a:r>
              <a:rPr lang="en-US" sz="3200" dirty="0"/>
              <a:t>d) Sales rose </a:t>
            </a:r>
            <a:r>
              <a:rPr lang="en-US" sz="3200" dirty="0" smtClean="0"/>
              <a:t>___ while </a:t>
            </a:r>
            <a:r>
              <a:rPr lang="en-US" sz="3200" dirty="0"/>
              <a:t>he was chairman, averaging 14% per year</a:t>
            </a:r>
            <a:r>
              <a:rPr lang="en-US" sz="3200" dirty="0" smtClean="0"/>
              <a:t>.</a:t>
            </a:r>
            <a:endParaRPr lang="en-US" sz="3200" dirty="0"/>
          </a:p>
        </p:txBody>
      </p:sp>
    </p:spTree>
    <p:extLst>
      <p:ext uri="{BB962C8B-B14F-4D97-AF65-F5344CB8AC3E}">
        <p14:creationId xmlns:p14="http://schemas.microsoft.com/office/powerpoint/2010/main" val="88761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modifier usage</a:t>
            </a:r>
            <a:endParaRPr lang="en-US" dirty="0"/>
          </a:p>
        </p:txBody>
      </p:sp>
      <p:sp>
        <p:nvSpPr>
          <p:cNvPr id="3" name="Content Placeholder 2"/>
          <p:cNvSpPr>
            <a:spLocks noGrp="1"/>
          </p:cNvSpPr>
          <p:nvPr>
            <p:ph idx="1"/>
          </p:nvPr>
        </p:nvSpPr>
        <p:spPr/>
        <p:txBody>
          <a:bodyPr>
            <a:noAutofit/>
          </a:bodyPr>
          <a:lstStyle/>
          <a:p>
            <a:r>
              <a:rPr lang="en-US" sz="3200" dirty="0"/>
              <a:t>Misplaced modifiers, as the name suggests, are not placed closely enough to the word(s</a:t>
            </a:r>
            <a:r>
              <a:rPr lang="en-US" sz="3200" dirty="0" smtClean="0"/>
              <a:t>)</a:t>
            </a:r>
            <a:r>
              <a:rPr lang="en-IN" sz="3200" dirty="0"/>
              <a:t> </a:t>
            </a:r>
            <a:r>
              <a:rPr lang="en-US" sz="3200" dirty="0" smtClean="0"/>
              <a:t>they </a:t>
            </a:r>
            <a:r>
              <a:rPr lang="en-US" sz="3200" dirty="0" smtClean="0"/>
              <a:t>modify</a:t>
            </a:r>
            <a:endParaRPr lang="en-IN" sz="3200" dirty="0"/>
          </a:p>
          <a:p>
            <a:r>
              <a:rPr lang="en-US" sz="3200" dirty="0"/>
              <a:t>It was not a good idea to serve food to the guests standing around the room on </a:t>
            </a:r>
            <a:r>
              <a:rPr lang="en-US" sz="3200" dirty="0" smtClean="0"/>
              <a:t>flimsy paper </a:t>
            </a:r>
            <a:r>
              <a:rPr lang="en-US" sz="3200" dirty="0"/>
              <a:t>plates.</a:t>
            </a:r>
            <a:endParaRPr lang="en-IN" sz="3200" dirty="0"/>
          </a:p>
          <a:p>
            <a:endParaRPr lang="en-US" sz="3200" dirty="0"/>
          </a:p>
        </p:txBody>
      </p:sp>
    </p:spTree>
    <p:extLst>
      <p:ext uri="{BB962C8B-B14F-4D97-AF65-F5344CB8AC3E}">
        <p14:creationId xmlns:p14="http://schemas.microsoft.com/office/powerpoint/2010/main" val="364018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200" dirty="0"/>
              <a:t>Dangling modifiers appear in a sentence that contains no word or phrase to which </a:t>
            </a:r>
            <a:r>
              <a:rPr lang="en-US" sz="3200" dirty="0" smtClean="0"/>
              <a:t>the modifier </a:t>
            </a:r>
            <a:r>
              <a:rPr lang="en-US" sz="3200" dirty="0"/>
              <a:t>can be reasonably linked.</a:t>
            </a:r>
            <a:endParaRPr lang="en-IN" sz="3200" dirty="0"/>
          </a:p>
          <a:p>
            <a:r>
              <a:rPr lang="en-US" sz="3200" dirty="0"/>
              <a:t>Heading up to the mountains for the weekend, the road was covered in a thick layer </a:t>
            </a:r>
            <a:r>
              <a:rPr lang="en-US" sz="3200" dirty="0" smtClean="0"/>
              <a:t>of ice</a:t>
            </a:r>
            <a:r>
              <a:rPr lang="en-US" sz="3200" dirty="0"/>
              <a:t>.</a:t>
            </a:r>
            <a:endParaRPr lang="en-IN" sz="3200" dirty="0"/>
          </a:p>
          <a:p>
            <a:r>
              <a:rPr lang="en-US" sz="3200" dirty="0"/>
              <a:t>(Sounds like the road headed up the mountains.)</a:t>
            </a:r>
            <a:endParaRPr lang="en-IN" sz="3200" dirty="0"/>
          </a:p>
          <a:p>
            <a:endParaRPr lang="en-US" sz="3200" dirty="0"/>
          </a:p>
        </p:txBody>
      </p:sp>
    </p:spTree>
    <p:extLst>
      <p:ext uri="{BB962C8B-B14F-4D97-AF65-F5344CB8AC3E}">
        <p14:creationId xmlns:p14="http://schemas.microsoft.com/office/powerpoint/2010/main" val="280062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200" dirty="0"/>
              <a:t>Disruptive modifiers separate closely connected elements in a </a:t>
            </a:r>
            <a:r>
              <a:rPr lang="en-US" sz="3200" dirty="0" smtClean="0"/>
              <a:t>sentence, </a:t>
            </a:r>
            <a:r>
              <a:rPr lang="en-US" sz="3200" dirty="0"/>
              <a:t>making the sentence difficult to read and understand.</a:t>
            </a:r>
            <a:endParaRPr lang="en-IN" sz="3200" dirty="0"/>
          </a:p>
          <a:p>
            <a:r>
              <a:rPr lang="en-US" sz="3200" dirty="0"/>
              <a:t>The researcher, because he had never worked with chimpanzees before and was </a:t>
            </a:r>
            <a:r>
              <a:rPr lang="en-US" sz="3200" dirty="0" smtClean="0"/>
              <a:t>therefore unaware </a:t>
            </a:r>
            <a:r>
              <a:rPr lang="en-US" sz="3200" dirty="0"/>
              <a:t>of their intelligence, was surprised when they purposely undermined </a:t>
            </a:r>
            <a:r>
              <a:rPr lang="en-US" sz="3200" dirty="0" smtClean="0"/>
              <a:t>the experiment </a:t>
            </a:r>
            <a:r>
              <a:rPr lang="en-US" sz="3200" dirty="0"/>
              <a:t>he was trying to conduct.</a:t>
            </a:r>
            <a:endParaRPr lang="en-IN" sz="3200" dirty="0"/>
          </a:p>
          <a:p>
            <a:pPr marL="0" indent="0">
              <a:buNone/>
            </a:pPr>
            <a:endParaRPr lang="en-US" sz="3200" dirty="0"/>
          </a:p>
        </p:txBody>
      </p:sp>
    </p:spTree>
    <p:extLst>
      <p:ext uri="{BB962C8B-B14F-4D97-AF65-F5344CB8AC3E}">
        <p14:creationId xmlns:p14="http://schemas.microsoft.com/office/powerpoint/2010/main" val="18589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3920"/>
            <a:ext cx="8229600" cy="5943600"/>
          </a:xfrm>
        </p:spPr>
        <p:txBody>
          <a:bodyPr>
            <a:noAutofit/>
          </a:bodyPr>
          <a:lstStyle/>
          <a:p>
            <a:r>
              <a:rPr lang="en-US" sz="3200" dirty="0"/>
              <a:t>Squinting modifiers can refer to either the word before it or the word after it, often </a:t>
            </a:r>
            <a:r>
              <a:rPr lang="en-US" sz="3200" dirty="0" smtClean="0"/>
              <a:t>with two </a:t>
            </a:r>
            <a:r>
              <a:rPr lang="en-US" sz="3200" dirty="0"/>
              <a:t>very different potential meanings.</a:t>
            </a:r>
            <a:endParaRPr lang="en-IN" sz="3200" dirty="0"/>
          </a:p>
          <a:p>
            <a:r>
              <a:rPr lang="en-US" sz="3200" dirty="0"/>
              <a:t>People who enjoy listening to </a:t>
            </a:r>
            <a:r>
              <a:rPr lang="en-US" sz="3200" dirty="0" smtClean="0"/>
              <a:t>MJ often </a:t>
            </a:r>
            <a:r>
              <a:rPr lang="en-US" sz="3200" dirty="0"/>
              <a:t>claim that he was the </a:t>
            </a:r>
            <a:r>
              <a:rPr lang="en-US" sz="3200" dirty="0" smtClean="0"/>
              <a:t>finest American </a:t>
            </a:r>
            <a:r>
              <a:rPr lang="en-US" sz="3200" dirty="0" smtClean="0"/>
              <a:t>performer of </a:t>
            </a:r>
            <a:r>
              <a:rPr lang="en-US" sz="3200" dirty="0"/>
              <a:t>the twentieth century.</a:t>
            </a:r>
            <a:endParaRPr lang="en-IN" sz="3200" dirty="0"/>
          </a:p>
          <a:p>
            <a:r>
              <a:rPr lang="en-US" sz="3200" dirty="0"/>
              <a:t>(Does this sentence mean that the people in question listen to the music often, or that </a:t>
            </a:r>
            <a:r>
              <a:rPr lang="en-US" sz="3200" dirty="0" smtClean="0"/>
              <a:t>they often </a:t>
            </a:r>
            <a:r>
              <a:rPr lang="en-US" sz="3200" dirty="0"/>
              <a:t>claim something about </a:t>
            </a:r>
            <a:r>
              <a:rPr lang="en-US" sz="3200" dirty="0" smtClean="0"/>
              <a:t>MJ?</a:t>
            </a:r>
            <a:r>
              <a:rPr lang="en-US" sz="3200" dirty="0"/>
              <a:t>)</a:t>
            </a:r>
            <a:endParaRPr lang="en-IN" sz="3200" dirty="0"/>
          </a:p>
          <a:p>
            <a:endParaRPr lang="en-US" sz="3200" dirty="0"/>
          </a:p>
        </p:txBody>
      </p:sp>
    </p:spTree>
    <p:extLst>
      <p:ext uri="{BB962C8B-B14F-4D97-AF65-F5344CB8AC3E}">
        <p14:creationId xmlns:p14="http://schemas.microsoft.com/office/powerpoint/2010/main" val="67524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Pay attention to the modifier's location. What is the modifier supposed to describe? </a:t>
            </a:r>
            <a:endParaRPr lang="en-US" sz="3200" dirty="0" smtClean="0"/>
          </a:p>
          <a:p>
            <a:r>
              <a:rPr lang="en-US" sz="3200" dirty="0" smtClean="0"/>
              <a:t>Is it close </a:t>
            </a:r>
            <a:r>
              <a:rPr lang="en-US" sz="3200" dirty="0"/>
              <a:t>to the word it's modifying? Is it breaking up other important parts of the sentence?</a:t>
            </a:r>
            <a:endParaRPr lang="en-IN" sz="3200" dirty="0"/>
          </a:p>
          <a:p>
            <a:endParaRPr lang="en-US" sz="3200" dirty="0"/>
          </a:p>
        </p:txBody>
      </p:sp>
    </p:spTree>
    <p:extLst>
      <p:ext uri="{BB962C8B-B14F-4D97-AF65-F5344CB8AC3E}">
        <p14:creationId xmlns:p14="http://schemas.microsoft.com/office/powerpoint/2010/main" val="329432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Keep an eye out for "limiting" modifiers (like only, almost, hardly, just, scarcely, merely</a:t>
            </a:r>
            <a:r>
              <a:rPr lang="en-US" sz="3200" dirty="0" smtClean="0"/>
              <a:t>, simply</a:t>
            </a:r>
            <a:r>
              <a:rPr lang="en-US" sz="3200" dirty="0"/>
              <a:t>, exactly, and even ). </a:t>
            </a:r>
            <a:endParaRPr lang="en-US" sz="3200" dirty="0" smtClean="0"/>
          </a:p>
          <a:p>
            <a:r>
              <a:rPr lang="en-US" sz="3200" dirty="0" smtClean="0"/>
              <a:t>The </a:t>
            </a:r>
            <a:r>
              <a:rPr lang="en-US" sz="3200" dirty="0"/>
              <a:t>meaning of a sentence can change </a:t>
            </a:r>
            <a:r>
              <a:rPr lang="en-US" sz="3200" dirty="0" smtClean="0"/>
              <a:t>dramatically depending </a:t>
            </a:r>
            <a:r>
              <a:rPr lang="en-US" sz="3200" dirty="0"/>
              <a:t>on where in the sentence you put these words.</a:t>
            </a:r>
            <a:endParaRPr lang="en-IN" sz="3200" dirty="0"/>
          </a:p>
          <a:p>
            <a:endParaRPr lang="en-US" sz="3200" dirty="0"/>
          </a:p>
        </p:txBody>
      </p:sp>
    </p:spTree>
    <p:extLst>
      <p:ext uri="{BB962C8B-B14F-4D97-AF65-F5344CB8AC3E}">
        <p14:creationId xmlns:p14="http://schemas.microsoft.com/office/powerpoint/2010/main" val="67124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6736"/>
            <a:ext cx="8229600" cy="5180263"/>
          </a:xfrm>
        </p:spPr>
        <p:txBody>
          <a:bodyPr>
            <a:normAutofit/>
          </a:bodyPr>
          <a:lstStyle/>
          <a:p>
            <a:r>
              <a:rPr lang="en-US" sz="2800" dirty="0" smtClean="0"/>
              <a:t>ONLY </a:t>
            </a:r>
            <a:r>
              <a:rPr lang="en-US" sz="2800" dirty="0" smtClean="0"/>
              <a:t>John </a:t>
            </a:r>
            <a:r>
              <a:rPr lang="en-US" sz="2800" dirty="0" smtClean="0"/>
              <a:t>kissed </a:t>
            </a:r>
            <a:r>
              <a:rPr lang="en-US" sz="2800" dirty="0" smtClean="0"/>
              <a:t>Mary in </a:t>
            </a:r>
            <a:r>
              <a:rPr lang="en-US" sz="2800" dirty="0" smtClean="0"/>
              <a:t>the train yesterday</a:t>
            </a:r>
          </a:p>
          <a:p>
            <a:r>
              <a:rPr lang="en-US" sz="2800" dirty="0" smtClean="0"/>
              <a:t>John</a:t>
            </a:r>
            <a:r>
              <a:rPr lang="en-US" sz="2800" dirty="0" smtClean="0"/>
              <a:t> </a:t>
            </a:r>
            <a:r>
              <a:rPr lang="en-US" sz="2800" dirty="0" smtClean="0"/>
              <a:t>ONLY kissed </a:t>
            </a:r>
            <a:r>
              <a:rPr lang="en-US" sz="2800" dirty="0" smtClean="0"/>
              <a:t>Mary in </a:t>
            </a:r>
            <a:r>
              <a:rPr lang="en-US" sz="2800" dirty="0" smtClean="0"/>
              <a:t>the train yesterday (confirmation)</a:t>
            </a:r>
          </a:p>
          <a:p>
            <a:r>
              <a:rPr lang="en-US" sz="2800" dirty="0" smtClean="0"/>
              <a:t>John</a:t>
            </a:r>
            <a:r>
              <a:rPr lang="en-US" sz="2800" dirty="0" smtClean="0"/>
              <a:t> </a:t>
            </a:r>
            <a:r>
              <a:rPr lang="en-US" sz="2800" dirty="0" smtClean="0"/>
              <a:t>kissed ONLY </a:t>
            </a:r>
            <a:r>
              <a:rPr lang="en-US" sz="2800" dirty="0" smtClean="0"/>
              <a:t>Mary in </a:t>
            </a:r>
            <a:r>
              <a:rPr lang="en-US" sz="2800" dirty="0" smtClean="0"/>
              <a:t>the train yesterday</a:t>
            </a:r>
          </a:p>
          <a:p>
            <a:r>
              <a:rPr lang="en-US" sz="2800" dirty="0" smtClean="0"/>
              <a:t>John </a:t>
            </a:r>
            <a:r>
              <a:rPr lang="en-US" sz="2800" dirty="0" smtClean="0"/>
              <a:t>kissed </a:t>
            </a:r>
            <a:r>
              <a:rPr lang="en-US" sz="2800" dirty="0" smtClean="0"/>
              <a:t>Mary ONLY </a:t>
            </a:r>
            <a:r>
              <a:rPr lang="en-US" sz="2800" dirty="0" smtClean="0"/>
              <a:t>in the train yesterday</a:t>
            </a:r>
          </a:p>
          <a:p>
            <a:r>
              <a:rPr lang="en-US" sz="2800" dirty="0" smtClean="0"/>
              <a:t>John</a:t>
            </a:r>
            <a:r>
              <a:rPr lang="en-US" sz="2800" dirty="0" smtClean="0"/>
              <a:t> </a:t>
            </a:r>
            <a:r>
              <a:rPr lang="en-US" sz="2800" dirty="0" smtClean="0"/>
              <a:t>kissed </a:t>
            </a:r>
            <a:r>
              <a:rPr lang="en-US" sz="2800" dirty="0" smtClean="0"/>
              <a:t>Mary in </a:t>
            </a:r>
            <a:r>
              <a:rPr lang="en-US" sz="2800" dirty="0" smtClean="0"/>
              <a:t>the ONLY train yesterday</a:t>
            </a:r>
          </a:p>
          <a:p>
            <a:r>
              <a:rPr lang="en-US" sz="2800" dirty="0" smtClean="0"/>
              <a:t>John</a:t>
            </a:r>
            <a:r>
              <a:rPr lang="en-US" sz="2800" dirty="0" smtClean="0"/>
              <a:t> </a:t>
            </a:r>
            <a:r>
              <a:rPr lang="en-US" sz="2800" dirty="0" smtClean="0"/>
              <a:t>kissed </a:t>
            </a:r>
            <a:r>
              <a:rPr lang="en-US" sz="2800" dirty="0" smtClean="0"/>
              <a:t>Mary in </a:t>
            </a:r>
            <a:r>
              <a:rPr lang="en-US" sz="2800" dirty="0" smtClean="0"/>
              <a:t>the train ONLY yesterday</a:t>
            </a:r>
          </a:p>
          <a:p>
            <a:r>
              <a:rPr lang="en-US" sz="2800" dirty="0" smtClean="0"/>
              <a:t>John</a:t>
            </a:r>
            <a:r>
              <a:rPr lang="en-US" sz="2800" dirty="0" smtClean="0"/>
              <a:t> </a:t>
            </a:r>
            <a:r>
              <a:rPr lang="en-US" sz="2800" dirty="0" smtClean="0"/>
              <a:t>kissed </a:t>
            </a:r>
            <a:r>
              <a:rPr lang="en-US" sz="2800" dirty="0" smtClean="0"/>
              <a:t>Mary in </a:t>
            </a:r>
            <a:r>
              <a:rPr lang="en-US" sz="2800" dirty="0" smtClean="0"/>
              <a:t>the train yesterday ONLY (didn’t wait for today)</a:t>
            </a:r>
            <a:endParaRPr lang="en-US" sz="2800" dirty="0"/>
          </a:p>
        </p:txBody>
      </p:sp>
    </p:spTree>
    <p:extLst>
      <p:ext uri="{BB962C8B-B14F-4D97-AF65-F5344CB8AC3E}">
        <p14:creationId xmlns:p14="http://schemas.microsoft.com/office/powerpoint/2010/main" val="204989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Hedging in academic writing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626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3200" dirty="0"/>
              <a:t>A feature of academic writing is the need to be cautious in one’s statements in order to distinguish between facts and claims. This feature is termed 'hedging'. </a:t>
            </a:r>
            <a:endParaRPr lang="en-US" sz="3200" dirty="0"/>
          </a:p>
        </p:txBody>
      </p:sp>
    </p:spTree>
    <p:extLst>
      <p:ext uri="{BB962C8B-B14F-4D97-AF65-F5344CB8AC3E}">
        <p14:creationId xmlns:p14="http://schemas.microsoft.com/office/powerpoint/2010/main" val="182014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4947"/>
            <a:ext cx="8229600" cy="5862053"/>
          </a:xfrm>
        </p:spPr>
        <p:txBody>
          <a:bodyPr>
            <a:noAutofit/>
          </a:bodyPr>
          <a:lstStyle/>
          <a:p>
            <a:r>
              <a:rPr lang="en-US" sz="3200" dirty="0"/>
              <a:t> </a:t>
            </a:r>
            <a:r>
              <a:rPr lang="en-US" sz="3200" dirty="0" smtClean="0"/>
              <a:t>Modifiers include adverbs, adjectives and phrases with similar functions</a:t>
            </a:r>
          </a:p>
          <a:p>
            <a:r>
              <a:rPr lang="en-US" sz="3200" dirty="0" smtClean="0"/>
              <a:t>They are </a:t>
            </a:r>
            <a:r>
              <a:rPr lang="en-US" sz="3200" dirty="0"/>
              <a:t>used in academic texts in a variety of ways.</a:t>
            </a:r>
          </a:p>
          <a:p>
            <a:pPr marL="0" indent="0">
              <a:buNone/>
            </a:pPr>
            <a:r>
              <a:rPr lang="en-US" sz="3200" dirty="0" smtClean="0"/>
              <a:t>a</a:t>
            </a:r>
            <a:r>
              <a:rPr lang="en-US" sz="3200" dirty="0"/>
              <a:t>) to provide more detail, with verbs and adjectives:</a:t>
            </a:r>
          </a:p>
          <a:p>
            <a:r>
              <a:rPr lang="en-US" sz="3200" dirty="0"/>
              <a:t>Reasonably good data are available for only …</a:t>
            </a:r>
          </a:p>
          <a:p>
            <a:r>
              <a:rPr lang="en-US" sz="3200" dirty="0"/>
              <a:t>… decomposition eventually ceases in modern landfills </a:t>
            </a:r>
            <a:r>
              <a:rPr lang="en-US" sz="3200" dirty="0" smtClean="0"/>
              <a:t>…</a:t>
            </a:r>
            <a:endParaRPr lang="en-US" sz="3200" dirty="0"/>
          </a:p>
        </p:txBody>
      </p:sp>
    </p:spTree>
    <p:extLst>
      <p:ext uri="{BB962C8B-B14F-4D97-AF65-F5344CB8AC3E}">
        <p14:creationId xmlns:p14="http://schemas.microsoft.com/office/powerpoint/2010/main" val="9630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3200" dirty="0"/>
              <a:t>Hedging can be defined as the use of linguistic devices to show hesitation or uncertainty and to display politeness and indirectness. </a:t>
            </a:r>
            <a:endParaRPr lang="en-IN" sz="3200" dirty="0" smtClean="0"/>
          </a:p>
        </p:txBody>
      </p:sp>
    </p:spTree>
    <p:extLst>
      <p:ext uri="{BB962C8B-B14F-4D97-AF65-F5344CB8AC3E}">
        <p14:creationId xmlns:p14="http://schemas.microsoft.com/office/powerpoint/2010/main" val="131463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4526"/>
            <a:ext cx="8229600" cy="6022474"/>
          </a:xfrm>
        </p:spPr>
        <p:txBody>
          <a:bodyPr>
            <a:noAutofit/>
          </a:bodyPr>
          <a:lstStyle/>
          <a:p>
            <a:r>
              <a:rPr lang="en-US" sz="3200" dirty="0" smtClean="0"/>
              <a:t>Primary </a:t>
            </a:r>
            <a:r>
              <a:rPr lang="en-US" sz="3200" dirty="0"/>
              <a:t>products </a:t>
            </a:r>
            <a:r>
              <a:rPr lang="en-US" sz="3200" i="1" dirty="0" smtClean="0"/>
              <a:t>usually</a:t>
            </a:r>
            <a:r>
              <a:rPr lang="en-US" sz="3200" dirty="0" smtClean="0"/>
              <a:t> </a:t>
            </a:r>
            <a:r>
              <a:rPr lang="en-US" sz="3200" dirty="0"/>
              <a:t>have low supply and demand </a:t>
            </a:r>
            <a:r>
              <a:rPr lang="en-US" sz="3200" dirty="0" err="1" smtClean="0"/>
              <a:t>elasticities</a:t>
            </a:r>
            <a:r>
              <a:rPr lang="en-US" sz="3200" dirty="0" smtClean="0"/>
              <a:t>…</a:t>
            </a:r>
            <a:endParaRPr lang="en-US" sz="3200" dirty="0"/>
          </a:p>
          <a:p>
            <a:r>
              <a:rPr lang="en-US" sz="3200" dirty="0"/>
              <a:t>… multiple factors </a:t>
            </a:r>
            <a:r>
              <a:rPr lang="en-US" sz="3200" i="1" dirty="0"/>
              <a:t>may</a:t>
            </a:r>
            <a:r>
              <a:rPr lang="en-US" sz="3200" dirty="0"/>
              <a:t> lead to a psychiatric consultation</a:t>
            </a:r>
          </a:p>
          <a:p>
            <a:r>
              <a:rPr lang="en-US" sz="3200" dirty="0"/>
              <a:t>… some parameters </a:t>
            </a:r>
            <a:r>
              <a:rPr lang="en-US" sz="3200" i="1" dirty="0"/>
              <a:t>might</a:t>
            </a:r>
            <a:r>
              <a:rPr lang="en-US" sz="3200" dirty="0"/>
              <a:t> depend on the degree of water content in the sand</a:t>
            </a:r>
          </a:p>
          <a:p>
            <a:r>
              <a:rPr lang="en-US" sz="3200" dirty="0"/>
              <a:t>… women </a:t>
            </a:r>
            <a:r>
              <a:rPr lang="en-US" sz="3200" i="1" dirty="0"/>
              <a:t>tend</a:t>
            </a:r>
            <a:r>
              <a:rPr lang="en-US" sz="3200" dirty="0"/>
              <a:t> to value privacy more than men</a:t>
            </a:r>
          </a:p>
          <a:p>
            <a:r>
              <a:rPr lang="en-US" sz="3200" dirty="0"/>
              <a:t>… other studies </a:t>
            </a:r>
            <a:r>
              <a:rPr lang="en-US" sz="3200" i="1" dirty="0"/>
              <a:t>suggest</a:t>
            </a:r>
            <a:r>
              <a:rPr lang="en-US" sz="3200" dirty="0"/>
              <a:t> that some permanent modal shift </a:t>
            </a:r>
            <a:r>
              <a:rPr lang="en-US" sz="3200" i="1" dirty="0"/>
              <a:t>will</a:t>
            </a:r>
            <a:r>
              <a:rPr lang="en-US" sz="3200" dirty="0"/>
              <a:t> occur</a:t>
            </a:r>
          </a:p>
        </p:txBody>
      </p:sp>
    </p:spTree>
    <p:extLst>
      <p:ext uri="{BB962C8B-B14F-4D97-AF65-F5344CB8AC3E}">
        <p14:creationId xmlns:p14="http://schemas.microsoft.com/office/powerpoint/2010/main" val="375915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GB" sz="3200" dirty="0"/>
              <a:t>It </a:t>
            </a:r>
            <a:r>
              <a:rPr lang="en-GB" sz="3200" dirty="0" smtClean="0"/>
              <a:t>is </a:t>
            </a:r>
            <a:r>
              <a:rPr lang="en-GB" sz="3200" dirty="0"/>
              <a:t>necessary to make decisions about your stance on a particular subject, or the strength of the claims you are making.  </a:t>
            </a:r>
            <a:endParaRPr lang="en-GB" sz="3200" dirty="0" smtClean="0"/>
          </a:p>
          <a:p>
            <a:pPr marL="0" indent="0">
              <a:buNone/>
            </a:pPr>
            <a:r>
              <a:rPr lang="en-GB" sz="3200" dirty="0"/>
              <a:t> </a:t>
            </a:r>
            <a:endParaRPr lang="en-IN" sz="3200" dirty="0"/>
          </a:p>
          <a:p>
            <a:pPr marL="0" indent="0">
              <a:buNone/>
            </a:pPr>
            <a:endParaRPr lang="en-US" sz="3200" dirty="0"/>
          </a:p>
        </p:txBody>
      </p:sp>
    </p:spTree>
    <p:extLst>
      <p:ext uri="{BB962C8B-B14F-4D97-AF65-F5344CB8AC3E}">
        <p14:creationId xmlns:p14="http://schemas.microsoft.com/office/powerpoint/2010/main" val="5474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t>All </a:t>
            </a:r>
            <a:r>
              <a:rPr lang="en-US" sz="3200" dirty="0"/>
              <a:t>claims in academic writing are debatable and academic writers are only able to express ideas with medium </a:t>
            </a:r>
            <a:r>
              <a:rPr lang="en-US" sz="3200" dirty="0" smtClean="0"/>
              <a:t>certainty. </a:t>
            </a:r>
            <a:r>
              <a:rPr lang="en-US" sz="3200" dirty="0"/>
              <a:t>Academic writers generally do not claim that their ideas are absolutely true.</a:t>
            </a:r>
          </a:p>
        </p:txBody>
      </p:sp>
    </p:spTree>
    <p:extLst>
      <p:ext uri="{BB962C8B-B14F-4D97-AF65-F5344CB8AC3E}">
        <p14:creationId xmlns:p14="http://schemas.microsoft.com/office/powerpoint/2010/main" val="372593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IN" sz="3200" dirty="0"/>
              <a:t>People use hedged language for several different purposes </a:t>
            </a:r>
            <a:r>
              <a:rPr lang="en-IN" sz="3200" dirty="0" smtClean="0"/>
              <a:t>:</a:t>
            </a:r>
            <a:r>
              <a:rPr lang="en-IN" sz="3200" dirty="0"/>
              <a:t/>
            </a:r>
            <a:br>
              <a:rPr lang="en-IN" sz="3200" dirty="0"/>
            </a:br>
            <a:r>
              <a:rPr lang="en-IN" sz="3200" dirty="0"/>
              <a:t>• </a:t>
            </a:r>
            <a:r>
              <a:rPr lang="en-IN" sz="3200" dirty="0" smtClean="0"/>
              <a:t>To </a:t>
            </a:r>
            <a:r>
              <a:rPr lang="en-IN" sz="3200" dirty="0"/>
              <a:t>minimise the possibility of another academic/teacher/lecturer/colleague/student opposing the claims you are making  </a:t>
            </a:r>
            <a:endParaRPr lang="en-US" sz="3200" dirty="0"/>
          </a:p>
        </p:txBody>
      </p:sp>
    </p:spTree>
    <p:extLst>
      <p:ext uri="{BB962C8B-B14F-4D97-AF65-F5344CB8AC3E}">
        <p14:creationId xmlns:p14="http://schemas.microsoft.com/office/powerpoint/2010/main" val="151103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4526"/>
            <a:ext cx="8229600" cy="6022474"/>
          </a:xfrm>
        </p:spPr>
        <p:txBody>
          <a:bodyPr>
            <a:noAutofit/>
          </a:bodyPr>
          <a:lstStyle/>
          <a:p>
            <a:r>
              <a:rPr lang="en-IN" sz="3200" dirty="0"/>
              <a:t>T</a:t>
            </a:r>
            <a:r>
              <a:rPr lang="en-IN" sz="3200" dirty="0" smtClean="0"/>
              <a:t>o </a:t>
            </a:r>
            <a:r>
              <a:rPr lang="en-IN" sz="3200" dirty="0"/>
              <a:t>enable you as a writer to be more precise when reporting results, e.g. you can show that something is not 100% proven, but rather that it is indicated and subsequently assumed</a:t>
            </a:r>
            <a:r>
              <a:rPr lang="en-IN" sz="3200" dirty="0" smtClean="0"/>
              <a:t>.</a:t>
            </a:r>
          </a:p>
          <a:p>
            <a:r>
              <a:rPr lang="en-IN" sz="3200" dirty="0" smtClean="0"/>
              <a:t>To </a:t>
            </a:r>
            <a:r>
              <a:rPr lang="en-IN" sz="3200" dirty="0"/>
              <a:t>enable you to execute a politeness strategy in which you are able to acknowledge that perhaps there may be flaws in your </a:t>
            </a:r>
            <a:r>
              <a:rPr lang="en-IN" sz="3200" dirty="0" smtClean="0"/>
              <a:t>claims</a:t>
            </a:r>
            <a:endParaRPr lang="en-IN" sz="3200" dirty="0"/>
          </a:p>
          <a:p>
            <a:r>
              <a:rPr lang="en-IN" sz="3200" dirty="0" smtClean="0"/>
              <a:t>To </a:t>
            </a:r>
            <a:r>
              <a:rPr lang="en-IN" sz="3200" dirty="0"/>
              <a:t>conform to a now accepted practice writing style</a:t>
            </a:r>
          </a:p>
          <a:p>
            <a:endParaRPr lang="en-US" sz="3200" dirty="0"/>
          </a:p>
        </p:txBody>
      </p:sp>
    </p:spTree>
    <p:extLst>
      <p:ext uri="{BB962C8B-B14F-4D97-AF65-F5344CB8AC3E}">
        <p14:creationId xmlns:p14="http://schemas.microsoft.com/office/powerpoint/2010/main" val="1209969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4632"/>
            <a:ext cx="8229600" cy="5982368"/>
          </a:xfrm>
        </p:spPr>
        <p:txBody>
          <a:bodyPr>
            <a:noAutofit/>
          </a:bodyPr>
          <a:lstStyle/>
          <a:p>
            <a:pPr marL="0" indent="0">
              <a:buNone/>
            </a:pPr>
            <a:r>
              <a:rPr lang="en-IN" sz="3200" dirty="0"/>
              <a:t>D</a:t>
            </a:r>
            <a:r>
              <a:rPr lang="en-IN" sz="3200" dirty="0" smtClean="0"/>
              <a:t>ifferent </a:t>
            </a:r>
            <a:r>
              <a:rPr lang="en-IN" sz="3200" dirty="0"/>
              <a:t>ways </a:t>
            </a:r>
            <a:r>
              <a:rPr lang="en-IN" sz="3200" dirty="0" smtClean="0"/>
              <a:t>to 'hedge’ </a:t>
            </a:r>
            <a:endParaRPr lang="en-IN" sz="3200" dirty="0" smtClean="0"/>
          </a:p>
          <a:p>
            <a:pPr marL="514350" indent="-514350">
              <a:buFont typeface="+mj-lt"/>
              <a:buAutoNum type="arabicPeriod"/>
            </a:pPr>
            <a:r>
              <a:rPr lang="en-IN" sz="3200" dirty="0"/>
              <a:t>M</a:t>
            </a:r>
            <a:r>
              <a:rPr lang="en-IN" sz="3200" dirty="0" smtClean="0"/>
              <a:t>odal </a:t>
            </a:r>
            <a:r>
              <a:rPr lang="en-IN" sz="3200" dirty="0"/>
              <a:t>verbs such as 'may' and 'might', </a:t>
            </a:r>
            <a:endParaRPr lang="en-IN" sz="3200" dirty="0" smtClean="0"/>
          </a:p>
          <a:p>
            <a:pPr marL="514350" indent="-514350">
              <a:buFont typeface="+mj-lt"/>
              <a:buAutoNum type="arabicPeriod"/>
            </a:pPr>
            <a:r>
              <a:rPr lang="en-IN" sz="3200" dirty="0"/>
              <a:t>M</a:t>
            </a:r>
            <a:r>
              <a:rPr lang="en-IN" sz="3200" dirty="0" smtClean="0"/>
              <a:t>odal </a:t>
            </a:r>
            <a:r>
              <a:rPr lang="en-IN" sz="3200" dirty="0"/>
              <a:t>nouns such as 'probability' and 'assumption', </a:t>
            </a:r>
            <a:endParaRPr lang="en-IN" sz="3200" dirty="0" smtClean="0"/>
          </a:p>
          <a:p>
            <a:pPr marL="514350" indent="-514350">
              <a:buFont typeface="+mj-lt"/>
              <a:buAutoNum type="arabicPeriod"/>
            </a:pPr>
            <a:r>
              <a:rPr lang="en-IN" sz="3200" dirty="0"/>
              <a:t>L</a:t>
            </a:r>
            <a:r>
              <a:rPr lang="en-IN" sz="3200" dirty="0" smtClean="0"/>
              <a:t>exical </a:t>
            </a:r>
            <a:r>
              <a:rPr lang="en-IN" sz="3200" dirty="0"/>
              <a:t>verbs which denote a sense of caution </a:t>
            </a:r>
            <a:r>
              <a:rPr lang="en-IN" sz="3200" dirty="0" smtClean="0"/>
              <a:t>e.g. . </a:t>
            </a:r>
            <a:r>
              <a:rPr lang="en-IN" sz="3200" dirty="0"/>
              <a:t>'assume' and '</a:t>
            </a:r>
            <a:r>
              <a:rPr lang="en-IN" sz="3200" dirty="0" smtClean="0"/>
              <a:t>indicate’</a:t>
            </a:r>
            <a:endParaRPr lang="en-IN" sz="3200" dirty="0" smtClean="0"/>
          </a:p>
          <a:p>
            <a:pPr marL="514350" indent="-514350">
              <a:buFont typeface="+mj-lt"/>
              <a:buAutoNum type="arabicPeriod"/>
            </a:pPr>
            <a:r>
              <a:rPr lang="en-IN" sz="3200" dirty="0"/>
              <a:t>U</a:t>
            </a:r>
            <a:r>
              <a:rPr lang="en-IN" sz="3200" dirty="0" smtClean="0"/>
              <a:t>sing </a:t>
            </a:r>
            <a:r>
              <a:rPr lang="en-IN" sz="3200" dirty="0"/>
              <a:t>expressions which show a sense of caution or vagueness, </a:t>
            </a:r>
            <a:r>
              <a:rPr lang="en-IN" sz="3200" dirty="0" smtClean="0"/>
              <a:t>e.g.</a:t>
            </a:r>
            <a:r>
              <a:rPr lang="en-IN" sz="3200" dirty="0" smtClean="0"/>
              <a:t> </a:t>
            </a:r>
            <a:r>
              <a:rPr lang="en-IN" sz="3200" dirty="0"/>
              <a:t>'it can be argued that' or 'it is likely to be the case that'. </a:t>
            </a:r>
            <a:endParaRPr lang="en-IN" sz="3200" dirty="0" smtClean="0"/>
          </a:p>
          <a:p>
            <a:pPr marL="0" indent="0">
              <a:buNone/>
            </a:pPr>
            <a:endParaRPr lang="en-US" sz="3200" dirty="0"/>
          </a:p>
        </p:txBody>
      </p:sp>
    </p:spTree>
    <p:extLst>
      <p:ext uri="{BB962C8B-B14F-4D97-AF65-F5344CB8AC3E}">
        <p14:creationId xmlns:p14="http://schemas.microsoft.com/office/powerpoint/2010/main" val="3198207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if hedging is used in these sentences</a:t>
            </a:r>
            <a:endParaRPr lang="en-US" dirty="0"/>
          </a:p>
        </p:txBody>
      </p:sp>
      <p:sp>
        <p:nvSpPr>
          <p:cNvPr id="3" name="Content Placeholder 2"/>
          <p:cNvSpPr>
            <a:spLocks noGrp="1"/>
          </p:cNvSpPr>
          <p:nvPr>
            <p:ph idx="1"/>
          </p:nvPr>
        </p:nvSpPr>
        <p:spPr/>
        <p:txBody>
          <a:bodyPr>
            <a:normAutofit/>
          </a:bodyPr>
          <a:lstStyle/>
          <a:p>
            <a:r>
              <a:rPr lang="en-IN" sz="3200" dirty="0"/>
              <a:t>Viewing a movie in which alcohol is portrayed appears to lead to higher total alcohol consumption of young people while watching the movie. </a:t>
            </a:r>
            <a:endParaRPr lang="en-IN" sz="3200" dirty="0" smtClean="0"/>
          </a:p>
          <a:p>
            <a:endParaRPr lang="en-IN" sz="3200" dirty="0"/>
          </a:p>
          <a:p>
            <a:r>
              <a:rPr lang="en-IN" sz="3200" dirty="0"/>
              <a:t>Furthermore, this proves that humans are wired to imitate. </a:t>
            </a:r>
            <a:endParaRPr lang="en-US" sz="3200" dirty="0"/>
          </a:p>
        </p:txBody>
      </p:sp>
    </p:spTree>
    <p:extLst>
      <p:ext uri="{BB962C8B-B14F-4D97-AF65-F5344CB8AC3E}">
        <p14:creationId xmlns:p14="http://schemas.microsoft.com/office/powerpoint/2010/main" val="388059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3200" dirty="0"/>
              <a:t>It is unquestionable that our survey proved that the portrayal of alcohol and drinking characters in movies directly leads to more alcohol consumption in young adult male viewers when alcohol is available within the situation. </a:t>
            </a:r>
            <a:endParaRPr lang="en-US" sz="3200" dirty="0"/>
          </a:p>
        </p:txBody>
      </p:sp>
    </p:spTree>
    <p:extLst>
      <p:ext uri="{BB962C8B-B14F-4D97-AF65-F5344CB8AC3E}">
        <p14:creationId xmlns:p14="http://schemas.microsoft.com/office/powerpoint/2010/main" val="350353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a:t>b) individually, often at the beginning of sentences, to introduce </a:t>
            </a:r>
            <a:r>
              <a:rPr lang="en-US" sz="3200" dirty="0" smtClean="0"/>
              <a:t>new points</a:t>
            </a:r>
            <a:r>
              <a:rPr lang="en-US" sz="3200" dirty="0"/>
              <a:t>:</a:t>
            </a:r>
          </a:p>
          <a:p>
            <a:r>
              <a:rPr lang="en-US" sz="3200" dirty="0"/>
              <a:t>Currently, the Earth’s atmosphere appears to be …</a:t>
            </a:r>
          </a:p>
          <a:p>
            <a:r>
              <a:rPr lang="en-US" sz="3200" dirty="0"/>
              <a:t>Alternatively, the use of non-conventional renewable energies …</a:t>
            </a:r>
          </a:p>
          <a:p>
            <a:endParaRPr lang="en-US" sz="3200" dirty="0"/>
          </a:p>
        </p:txBody>
      </p:sp>
    </p:spTree>
    <p:extLst>
      <p:ext uri="{BB962C8B-B14F-4D97-AF65-F5344CB8AC3E}">
        <p14:creationId xmlns:p14="http://schemas.microsoft.com/office/powerpoint/2010/main" val="78093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8737"/>
            <a:ext cx="8229600" cy="5688263"/>
          </a:xfrm>
        </p:spPr>
        <p:txBody>
          <a:bodyPr>
            <a:noAutofit/>
          </a:bodyPr>
          <a:lstStyle/>
          <a:p>
            <a:r>
              <a:rPr lang="en-US" sz="3200" dirty="0"/>
              <a:t> Adverbs linked to verbs and adjectives usually fall into three groups.</a:t>
            </a:r>
          </a:p>
          <a:p>
            <a:pPr marL="0" indent="0">
              <a:buNone/>
            </a:pPr>
            <a:r>
              <a:rPr lang="en-US" sz="3200" dirty="0"/>
              <a:t>a) Time (</a:t>
            </a:r>
            <a:r>
              <a:rPr lang="en-US" sz="3200" dirty="0" smtClean="0"/>
              <a:t>when)</a:t>
            </a:r>
            <a:endParaRPr lang="en-US" sz="3200" dirty="0"/>
          </a:p>
          <a:p>
            <a:r>
              <a:rPr lang="en-US" sz="3200" dirty="0"/>
              <a:t>previously published</a:t>
            </a:r>
          </a:p>
          <a:p>
            <a:r>
              <a:rPr lang="en-US" sz="3200" dirty="0"/>
              <a:t>retrospectively examined</a:t>
            </a:r>
          </a:p>
          <a:p>
            <a:pPr marL="0" indent="0">
              <a:buNone/>
            </a:pPr>
            <a:r>
              <a:rPr lang="en-US" sz="3200" dirty="0"/>
              <a:t>b) Degree (how </a:t>
            </a:r>
            <a:r>
              <a:rPr lang="en-US" sz="3200" dirty="0" smtClean="0"/>
              <a:t>much)</a:t>
            </a:r>
            <a:endParaRPr lang="en-US" sz="3200" dirty="0"/>
          </a:p>
          <a:p>
            <a:r>
              <a:rPr lang="en-US" sz="3200" dirty="0"/>
              <a:t>declined considerably</a:t>
            </a:r>
          </a:p>
          <a:p>
            <a:r>
              <a:rPr lang="en-US" sz="3200" dirty="0"/>
              <a:t>contribute </a:t>
            </a:r>
            <a:r>
              <a:rPr lang="en-US" sz="3200" dirty="0" smtClean="0"/>
              <a:t>substantially</a:t>
            </a:r>
            <a:endParaRPr lang="en-US" sz="3200" dirty="0"/>
          </a:p>
        </p:txBody>
      </p:sp>
    </p:spTree>
    <p:extLst>
      <p:ext uri="{BB962C8B-B14F-4D97-AF65-F5344CB8AC3E}">
        <p14:creationId xmlns:p14="http://schemas.microsoft.com/office/powerpoint/2010/main" val="147668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a:t>c) Manner (in what </a:t>
            </a:r>
            <a:r>
              <a:rPr lang="en-US" sz="3200" dirty="0" smtClean="0"/>
              <a:t>way)</a:t>
            </a:r>
            <a:endParaRPr lang="en-US" sz="3200" dirty="0"/>
          </a:p>
          <a:p>
            <a:r>
              <a:rPr lang="en-US" sz="3200" dirty="0"/>
              <a:t>medically complicated</a:t>
            </a:r>
          </a:p>
          <a:p>
            <a:r>
              <a:rPr lang="en-US" sz="3200" dirty="0"/>
              <a:t>remotely located</a:t>
            </a:r>
          </a:p>
          <a:p>
            <a:endParaRPr lang="en-US" sz="3200" dirty="0"/>
          </a:p>
        </p:txBody>
      </p:sp>
    </p:spTree>
    <p:extLst>
      <p:ext uri="{BB962C8B-B14F-4D97-AF65-F5344CB8AC3E}">
        <p14:creationId xmlns:p14="http://schemas.microsoft.com/office/powerpoint/2010/main" val="96687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200" dirty="0"/>
              <a:t> Adverbs </a:t>
            </a:r>
            <a:r>
              <a:rPr lang="en-US" sz="3200" dirty="0" smtClean="0"/>
              <a:t>to </a:t>
            </a:r>
            <a:r>
              <a:rPr lang="en-US" sz="3200" dirty="0"/>
              <a:t>be </a:t>
            </a:r>
            <a:r>
              <a:rPr lang="en-US" sz="3200" dirty="0" smtClean="0"/>
              <a:t>used with care</a:t>
            </a:r>
            <a:endParaRPr lang="en-US" sz="3200" dirty="0"/>
          </a:p>
          <a:p>
            <a:r>
              <a:rPr lang="en-US" sz="3200" dirty="0"/>
              <a:t>It is dangerous to </a:t>
            </a:r>
            <a:r>
              <a:rPr lang="en-US" sz="3200" dirty="0" smtClean="0"/>
              <a:t>overuse </a:t>
            </a:r>
            <a:r>
              <a:rPr lang="en-US" sz="3200" dirty="0" smtClean="0"/>
              <a:t>them </a:t>
            </a:r>
            <a:endParaRPr lang="en-US" sz="3200" dirty="0" smtClean="0"/>
          </a:p>
          <a:p>
            <a:r>
              <a:rPr lang="en-US" sz="3200" dirty="0" smtClean="0"/>
              <a:t>As </a:t>
            </a:r>
            <a:r>
              <a:rPr lang="en-US" sz="3200" dirty="0"/>
              <a:t>the academic writer aims to </a:t>
            </a:r>
            <a:r>
              <a:rPr lang="en-US" sz="3200" dirty="0" smtClean="0"/>
              <a:t>be objective</a:t>
            </a:r>
            <a:r>
              <a:rPr lang="en-US" sz="3200" dirty="0"/>
              <a:t>, adverbs like </a:t>
            </a:r>
            <a:r>
              <a:rPr lang="en-US" sz="3200" i="1" dirty="0"/>
              <a:t>fortunately</a:t>
            </a:r>
            <a:r>
              <a:rPr lang="en-US" sz="3200" dirty="0"/>
              <a:t> or </a:t>
            </a:r>
            <a:r>
              <a:rPr lang="en-US" sz="3200" i="1" dirty="0"/>
              <a:t>remarkably</a:t>
            </a:r>
            <a:r>
              <a:rPr lang="en-US" sz="3200" dirty="0"/>
              <a:t> may be unsuitable. </a:t>
            </a:r>
            <a:endParaRPr lang="en-US" sz="3200" dirty="0" smtClean="0"/>
          </a:p>
        </p:txBody>
      </p:sp>
    </p:spTree>
    <p:extLst>
      <p:ext uri="{BB962C8B-B14F-4D97-AF65-F5344CB8AC3E}">
        <p14:creationId xmlns:p14="http://schemas.microsoft.com/office/powerpoint/2010/main" val="154695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 Insert a suitable adverb </a:t>
            </a:r>
            <a:r>
              <a:rPr lang="en-US" sz="3200" dirty="0" smtClean="0"/>
              <a:t>into </a:t>
            </a:r>
            <a:r>
              <a:rPr lang="en-US" sz="3200" dirty="0"/>
              <a:t>the gaps in the sentences</a:t>
            </a:r>
          </a:p>
        </p:txBody>
      </p:sp>
    </p:spTree>
    <p:extLst>
      <p:ext uri="{BB962C8B-B14F-4D97-AF65-F5344CB8AC3E}">
        <p14:creationId xmlns:p14="http://schemas.microsoft.com/office/powerpoint/2010/main" val="163329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6853"/>
            <a:ext cx="8229600" cy="5250147"/>
          </a:xfrm>
        </p:spPr>
        <p:txBody>
          <a:bodyPr>
            <a:noAutofit/>
          </a:bodyPr>
          <a:lstStyle/>
          <a:p>
            <a:pPr marL="0" indent="0">
              <a:buNone/>
            </a:pPr>
            <a:r>
              <a:rPr lang="en-US" sz="3200" dirty="0" smtClean="0"/>
              <a:t>a</a:t>
            </a:r>
            <a:r>
              <a:rPr lang="en-US" sz="3200" dirty="0"/>
              <a:t>) </a:t>
            </a:r>
            <a:r>
              <a:rPr lang="en-US" sz="3200" dirty="0" smtClean="0"/>
              <a:t> </a:t>
            </a:r>
            <a:r>
              <a:rPr lang="en-US" sz="3200" dirty="0" smtClean="0"/>
              <a:t>_______, </a:t>
            </a:r>
            <a:r>
              <a:rPr lang="en-US" sz="3200" dirty="0"/>
              <a:t>the internet was mainly used for academic purposes.</a:t>
            </a:r>
          </a:p>
          <a:p>
            <a:pPr marL="0" indent="0">
              <a:buNone/>
            </a:pPr>
            <a:r>
              <a:rPr lang="en-US" sz="3200" dirty="0"/>
              <a:t>c) Some courses are assessed purely by exams. </a:t>
            </a:r>
            <a:r>
              <a:rPr lang="en-US" sz="3200" dirty="0" smtClean="0"/>
              <a:t>______, coursework may </a:t>
            </a:r>
            <a:r>
              <a:rPr lang="en-US" sz="3200" dirty="0"/>
              <a:t>be employed.</a:t>
            </a:r>
          </a:p>
          <a:p>
            <a:pPr marL="0" indent="0">
              <a:buNone/>
            </a:pPr>
            <a:r>
              <a:rPr lang="en-US" sz="3200" dirty="0"/>
              <a:t>d) </a:t>
            </a:r>
            <a:r>
              <a:rPr lang="en-US" sz="3200" dirty="0" smtClean="0"/>
              <a:t>________, </a:t>
            </a:r>
            <a:r>
              <a:rPr lang="en-US" sz="3200" dirty="0"/>
              <a:t>there has been growing concern about financing the </a:t>
            </a:r>
            <a:r>
              <a:rPr lang="en-US" sz="3200" dirty="0" smtClean="0"/>
              <a:t>health service.</a:t>
            </a:r>
            <a:endParaRPr lang="en-US" sz="3200" dirty="0"/>
          </a:p>
        </p:txBody>
      </p:sp>
    </p:spTree>
    <p:extLst>
      <p:ext uri="{BB962C8B-B14F-4D97-AF65-F5344CB8AC3E}">
        <p14:creationId xmlns:p14="http://schemas.microsoft.com/office/powerpoint/2010/main" val="10667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 The following adverbs are used to describe changes in the rate </a:t>
            </a:r>
            <a:r>
              <a:rPr lang="en-US" sz="3200" dirty="0" smtClean="0"/>
              <a:t>of something:</a:t>
            </a:r>
          </a:p>
          <a:p>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251632647"/>
              </p:ext>
            </p:extLst>
          </p:nvPr>
        </p:nvGraphicFramePr>
        <p:xfrm>
          <a:off x="989263" y="2765257"/>
          <a:ext cx="7232316" cy="2590799"/>
        </p:xfrm>
        <a:graphic>
          <a:graphicData uri="http://schemas.openxmlformats.org/drawingml/2006/table">
            <a:tbl>
              <a:tblPr firstRow="1" bandRow="1">
                <a:tableStyleId>{2D5ABB26-0587-4C30-8999-92F81FD0307C}</a:tableStyleId>
              </a:tblPr>
              <a:tblGrid>
                <a:gridCol w="2410772"/>
                <a:gridCol w="2669419"/>
                <a:gridCol w="2152125"/>
              </a:tblGrid>
              <a:tr h="370840">
                <a:tc>
                  <a:txBody>
                    <a:bodyPr/>
                    <a:lstStyle/>
                    <a:p>
                      <a:r>
                        <a:rPr lang="en-US" sz="2800" b="1" dirty="0" smtClean="0"/>
                        <a:t>Small</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b="1" dirty="0" smtClean="0"/>
                        <a:t>Medium</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b="1" dirty="0" smtClean="0"/>
                        <a:t>Large</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dirty="0" smtClean="0"/>
                        <a:t>Gradually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Substantially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Enormously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dirty="0" smtClean="0"/>
                        <a:t>Slightly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Significantly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Sharply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dirty="0" smtClean="0"/>
                        <a:t>Marginally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Steadily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Dramatically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dirty="0" smtClean="0"/>
                        <a:t>Slowly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Considerably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Rapidly</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721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79</TotalTime>
  <Words>1106</Words>
  <Application>Microsoft Macintosh PowerPoint</Application>
  <PresentationFormat>On-screen Show (4:3)</PresentationFormat>
  <Paragraphs>95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Clarity</vt:lpstr>
      <vt:lpstr>Writing effectively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with modifier usage</vt:lpstr>
      <vt:lpstr>PowerPoint Presentation</vt:lpstr>
      <vt:lpstr>PowerPoint Presentation</vt:lpstr>
      <vt:lpstr>PowerPoint Presentation</vt:lpstr>
      <vt:lpstr>PowerPoint Presentation</vt:lpstr>
      <vt:lpstr>PowerPoint Presentation</vt:lpstr>
      <vt:lpstr>PowerPoint Presentation</vt:lpstr>
      <vt:lpstr>Hedging in academic writing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if hedging is used in these sentences</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29</cp:revision>
  <dcterms:created xsi:type="dcterms:W3CDTF">2015-08-13T15:09:06Z</dcterms:created>
  <dcterms:modified xsi:type="dcterms:W3CDTF">2017-11-01T05:59:36Z</dcterms:modified>
</cp:coreProperties>
</file>