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78" r:id="rId2"/>
    <p:sldId id="279" r:id="rId3"/>
    <p:sldId id="288" r:id="rId4"/>
    <p:sldId id="289" r:id="rId5"/>
    <p:sldId id="280" r:id="rId6"/>
    <p:sldId id="281" r:id="rId7"/>
    <p:sldId id="283" r:id="rId8"/>
    <p:sldId id="285" r:id="rId9"/>
    <p:sldId id="286" r:id="rId10"/>
    <p:sldId id="287" r:id="rId11"/>
    <p:sldId id="330" r:id="rId12"/>
    <p:sldId id="331" r:id="rId13"/>
    <p:sldId id="332" r:id="rId14"/>
    <p:sldId id="333" r:id="rId15"/>
    <p:sldId id="257" r:id="rId16"/>
    <p:sldId id="325" r:id="rId17"/>
    <p:sldId id="326" r:id="rId18"/>
    <p:sldId id="327" r:id="rId19"/>
    <p:sldId id="291" r:id="rId20"/>
    <p:sldId id="292" r:id="rId21"/>
    <p:sldId id="293" r:id="rId22"/>
    <p:sldId id="294" r:id="rId23"/>
    <p:sldId id="298" r:id="rId24"/>
    <p:sldId id="300" r:id="rId25"/>
    <p:sldId id="301" r:id="rId26"/>
    <p:sldId id="303" r:id="rId27"/>
    <p:sldId id="304" r:id="rId28"/>
    <p:sldId id="305" r:id="rId29"/>
    <p:sldId id="306" r:id="rId30"/>
    <p:sldId id="307" r:id="rId31"/>
    <p:sldId id="308" r:id="rId32"/>
    <p:sldId id="309" r:id="rId33"/>
    <p:sldId id="310" r:id="rId34"/>
    <p:sldId id="311" r:id="rId35"/>
    <p:sldId id="343" r:id="rId36"/>
    <p:sldId id="312" r:id="rId37"/>
    <p:sldId id="314" r:id="rId38"/>
    <p:sldId id="315" r:id="rId39"/>
    <p:sldId id="316" r:id="rId40"/>
    <p:sldId id="317" r:id="rId41"/>
    <p:sldId id="318" r:id="rId42"/>
    <p:sldId id="319" r:id="rId43"/>
    <p:sldId id="320" r:id="rId44"/>
    <p:sldId id="321" r:id="rId45"/>
    <p:sldId id="322" r:id="rId46"/>
    <p:sldId id="323" r:id="rId47"/>
    <p:sldId id="335" r:id="rId48"/>
    <p:sldId id="336" r:id="rId49"/>
    <p:sldId id="337" r:id="rId50"/>
    <p:sldId id="338" r:id="rId51"/>
    <p:sldId id="339" r:id="rId52"/>
    <p:sldId id="340" r:id="rId53"/>
    <p:sldId id="341" r:id="rId54"/>
    <p:sldId id="34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177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28701E-CAF4-4159-9B3E-41C86DFFA30D}" type="datetimeFigureOut">
              <a:rPr lang="en-US" smtClean="0"/>
              <a:t>01/11/17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21284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8701E-CAF4-4159-9B3E-41C86DFFA30D}" type="datetimeFigureOut">
              <a:rPr lang="en-US" smtClean="0"/>
              <a:t>01/11/17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327978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8701E-CAF4-4159-9B3E-41C86DFFA30D}" type="datetimeFigureOut">
              <a:rPr lang="en-US" smtClean="0"/>
              <a:t>01/11/17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9843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8701E-CAF4-4159-9B3E-41C86DFFA30D}" type="datetimeFigureOut">
              <a:rPr lang="en-US" smtClean="0"/>
              <a:t>01/11/17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79229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28701E-CAF4-4159-9B3E-41C86DFFA30D}" type="datetimeFigureOut">
              <a:rPr lang="en-US" smtClean="0"/>
              <a:t>01/11/17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17182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28701E-CAF4-4159-9B3E-41C86DFFA30D}" type="datetimeFigureOut">
              <a:rPr lang="en-US" smtClean="0"/>
              <a:t>01/11/17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207919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28701E-CAF4-4159-9B3E-41C86DFFA30D}" type="datetimeFigureOut">
              <a:rPr lang="en-US" smtClean="0"/>
              <a:t>01/11/17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94708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28701E-CAF4-4159-9B3E-41C86DFFA30D}" type="datetimeFigureOut">
              <a:rPr lang="en-US" smtClean="0"/>
              <a:t>01/11/17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339230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8701E-CAF4-4159-9B3E-41C86DFFA30D}" type="datetimeFigureOut">
              <a:rPr lang="en-US" smtClean="0"/>
              <a:t>01/11/17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3767799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01/11/17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1959006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01/11/17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5577956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8701E-CAF4-4159-9B3E-41C86DFFA30D}" type="datetimeFigureOut">
              <a:rPr lang="en-US" smtClean="0"/>
              <a:t>01/11/17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F1D00-BD13-4404-86B0-79703945A0A7}" type="slidenum">
              <a:rPr lang="en-US" smtClean="0"/>
              <a:t>‹#›</a:t>
            </a:fld>
            <a:endParaRPr lang="en-US"/>
          </a:p>
        </p:txBody>
      </p:sp>
    </p:spTree>
    <p:extLst>
      <p:ext uri="{BB962C8B-B14F-4D97-AF65-F5344CB8AC3E}">
        <p14:creationId xmlns:p14="http://schemas.microsoft.com/office/powerpoint/2010/main" val="272199791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Writing Effectively</a:t>
            </a:r>
            <a:endParaRPr lang="en-US" dirty="0"/>
          </a:p>
        </p:txBody>
      </p:sp>
      <p:sp>
        <p:nvSpPr>
          <p:cNvPr id="5" name="Subtitle 4"/>
          <p:cNvSpPr>
            <a:spLocks noGrp="1"/>
          </p:cNvSpPr>
          <p:nvPr>
            <p:ph type="subTitle" idx="1"/>
          </p:nvPr>
        </p:nvSpPr>
        <p:spPr/>
        <p:txBody>
          <a:bodyPr/>
          <a:lstStyle/>
          <a:p>
            <a:r>
              <a:rPr lang="en-US" dirty="0" smtClean="0"/>
              <a:t>Sentence Strategies</a:t>
            </a:r>
            <a:endParaRPr lang="en-US" dirty="0"/>
          </a:p>
        </p:txBody>
      </p:sp>
    </p:spTree>
    <p:extLst>
      <p:ext uri="{BB962C8B-B14F-4D97-AF65-F5344CB8AC3E}">
        <p14:creationId xmlns:p14="http://schemas.microsoft.com/office/powerpoint/2010/main" val="56328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895313"/>
            <a:ext cx="8229600" cy="567474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For my research project I first selected Robotics. But I discovered later that I might have to change it because I realized that I did not have access to the lab. Nevertheless, I have decided to go ahead. I have prepared a list of a places which have labs, and now I am in the process of contacting them.</a:t>
            </a:r>
            <a:endParaRPr lang="en-US" dirty="0"/>
          </a:p>
        </p:txBody>
      </p:sp>
    </p:spTree>
    <p:extLst>
      <p:ext uri="{BB962C8B-B14F-4D97-AF65-F5344CB8AC3E}">
        <p14:creationId xmlns:p14="http://schemas.microsoft.com/office/powerpoint/2010/main" val="220674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or Passive</a:t>
            </a:r>
            <a:endParaRPr lang="en-US" dirty="0"/>
          </a:p>
        </p:txBody>
      </p:sp>
      <p:sp>
        <p:nvSpPr>
          <p:cNvPr id="3" name="Content Placeholder 2"/>
          <p:cNvSpPr>
            <a:spLocks noGrp="1"/>
          </p:cNvSpPr>
          <p:nvPr>
            <p:ph idx="1"/>
          </p:nvPr>
        </p:nvSpPr>
        <p:spPr/>
        <p:txBody>
          <a:bodyPr>
            <a:normAutofit lnSpcReduction="10000"/>
          </a:bodyPr>
          <a:lstStyle/>
          <a:p>
            <a:r>
              <a:rPr lang="en-US" dirty="0"/>
              <a:t>If the patient has to be administered a dosage of 2 tablets every 2 hours for 7 days, what is the number of tablets required for the prescribed dosage</a:t>
            </a:r>
            <a:r>
              <a:rPr lang="en-US" dirty="0" smtClean="0"/>
              <a:t>?</a:t>
            </a:r>
          </a:p>
          <a:p>
            <a:r>
              <a:rPr lang="en-US" dirty="0"/>
              <a:t>A proposed manufacturing program at the University of Massachusetts is being held up due to a dispute over state budgeting between House Speaker Robert </a:t>
            </a:r>
            <a:r>
              <a:rPr lang="en-US" dirty="0" err="1"/>
              <a:t>DeLeo</a:t>
            </a:r>
            <a:r>
              <a:rPr lang="en-US" dirty="0"/>
              <a:t> and Gov. Charlie Baker.</a:t>
            </a:r>
          </a:p>
        </p:txBody>
      </p:sp>
    </p:spTree>
    <p:extLst>
      <p:ext uri="{BB962C8B-B14F-4D97-AF65-F5344CB8AC3E}">
        <p14:creationId xmlns:p14="http://schemas.microsoft.com/office/powerpoint/2010/main" val="3888788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voice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you want to hide the identity of the doer purposefully</a:t>
            </a:r>
          </a:p>
          <a:p>
            <a:pPr marL="0" indent="0">
              <a:buNone/>
            </a:pPr>
            <a:r>
              <a:rPr lang="en-US" dirty="0" smtClean="0"/>
              <a:t>White House says $25,000 check “has been sent” to fallen soldier father</a:t>
            </a:r>
          </a:p>
          <a:p>
            <a:r>
              <a:rPr lang="en-US" dirty="0" smtClean="0"/>
              <a:t>When the doer is inconsequential/ known to audience</a:t>
            </a:r>
          </a:p>
          <a:p>
            <a:pPr marL="0" indent="0">
              <a:buNone/>
            </a:pPr>
            <a:r>
              <a:rPr lang="en-US" dirty="0"/>
              <a:t>Several issues around the GSTN portal have been addressed and efforts are on to make the filing smooth, the network's chairman Ajay </a:t>
            </a:r>
            <a:r>
              <a:rPr lang="en-US" dirty="0" err="1"/>
              <a:t>Bhushan</a:t>
            </a:r>
            <a:r>
              <a:rPr lang="en-US" dirty="0"/>
              <a:t> </a:t>
            </a:r>
            <a:r>
              <a:rPr lang="en-US" dirty="0" err="1"/>
              <a:t>Pandey</a:t>
            </a:r>
            <a:r>
              <a:rPr lang="en-US" dirty="0"/>
              <a:t> said.</a:t>
            </a:r>
          </a:p>
        </p:txBody>
      </p:sp>
    </p:spTree>
    <p:extLst>
      <p:ext uri="{BB962C8B-B14F-4D97-AF65-F5344CB8AC3E}">
        <p14:creationId xmlns:p14="http://schemas.microsoft.com/office/powerpoint/2010/main" val="1240531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you want to emphasize on the doer (particularly when the subject phrase is long)</a:t>
            </a:r>
          </a:p>
          <a:p>
            <a:pPr marL="0" indent="0">
              <a:buNone/>
            </a:pPr>
            <a:r>
              <a:rPr lang="en-US" dirty="0"/>
              <a:t>This problem has also been addressed by city-based wildlife filmmaker Vilas Kane in his documentary Just Another Death.</a:t>
            </a:r>
          </a:p>
        </p:txBody>
      </p:sp>
    </p:spTree>
    <p:extLst>
      <p:ext uri="{BB962C8B-B14F-4D97-AF65-F5344CB8AC3E}">
        <p14:creationId xmlns:p14="http://schemas.microsoft.com/office/powerpoint/2010/main" val="301570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Clumsy Passive structures</a:t>
            </a:r>
            <a:endParaRPr lang="en-US" dirty="0"/>
          </a:p>
        </p:txBody>
      </p:sp>
      <p:sp>
        <p:nvSpPr>
          <p:cNvPr id="3" name="Content Placeholder 2"/>
          <p:cNvSpPr>
            <a:spLocks noGrp="1"/>
          </p:cNvSpPr>
          <p:nvPr>
            <p:ph idx="1"/>
          </p:nvPr>
        </p:nvSpPr>
        <p:spPr/>
        <p:txBody>
          <a:bodyPr/>
          <a:lstStyle/>
          <a:p>
            <a:r>
              <a:rPr lang="en-US" dirty="0" smtClean="0"/>
              <a:t>What she’s having will be had by me</a:t>
            </a:r>
          </a:p>
          <a:p>
            <a:r>
              <a:rPr lang="en-US" dirty="0" smtClean="0"/>
              <a:t>The results were analyzed by the executive committee.</a:t>
            </a:r>
          </a:p>
          <a:p>
            <a:r>
              <a:rPr lang="en-US" dirty="0" smtClean="0"/>
              <a:t>It was decided that we need to shut down the nuclear plant.</a:t>
            </a:r>
          </a:p>
          <a:p>
            <a:r>
              <a:rPr lang="en-US"/>
              <a:t>Since the car was being driven by Michael at the time of the accident, the damages should be paid for by him.</a:t>
            </a:r>
          </a:p>
        </p:txBody>
      </p:sp>
    </p:spTree>
    <p:extLst>
      <p:ext uri="{BB962C8B-B14F-4D97-AF65-F5344CB8AC3E}">
        <p14:creationId xmlns:p14="http://schemas.microsoft.com/office/powerpoint/2010/main" val="403943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Variety in sentences</a:t>
            </a:r>
            <a:endParaRPr lang="en-US" dirty="0"/>
          </a:p>
        </p:txBody>
      </p:sp>
      <p:sp>
        <p:nvSpPr>
          <p:cNvPr id="3" name="Content Placeholder 2"/>
          <p:cNvSpPr>
            <a:spLocks noGrp="1"/>
          </p:cNvSpPr>
          <p:nvPr>
            <p:ph idx="1"/>
          </p:nvPr>
        </p:nvSpPr>
        <p:spPr>
          <a:xfrm>
            <a:off x="498474" y="1981201"/>
            <a:ext cx="7556313" cy="1060238"/>
          </a:xfrm>
        </p:spPr>
        <p:txBody>
          <a:bodyPr>
            <a:noAutofit/>
          </a:bodyPr>
          <a:lstStyle/>
          <a:p>
            <a:pPr algn="just"/>
            <a:r>
              <a:rPr lang="en-US" sz="2800" dirty="0" smtClean="0"/>
              <a:t>Using only simple sentences or unnecessarily combining sentences using the same linker (e.g. </a:t>
            </a:r>
            <a:r>
              <a:rPr lang="en-US" sz="2800" i="1" dirty="0" smtClean="0"/>
              <a:t>and, but</a:t>
            </a:r>
            <a:r>
              <a:rPr lang="en-US" sz="2800" dirty="0" smtClean="0"/>
              <a:t>) </a:t>
            </a:r>
            <a:r>
              <a:rPr lang="mr-IN" sz="2800" dirty="0" smtClean="0"/>
              <a:t>–</a:t>
            </a:r>
            <a:r>
              <a:rPr lang="en-US" sz="2800" dirty="0" smtClean="0"/>
              <a:t> monotonous style</a:t>
            </a:r>
            <a:endParaRPr lang="en-US" sz="2800" dirty="0"/>
          </a:p>
        </p:txBody>
      </p:sp>
    </p:spTree>
    <p:extLst>
      <p:ext uri="{BB962C8B-B14F-4D97-AF65-F5344CB8AC3E}">
        <p14:creationId xmlns:p14="http://schemas.microsoft.com/office/powerpoint/2010/main" val="4188833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1</a:t>
            </a:r>
            <a:endParaRPr lang="en-US" dirty="0"/>
          </a:p>
        </p:txBody>
      </p:sp>
      <p:sp>
        <p:nvSpPr>
          <p:cNvPr id="3" name="Content Placeholder 2"/>
          <p:cNvSpPr>
            <a:spLocks noGrp="1"/>
          </p:cNvSpPr>
          <p:nvPr>
            <p:ph idx="1"/>
          </p:nvPr>
        </p:nvSpPr>
        <p:spPr/>
        <p:txBody>
          <a:bodyPr>
            <a:noAutofit/>
          </a:bodyPr>
          <a:lstStyle/>
          <a:p>
            <a:pPr marL="0" indent="0">
              <a:buNone/>
            </a:pPr>
            <a:r>
              <a:rPr lang="en-US" sz="2800" dirty="0"/>
              <a:t>Rosa Parks is a famous African-American </a:t>
            </a:r>
            <a:r>
              <a:rPr lang="en-US" sz="2800" dirty="0" smtClean="0"/>
              <a:t>woman. </a:t>
            </a:r>
            <a:r>
              <a:rPr lang="en-US" sz="2800" dirty="0"/>
              <a:t>S</a:t>
            </a:r>
            <a:r>
              <a:rPr lang="en-US" sz="2800" dirty="0" smtClean="0"/>
              <a:t>he </a:t>
            </a:r>
            <a:r>
              <a:rPr lang="en-US" sz="2800" dirty="0"/>
              <a:t>is often called “The mother of the civil rights movement”. She was born into a poor but hardworking African-American family in </a:t>
            </a:r>
            <a:r>
              <a:rPr lang="en-US" sz="2800" dirty="0" smtClean="0"/>
              <a:t>Alabama. No </a:t>
            </a:r>
            <a:r>
              <a:rPr lang="en-US" sz="2800" dirty="0"/>
              <a:t>one suspected that she would become the spark that ignited the civil rights movement in the United States. This movement changed the US society </a:t>
            </a:r>
            <a:r>
              <a:rPr lang="en-US" sz="2800" dirty="0" smtClean="0"/>
              <a:t>forever. </a:t>
            </a:r>
            <a:r>
              <a:rPr lang="en-US" sz="2800" dirty="0"/>
              <a:t>I</a:t>
            </a:r>
            <a:r>
              <a:rPr lang="en-US" sz="2800" dirty="0" smtClean="0"/>
              <a:t>t </a:t>
            </a:r>
            <a:r>
              <a:rPr lang="en-US" sz="2800" dirty="0"/>
              <a:t>helped African-Americans attain equal rights under the law.</a:t>
            </a:r>
          </a:p>
        </p:txBody>
      </p:sp>
    </p:spTree>
    <p:extLst>
      <p:ext uri="{BB962C8B-B14F-4D97-AF65-F5344CB8AC3E}">
        <p14:creationId xmlns:p14="http://schemas.microsoft.com/office/powerpoint/2010/main" val="4058250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2</a:t>
            </a:r>
            <a:endParaRPr lang="en-US" dirty="0"/>
          </a:p>
        </p:txBody>
      </p:sp>
      <p:sp>
        <p:nvSpPr>
          <p:cNvPr id="6" name="Content Placeholder 5"/>
          <p:cNvSpPr>
            <a:spLocks noGrp="1"/>
          </p:cNvSpPr>
          <p:nvPr>
            <p:ph idx="1"/>
          </p:nvPr>
        </p:nvSpPr>
        <p:spPr/>
        <p:txBody>
          <a:bodyPr>
            <a:noAutofit/>
          </a:bodyPr>
          <a:lstStyle/>
          <a:p>
            <a:pPr marL="0" indent="0">
              <a:buNone/>
            </a:pPr>
            <a:r>
              <a:rPr lang="en-US" sz="2800" dirty="0" smtClean="0"/>
              <a:t>Rosa Parks is a famous African-American woman, and she is often called “The mother of the civil rights movement”. She was born into a poor but hardworking African-American family in Alabama, and no one suspected that she would become the spark that ignited the civil rights movement in the United States. This movement changed the US society forever, and it helped African-Americans attain equal rights under the law.</a:t>
            </a:r>
            <a:endParaRPr lang="en-US" sz="2800" dirty="0"/>
          </a:p>
        </p:txBody>
      </p:sp>
    </p:spTree>
    <p:extLst>
      <p:ext uri="{BB962C8B-B14F-4D97-AF65-F5344CB8AC3E}">
        <p14:creationId xmlns:p14="http://schemas.microsoft.com/office/powerpoint/2010/main" val="1279751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3</a:t>
            </a:r>
            <a:endParaRPr lang="en-US" dirty="0"/>
          </a:p>
        </p:txBody>
      </p:sp>
      <p:sp>
        <p:nvSpPr>
          <p:cNvPr id="4" name="Content Placeholder 5"/>
          <p:cNvSpPr>
            <a:spLocks noGrp="1"/>
          </p:cNvSpPr>
          <p:nvPr>
            <p:ph idx="1"/>
          </p:nvPr>
        </p:nvSpPr>
        <p:spPr/>
        <p:txBody>
          <a:bodyPr>
            <a:noAutofit/>
          </a:bodyPr>
          <a:lstStyle/>
          <a:p>
            <a:pPr marL="0" indent="0">
              <a:buNone/>
            </a:pPr>
            <a:r>
              <a:rPr lang="en-US" sz="2800" dirty="0" smtClean="0"/>
              <a:t>Rosa Parks is a famous African-American woman who is often called “The mother of the civil rights movement”. When she was born into a poor but hardworking African-American family in Alabama, no one suspected that she would become the spark that ignited the civil rights movement in the United States. This movement changed the US society forever by helping African-Americans attain equal rights under the law.</a:t>
            </a:r>
            <a:endParaRPr lang="en-US" sz="2800" dirty="0"/>
          </a:p>
        </p:txBody>
      </p:sp>
    </p:spTree>
    <p:extLst>
      <p:ext uri="{BB962C8B-B14F-4D97-AF65-F5344CB8AC3E}">
        <p14:creationId xmlns:p14="http://schemas.microsoft.com/office/powerpoint/2010/main" val="1347987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sentence</a:t>
            </a:r>
            <a:endParaRPr lang="en-US" dirty="0"/>
          </a:p>
        </p:txBody>
      </p:sp>
      <p:sp>
        <p:nvSpPr>
          <p:cNvPr id="3" name="Content Placeholder 2"/>
          <p:cNvSpPr>
            <a:spLocks noGrp="1"/>
          </p:cNvSpPr>
          <p:nvPr>
            <p:ph idx="1"/>
          </p:nvPr>
        </p:nvSpPr>
        <p:spPr/>
        <p:txBody>
          <a:bodyPr>
            <a:normAutofit/>
          </a:bodyPr>
          <a:lstStyle/>
          <a:p>
            <a:r>
              <a:rPr lang="en-US" sz="2800" dirty="0" smtClean="0"/>
              <a:t>Simple – has only one independent clause and no dependent clauses. There may be any number of phrases.</a:t>
            </a:r>
          </a:p>
          <a:p>
            <a:pPr marL="0" indent="0">
              <a:buNone/>
            </a:pPr>
            <a:r>
              <a:rPr lang="en-US" sz="2800" dirty="0" smtClean="0"/>
              <a:t>e.g. Fresh water boils at 100 degree </a:t>
            </a:r>
            <a:r>
              <a:rPr lang="en-US" sz="2800" dirty="0"/>
              <a:t>C</a:t>
            </a:r>
            <a:r>
              <a:rPr lang="en-US" sz="2800" dirty="0" smtClean="0"/>
              <a:t>elsius at sea level</a:t>
            </a:r>
          </a:p>
          <a:p>
            <a:pPr marL="0" indent="0">
              <a:buNone/>
            </a:pPr>
            <a:endParaRPr lang="en-US" sz="2800" dirty="0" smtClean="0"/>
          </a:p>
          <a:p>
            <a:pPr marL="0" indent="0">
              <a:buNone/>
            </a:pPr>
            <a:endParaRPr lang="en-US" sz="2800" dirty="0" smtClean="0"/>
          </a:p>
          <a:p>
            <a:pPr marL="0" indent="0">
              <a:buNone/>
            </a:pPr>
            <a:endParaRPr lang="en-US" sz="2800" dirty="0"/>
          </a:p>
        </p:txBody>
      </p:sp>
    </p:spTree>
    <p:extLst>
      <p:ext uri="{BB962C8B-B14F-4D97-AF65-F5344CB8AC3E}">
        <p14:creationId xmlns:p14="http://schemas.microsoft.com/office/powerpoint/2010/main" val="38032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Appropriate tense</a:t>
            </a:r>
            <a:endParaRPr lang="en-US" dirty="0"/>
          </a:p>
        </p:txBody>
      </p:sp>
      <p:sp>
        <p:nvSpPr>
          <p:cNvPr id="3" name="Content Placeholder 2"/>
          <p:cNvSpPr>
            <a:spLocks noGrp="1"/>
          </p:cNvSpPr>
          <p:nvPr>
            <p:ph idx="1"/>
          </p:nvPr>
        </p:nvSpPr>
        <p:spPr/>
        <p:txBody>
          <a:bodyPr/>
          <a:lstStyle/>
          <a:p>
            <a:r>
              <a:rPr lang="en-US" dirty="0" smtClean="0"/>
              <a:t>Use most appropriate tense to convey your ideas logically and effectively</a:t>
            </a:r>
          </a:p>
          <a:p>
            <a:r>
              <a:rPr lang="en-US" dirty="0" smtClean="0"/>
              <a:t>Common mistakes </a:t>
            </a:r>
            <a:r>
              <a:rPr lang="mr-IN" dirty="0" smtClean="0"/>
              <a:t>–</a:t>
            </a:r>
            <a:r>
              <a:rPr lang="en-US" dirty="0" smtClean="0"/>
              <a:t> wrong tense usage, inconsistent tense</a:t>
            </a:r>
            <a:endParaRPr lang="en-US" dirty="0"/>
          </a:p>
        </p:txBody>
      </p:sp>
    </p:spTree>
    <p:extLst>
      <p:ext uri="{BB962C8B-B14F-4D97-AF65-F5344CB8AC3E}">
        <p14:creationId xmlns:p14="http://schemas.microsoft.com/office/powerpoint/2010/main" val="1036965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108" y="30883"/>
            <a:ext cx="7556313" cy="1116106"/>
          </a:xfrm>
        </p:spPr>
        <p:txBody>
          <a:bodyPr/>
          <a:lstStyle/>
          <a:p>
            <a:r>
              <a:rPr lang="en-US" dirty="0" smtClean="0"/>
              <a:t>Compound sentence</a:t>
            </a:r>
            <a:endParaRPr lang="en-US" dirty="0"/>
          </a:p>
        </p:txBody>
      </p:sp>
      <p:sp>
        <p:nvSpPr>
          <p:cNvPr id="3" name="Content Placeholder 2"/>
          <p:cNvSpPr>
            <a:spLocks noGrp="1"/>
          </p:cNvSpPr>
          <p:nvPr>
            <p:ph idx="1"/>
          </p:nvPr>
        </p:nvSpPr>
        <p:spPr>
          <a:xfrm>
            <a:off x="498474" y="1002640"/>
            <a:ext cx="8485105" cy="4896268"/>
          </a:xfrm>
        </p:spPr>
        <p:txBody>
          <a:bodyPr>
            <a:noAutofit/>
          </a:bodyPr>
          <a:lstStyle/>
          <a:p>
            <a:r>
              <a:rPr lang="en-US" sz="2800" dirty="0" smtClean="0"/>
              <a:t>Two </a:t>
            </a:r>
            <a:r>
              <a:rPr lang="en-US" sz="2800" dirty="0"/>
              <a:t>or more independent clauses </a:t>
            </a:r>
            <a:r>
              <a:rPr lang="en-US" sz="2800" dirty="0" smtClean="0"/>
              <a:t>joined. </a:t>
            </a:r>
          </a:p>
          <a:p>
            <a:pPr marL="0" indent="0">
              <a:buNone/>
            </a:pPr>
            <a:endParaRPr lang="en-US" sz="2800" dirty="0" smtClean="0"/>
          </a:p>
          <a:p>
            <a:pPr marL="0" indent="0">
              <a:buNone/>
            </a:pPr>
            <a:r>
              <a:rPr lang="en-US" sz="2800" dirty="0" smtClean="0"/>
              <a:t>Salt </a:t>
            </a:r>
            <a:r>
              <a:rPr lang="en-US" sz="2800" dirty="0"/>
              <a:t>water boils at a higher temperature than freshwater, so food cooks </a:t>
            </a:r>
            <a:r>
              <a:rPr lang="en-US" sz="2800" dirty="0" smtClean="0"/>
              <a:t>faster in </a:t>
            </a:r>
            <a:r>
              <a:rPr lang="en-US" sz="2800" dirty="0"/>
              <a:t>salt water.</a:t>
            </a:r>
          </a:p>
          <a:p>
            <a:pPr marL="0" indent="0">
              <a:buNone/>
            </a:pPr>
            <a:endParaRPr lang="en-US" sz="2800" dirty="0" smtClean="0"/>
          </a:p>
          <a:p>
            <a:pPr marL="0" indent="0">
              <a:buNone/>
            </a:pPr>
            <a:r>
              <a:rPr lang="en-US" sz="2800" dirty="0" smtClean="0"/>
              <a:t>Salt </a:t>
            </a:r>
            <a:r>
              <a:rPr lang="en-US" sz="2800" dirty="0"/>
              <a:t>water boils at a higher temperature than freshwater; therefore, </a:t>
            </a:r>
            <a:r>
              <a:rPr lang="en-US" sz="2800" dirty="0" smtClean="0"/>
              <a:t>food cooks </a:t>
            </a:r>
            <a:r>
              <a:rPr lang="en-US" sz="2800" dirty="0"/>
              <a:t>faster in salt water.</a:t>
            </a:r>
          </a:p>
          <a:p>
            <a:pPr marL="0" indent="0">
              <a:buNone/>
            </a:pPr>
            <a:endParaRPr lang="en-US" sz="2800" dirty="0" smtClean="0"/>
          </a:p>
          <a:p>
            <a:pPr marL="0" indent="0">
              <a:buNone/>
            </a:pPr>
            <a:r>
              <a:rPr lang="en-US" sz="2800" dirty="0" smtClean="0"/>
              <a:t>Salt </a:t>
            </a:r>
            <a:r>
              <a:rPr lang="en-US" sz="2800" dirty="0"/>
              <a:t>water boils at a higher temperature than freshwater; food cooks faster </a:t>
            </a:r>
            <a:r>
              <a:rPr lang="en-US" sz="2800" dirty="0" smtClean="0"/>
              <a:t>in salt </a:t>
            </a:r>
            <a:r>
              <a:rPr lang="en-US" sz="2800" dirty="0"/>
              <a:t>water.</a:t>
            </a:r>
          </a:p>
        </p:txBody>
      </p:sp>
    </p:spTree>
    <p:extLst>
      <p:ext uri="{BB962C8B-B14F-4D97-AF65-F5344CB8AC3E}">
        <p14:creationId xmlns:p14="http://schemas.microsoft.com/office/powerpoint/2010/main" val="1704529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459"/>
            <a:ext cx="8229600" cy="1143000"/>
          </a:xfrm>
        </p:spPr>
        <p:txBody>
          <a:bodyPr/>
          <a:lstStyle/>
          <a:p>
            <a:r>
              <a:rPr lang="en-US" dirty="0" smtClean="0"/>
              <a:t>Complex sentence</a:t>
            </a:r>
            <a:endParaRPr lang="en-US" dirty="0"/>
          </a:p>
        </p:txBody>
      </p:sp>
      <p:sp>
        <p:nvSpPr>
          <p:cNvPr id="3" name="Content Placeholder 2"/>
          <p:cNvSpPr>
            <a:spLocks noGrp="1"/>
          </p:cNvSpPr>
          <p:nvPr>
            <p:ph idx="1"/>
          </p:nvPr>
        </p:nvSpPr>
        <p:spPr>
          <a:xfrm>
            <a:off x="498474" y="1769806"/>
            <a:ext cx="7953351" cy="4356357"/>
          </a:xfrm>
        </p:spPr>
        <p:txBody>
          <a:bodyPr>
            <a:noAutofit/>
          </a:bodyPr>
          <a:lstStyle/>
          <a:p>
            <a:r>
              <a:rPr lang="en-US" sz="2800" dirty="0"/>
              <a:t>A complex sentence contains one independent clause and one (or more) </a:t>
            </a:r>
            <a:r>
              <a:rPr lang="en-US" sz="2800" dirty="0" smtClean="0"/>
              <a:t>dependent clause</a:t>
            </a:r>
            <a:r>
              <a:rPr lang="en-US" sz="2800" dirty="0"/>
              <a:t>(s). </a:t>
            </a:r>
            <a:endParaRPr lang="en-US" sz="2800" dirty="0" smtClean="0"/>
          </a:p>
          <a:p>
            <a:r>
              <a:rPr lang="en-US" sz="2800" dirty="0" smtClean="0"/>
              <a:t>In </a:t>
            </a:r>
            <a:r>
              <a:rPr lang="en-US" sz="2800" dirty="0"/>
              <a:t>a complex sentence, one idea is generally more important than </a:t>
            </a:r>
            <a:r>
              <a:rPr lang="en-US" sz="2800" dirty="0" smtClean="0"/>
              <a:t>the other</a:t>
            </a:r>
            <a:r>
              <a:rPr lang="en-US" sz="2800" dirty="0"/>
              <a:t>. </a:t>
            </a:r>
          </a:p>
        </p:txBody>
      </p:sp>
    </p:spTree>
    <p:extLst>
      <p:ext uri="{BB962C8B-B14F-4D97-AF65-F5344CB8AC3E}">
        <p14:creationId xmlns:p14="http://schemas.microsoft.com/office/powerpoint/2010/main" val="29148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474" y="1600200"/>
            <a:ext cx="7556313" cy="4525963"/>
          </a:xfrm>
        </p:spPr>
        <p:txBody>
          <a:bodyPr>
            <a:noAutofit/>
          </a:bodyPr>
          <a:lstStyle/>
          <a:p>
            <a:r>
              <a:rPr lang="en-US" sz="2800" dirty="0" smtClean="0"/>
              <a:t>Although </a:t>
            </a:r>
            <a:r>
              <a:rPr lang="en-US" sz="2800" dirty="0"/>
              <a:t>women in the United States could own property, they could not vote until 1920</a:t>
            </a:r>
            <a:r>
              <a:rPr lang="en-US" sz="2800" dirty="0" smtClean="0"/>
              <a:t>.</a:t>
            </a:r>
          </a:p>
          <a:p>
            <a:r>
              <a:rPr lang="en-US" sz="2800" dirty="0"/>
              <a:t>Men who are not married are called </a:t>
            </a:r>
            <a:r>
              <a:rPr lang="en-US" sz="2800" dirty="0" smtClean="0"/>
              <a:t>bachelors.</a:t>
            </a:r>
          </a:p>
          <a:p>
            <a:r>
              <a:rPr lang="en-US" sz="2800" dirty="0"/>
              <a:t>That there is a hole in the ozone layer of Earth's atmosphere is well </a:t>
            </a:r>
            <a:r>
              <a:rPr lang="en-US" sz="2800" dirty="0" smtClean="0"/>
              <a:t>known.</a:t>
            </a:r>
          </a:p>
          <a:p>
            <a:r>
              <a:rPr lang="en-US" sz="2800" dirty="0" smtClean="0"/>
              <a:t>I </a:t>
            </a:r>
            <a:r>
              <a:rPr lang="en-US" sz="2800" dirty="0"/>
              <a:t>just wanted him to go </a:t>
            </a:r>
            <a:r>
              <a:rPr lang="en-US" sz="2800" dirty="0" smtClean="0"/>
              <a:t>away.</a:t>
            </a:r>
            <a:endParaRPr lang="en-US" sz="2800" dirty="0"/>
          </a:p>
        </p:txBody>
      </p:sp>
    </p:spTree>
    <p:extLst>
      <p:ext uri="{BB962C8B-B14F-4D97-AF65-F5344CB8AC3E}">
        <p14:creationId xmlns:p14="http://schemas.microsoft.com/office/powerpoint/2010/main" val="528678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474" y="1310106"/>
            <a:ext cx="7556313" cy="4816058"/>
          </a:xfrm>
        </p:spPr>
        <p:txBody>
          <a:bodyPr>
            <a:noAutofit/>
          </a:bodyPr>
          <a:lstStyle/>
          <a:p>
            <a:r>
              <a:rPr lang="en-US" sz="2800" dirty="0" smtClean="0"/>
              <a:t>You can use almost any combination of dependent and independent clauses. Just be sure that there is at least one independent clause. </a:t>
            </a:r>
          </a:p>
          <a:p>
            <a:pPr marL="0" indent="0">
              <a:buNone/>
            </a:pPr>
            <a:r>
              <a:rPr lang="en-US" sz="2800" dirty="0" smtClean="0"/>
              <a:t>I</a:t>
            </a:r>
            <a:r>
              <a:rPr lang="en-US" sz="2800" u="sng" dirty="0" smtClean="0"/>
              <a:t> wanted to travel </a:t>
            </a:r>
            <a:r>
              <a:rPr lang="en-US" sz="2800" i="1" dirty="0" smtClean="0"/>
              <a:t>after I graduated from college</a:t>
            </a:r>
            <a:r>
              <a:rPr lang="en-US" sz="2800" dirty="0" smtClean="0"/>
              <a:t>; however, </a:t>
            </a:r>
            <a:r>
              <a:rPr lang="en-US" sz="2800" u="sng" dirty="0" smtClean="0"/>
              <a:t>I had to go to work immediately</a:t>
            </a:r>
            <a:r>
              <a:rPr lang="en-US" sz="2800" dirty="0" smtClean="0"/>
              <a:t>.</a:t>
            </a:r>
            <a:endParaRPr lang="en-US" sz="2800"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147562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Choppy sentences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Choppy sentences are sentences that are too short. </a:t>
            </a:r>
            <a:endParaRPr lang="en-US" dirty="0" smtClean="0"/>
          </a:p>
          <a:p>
            <a:r>
              <a:rPr lang="en-US" dirty="0" smtClean="0"/>
              <a:t>Short </a:t>
            </a:r>
            <a:r>
              <a:rPr lang="en-US" dirty="0"/>
              <a:t>sentences can be </a:t>
            </a:r>
            <a:r>
              <a:rPr lang="en-US" dirty="0" smtClean="0"/>
              <a:t>effective in </a:t>
            </a:r>
            <a:r>
              <a:rPr lang="en-US" dirty="0"/>
              <a:t>certain situations. For instance, when you want to make an impact, use a </a:t>
            </a:r>
            <a:r>
              <a:rPr lang="en-US" dirty="0" smtClean="0"/>
              <a:t>short sentence.</a:t>
            </a:r>
          </a:p>
          <a:p>
            <a:r>
              <a:rPr lang="en-US" dirty="0" smtClean="0"/>
              <a:t>Despite </a:t>
            </a:r>
            <a:r>
              <a:rPr lang="en-US" dirty="0"/>
              <a:t>countless doctors' warnings, news stories, and magazine </a:t>
            </a:r>
            <a:r>
              <a:rPr lang="en-US" dirty="0" smtClean="0"/>
              <a:t>articles about </a:t>
            </a:r>
            <a:r>
              <a:rPr lang="en-US" dirty="0"/>
              <a:t>the importance of eating a nutritious, balanced diet, many people </a:t>
            </a:r>
            <a:r>
              <a:rPr lang="en-US" dirty="0" smtClean="0"/>
              <a:t>resist developing </a:t>
            </a:r>
            <a:r>
              <a:rPr lang="en-US" dirty="0"/>
              <a:t>healthy eating habits. </a:t>
            </a:r>
            <a:r>
              <a:rPr lang="en-US" i="1" dirty="0"/>
              <a:t>Some people just like junk food</a:t>
            </a:r>
            <a:r>
              <a:rPr lang="en-US" dirty="0"/>
              <a:t>.</a:t>
            </a:r>
          </a:p>
        </p:txBody>
      </p:sp>
    </p:spTree>
    <p:extLst>
      <p:ext uri="{BB962C8B-B14F-4D97-AF65-F5344CB8AC3E}">
        <p14:creationId xmlns:p14="http://schemas.microsoft.com/office/powerpoint/2010/main" val="554949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However, overuse </a:t>
            </a:r>
            <a:r>
              <a:rPr lang="en-US" dirty="0" smtClean="0"/>
              <a:t>is a poor style.</a:t>
            </a:r>
          </a:p>
          <a:p>
            <a:r>
              <a:rPr lang="en-US" dirty="0" smtClean="0"/>
              <a:t>E.g. </a:t>
            </a:r>
            <a:r>
              <a:rPr lang="en-US" dirty="0"/>
              <a:t>Wind is an enduring source of power. Water is also an unlimited </a:t>
            </a:r>
            <a:r>
              <a:rPr lang="en-US" dirty="0" smtClean="0"/>
              <a:t>energy source</a:t>
            </a:r>
            <a:r>
              <a:rPr lang="en-US" dirty="0"/>
              <a:t>. Dams produce hydraulic power. They have existed for a long time</a:t>
            </a:r>
            <a:r>
              <a:rPr lang="en-US" dirty="0" smtClean="0"/>
              <a:t>. Windmills </a:t>
            </a:r>
            <a:r>
              <a:rPr lang="en-US" dirty="0"/>
              <a:t>are relatively new.</a:t>
            </a:r>
          </a:p>
        </p:txBody>
      </p:sp>
    </p:spTree>
    <p:extLst>
      <p:ext uri="{BB962C8B-B14F-4D97-AF65-F5344CB8AC3E}">
        <p14:creationId xmlns:p14="http://schemas.microsoft.com/office/powerpoint/2010/main" val="1920759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Rewriting choppy sentences</a:t>
            </a:r>
            <a:endParaRPr lang="en-US" dirty="0"/>
          </a:p>
        </p:txBody>
      </p:sp>
      <p:sp>
        <p:nvSpPr>
          <p:cNvPr id="3" name="Content Placeholder 2"/>
          <p:cNvSpPr>
            <a:spLocks noGrp="1"/>
          </p:cNvSpPr>
          <p:nvPr>
            <p:ph idx="1"/>
          </p:nvPr>
        </p:nvSpPr>
        <p:spPr/>
        <p:txBody>
          <a:bodyPr/>
          <a:lstStyle/>
          <a:p>
            <a:r>
              <a:rPr lang="en-US" dirty="0" smtClean="0"/>
              <a:t>If sentences express </a:t>
            </a:r>
            <a:r>
              <a:rPr lang="en-US" dirty="0"/>
              <a:t>equal </a:t>
            </a:r>
            <a:r>
              <a:rPr lang="en-US" dirty="0" smtClean="0"/>
              <a:t>ideas, write </a:t>
            </a:r>
            <a:r>
              <a:rPr lang="en-US" dirty="0"/>
              <a:t>a compound sentence</a:t>
            </a:r>
            <a:r>
              <a:rPr lang="en-US" dirty="0" smtClean="0"/>
              <a:t>. </a:t>
            </a:r>
            <a:endParaRPr lang="en-US" dirty="0"/>
          </a:p>
        </p:txBody>
      </p:sp>
    </p:spTree>
    <p:extLst>
      <p:ext uri="{BB962C8B-B14F-4D97-AF65-F5344CB8AC3E}">
        <p14:creationId xmlns:p14="http://schemas.microsoft.com/office/powerpoint/2010/main" val="100719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41564535"/>
              </p:ext>
            </p:extLst>
          </p:nvPr>
        </p:nvGraphicFramePr>
        <p:xfrm>
          <a:off x="457200" y="1181706"/>
          <a:ext cx="8229600" cy="2895600"/>
        </p:xfrm>
        <a:graphic>
          <a:graphicData uri="http://schemas.openxmlformats.org/drawingml/2006/table">
            <a:tbl>
              <a:tblPr firstRow="1" bandRow="1">
                <a:tableStyleId>{5C22544A-7EE6-4342-B048-85BDC9FD1C3A}</a:tableStyleId>
              </a:tblPr>
              <a:tblGrid>
                <a:gridCol w="4782554"/>
                <a:gridCol w="3447046"/>
              </a:tblGrid>
              <a:tr h="370840">
                <a:tc>
                  <a:txBody>
                    <a:bodyPr/>
                    <a:lstStyle/>
                    <a:p>
                      <a:r>
                        <a:rPr lang="en-US" sz="3200" dirty="0" smtClean="0"/>
                        <a:t>Relation</a:t>
                      </a:r>
                      <a:endParaRPr lang="en-US" sz="3200" dirty="0"/>
                    </a:p>
                  </a:txBody>
                  <a:tcPr/>
                </a:tc>
                <a:tc>
                  <a:txBody>
                    <a:bodyPr/>
                    <a:lstStyle/>
                    <a:p>
                      <a:r>
                        <a:rPr lang="en-US" sz="3200" dirty="0" smtClean="0"/>
                        <a:t>Connector</a:t>
                      </a:r>
                      <a:endParaRPr lang="en-US" sz="3200" dirty="0"/>
                    </a:p>
                  </a:txBody>
                  <a:tcPr/>
                </a:tc>
              </a:tr>
              <a:tr h="370840">
                <a:tc>
                  <a:txBody>
                    <a:bodyPr/>
                    <a:lstStyle/>
                    <a:p>
                      <a:r>
                        <a:rPr lang="en-US" sz="3200" b="0" i="0" u="none" strike="noStrike" kern="1200" baseline="0" dirty="0" smtClean="0">
                          <a:solidFill>
                            <a:schemeClr val="dk1"/>
                          </a:solidFill>
                          <a:latin typeface="+mn-lt"/>
                          <a:ea typeface="+mn-ea"/>
                          <a:cs typeface="+mn-cs"/>
                        </a:rPr>
                        <a:t>Similar or equal idea</a:t>
                      </a:r>
                      <a:endParaRPr lang="en-US" sz="3200" dirty="0"/>
                    </a:p>
                  </a:txBody>
                  <a:tcPr/>
                </a:tc>
                <a:tc>
                  <a:txBody>
                    <a:bodyPr/>
                    <a:lstStyle/>
                    <a:p>
                      <a:r>
                        <a:rPr lang="en-US" sz="3200" dirty="0" smtClean="0"/>
                        <a:t>And, either… or</a:t>
                      </a:r>
                      <a:endParaRPr lang="en-US" sz="3200" dirty="0"/>
                    </a:p>
                  </a:txBody>
                  <a:tcPr/>
                </a:tc>
              </a:tr>
              <a:tr h="370840">
                <a:tc>
                  <a:txBody>
                    <a:bodyPr/>
                    <a:lstStyle/>
                    <a:p>
                      <a:r>
                        <a:rPr lang="en-US" sz="3200" b="0" i="0" u="none" strike="noStrike" kern="1200" baseline="0" dirty="0" smtClean="0">
                          <a:solidFill>
                            <a:schemeClr val="dk1"/>
                          </a:solidFill>
                          <a:latin typeface="+mn-lt"/>
                          <a:ea typeface="+mn-ea"/>
                          <a:cs typeface="+mn-cs"/>
                        </a:rPr>
                        <a:t>Negative equal idea</a:t>
                      </a:r>
                      <a:endParaRPr lang="en-US" sz="3200" dirty="0"/>
                    </a:p>
                  </a:txBody>
                  <a:tcPr/>
                </a:tc>
                <a:tc>
                  <a:txBody>
                    <a:bodyPr/>
                    <a:lstStyle/>
                    <a:p>
                      <a:r>
                        <a:rPr lang="en-US" sz="3200" dirty="0" smtClean="0"/>
                        <a:t>Neither…nor</a:t>
                      </a:r>
                      <a:endParaRPr lang="en-US" sz="3200" dirty="0"/>
                    </a:p>
                  </a:txBody>
                  <a:tcPr/>
                </a:tc>
              </a:tr>
              <a:tr h="370840">
                <a:tc>
                  <a:txBody>
                    <a:bodyPr/>
                    <a:lstStyle/>
                    <a:p>
                      <a:r>
                        <a:rPr lang="en-US" sz="3200" b="0" i="0" u="none" strike="noStrike" kern="1200" baseline="0" dirty="0" smtClean="0">
                          <a:solidFill>
                            <a:schemeClr val="dk1"/>
                          </a:solidFill>
                          <a:latin typeface="+mn-lt"/>
                          <a:ea typeface="+mn-ea"/>
                          <a:cs typeface="+mn-cs"/>
                        </a:rPr>
                        <a:t>Contrasting idea</a:t>
                      </a:r>
                      <a:endParaRPr lang="en-US" sz="3200" dirty="0"/>
                    </a:p>
                  </a:txBody>
                  <a:tcPr/>
                </a:tc>
                <a:tc>
                  <a:txBody>
                    <a:bodyPr/>
                    <a:lstStyle/>
                    <a:p>
                      <a:r>
                        <a:rPr lang="en-US" sz="3200" dirty="0" smtClean="0"/>
                        <a:t>but</a:t>
                      </a:r>
                      <a:endParaRPr lang="en-US" sz="3200" dirty="0"/>
                    </a:p>
                  </a:txBody>
                  <a:tcPr/>
                </a:tc>
              </a:tr>
              <a:tr h="370840">
                <a:tc>
                  <a:txBody>
                    <a:bodyPr/>
                    <a:lstStyle/>
                    <a:p>
                      <a:r>
                        <a:rPr lang="en-US" sz="3200" dirty="0" smtClean="0"/>
                        <a:t>Alternatives</a:t>
                      </a:r>
                      <a:endParaRPr lang="en-US" sz="3200" dirty="0"/>
                    </a:p>
                  </a:txBody>
                  <a:tcPr/>
                </a:tc>
                <a:tc>
                  <a:txBody>
                    <a:bodyPr/>
                    <a:lstStyle/>
                    <a:p>
                      <a:r>
                        <a:rPr lang="en-US" sz="3200" dirty="0" smtClean="0"/>
                        <a:t>Or</a:t>
                      </a:r>
                      <a:endParaRPr lang="en-US" sz="3200" dirty="0"/>
                    </a:p>
                  </a:txBody>
                  <a:tcPr/>
                </a:tc>
              </a:tr>
            </a:tbl>
          </a:graphicData>
        </a:graphic>
      </p:graphicFrame>
    </p:spTree>
    <p:extLst>
      <p:ext uri="{BB962C8B-B14F-4D97-AF65-F5344CB8AC3E}">
        <p14:creationId xmlns:p14="http://schemas.microsoft.com/office/powerpoint/2010/main" val="3022602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684"/>
            <a:ext cx="8229600" cy="775953"/>
          </a:xfrm>
        </p:spPr>
        <p:txBody>
          <a:bodyPr>
            <a:normAutofit fontScale="90000"/>
          </a:bodyPr>
          <a:lstStyle/>
          <a:p>
            <a:pPr algn="l"/>
            <a:r>
              <a:rPr lang="en-US" dirty="0"/>
              <a:t>If one idea is more important than the other, make a complex sentence.</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81440676"/>
              </p:ext>
            </p:extLst>
          </p:nvPr>
        </p:nvGraphicFramePr>
        <p:xfrm>
          <a:off x="601578" y="1684998"/>
          <a:ext cx="7874000" cy="3383280"/>
        </p:xfrm>
        <a:graphic>
          <a:graphicData uri="http://schemas.openxmlformats.org/drawingml/2006/table">
            <a:tbl>
              <a:tblPr firstRow="1" bandRow="1">
                <a:tableStyleId>{5C22544A-7EE6-4342-B048-85BDC9FD1C3A}</a:tableStyleId>
              </a:tblPr>
              <a:tblGrid>
                <a:gridCol w="3937000"/>
                <a:gridCol w="3937000"/>
              </a:tblGrid>
              <a:tr h="370840">
                <a:tc>
                  <a:txBody>
                    <a:bodyPr/>
                    <a:lstStyle/>
                    <a:p>
                      <a:r>
                        <a:rPr lang="en-US" sz="3200" dirty="0" smtClean="0"/>
                        <a:t>Relation</a:t>
                      </a:r>
                      <a:endParaRPr lang="en-US" sz="3200" dirty="0"/>
                    </a:p>
                  </a:txBody>
                  <a:tcPr/>
                </a:tc>
                <a:tc>
                  <a:txBody>
                    <a:bodyPr/>
                    <a:lstStyle/>
                    <a:p>
                      <a:r>
                        <a:rPr lang="en-US" sz="3200" dirty="0" smtClean="0"/>
                        <a:t>Connector</a:t>
                      </a:r>
                      <a:endParaRPr lang="en-US" sz="3200" dirty="0"/>
                    </a:p>
                  </a:txBody>
                  <a:tcPr/>
                </a:tc>
              </a:tr>
              <a:tr h="370840">
                <a:tc>
                  <a:txBody>
                    <a:bodyPr/>
                    <a:lstStyle/>
                    <a:p>
                      <a:r>
                        <a:rPr lang="en-US" sz="3200" b="0" i="0" u="none" strike="noStrike" kern="1200" baseline="0" dirty="0" smtClean="0">
                          <a:solidFill>
                            <a:schemeClr val="dk1"/>
                          </a:solidFill>
                          <a:latin typeface="+mn-lt"/>
                          <a:ea typeface="+mn-ea"/>
                          <a:cs typeface="+mn-cs"/>
                        </a:rPr>
                        <a:t>Time</a:t>
                      </a:r>
                      <a:endParaRPr lang="en-US" sz="3200" dirty="0"/>
                    </a:p>
                  </a:txBody>
                  <a:tcPr/>
                </a:tc>
                <a:tc>
                  <a:txBody>
                    <a:bodyPr/>
                    <a:lstStyle/>
                    <a:p>
                      <a:r>
                        <a:rPr lang="en-US" sz="3200" dirty="0" smtClean="0"/>
                        <a:t>When, after, as soon as</a:t>
                      </a:r>
                      <a:endParaRPr lang="en-US" sz="3200" dirty="0"/>
                    </a:p>
                  </a:txBody>
                  <a:tcPr/>
                </a:tc>
              </a:tr>
              <a:tr h="370840">
                <a:tc>
                  <a:txBody>
                    <a:bodyPr/>
                    <a:lstStyle/>
                    <a:p>
                      <a:r>
                        <a:rPr lang="en-US" sz="3200" b="0" i="0" u="none" strike="noStrike" kern="1200" baseline="0" dirty="0" smtClean="0">
                          <a:solidFill>
                            <a:schemeClr val="dk1"/>
                          </a:solidFill>
                          <a:latin typeface="+mn-lt"/>
                          <a:ea typeface="+mn-ea"/>
                          <a:cs typeface="+mn-cs"/>
                        </a:rPr>
                        <a:t>Reason</a:t>
                      </a:r>
                      <a:endParaRPr lang="en-US" sz="3200" dirty="0"/>
                    </a:p>
                  </a:txBody>
                  <a:tcPr/>
                </a:tc>
                <a:tc>
                  <a:txBody>
                    <a:bodyPr/>
                    <a:lstStyle/>
                    <a:p>
                      <a:r>
                        <a:rPr lang="en-US" sz="3200" dirty="0" smtClean="0"/>
                        <a:t>Because, since, as</a:t>
                      </a:r>
                      <a:endParaRPr lang="en-US" sz="3200" dirty="0"/>
                    </a:p>
                  </a:txBody>
                  <a:tcPr/>
                </a:tc>
              </a:tr>
              <a:tr h="370840">
                <a:tc>
                  <a:txBody>
                    <a:bodyPr/>
                    <a:lstStyle/>
                    <a:p>
                      <a:r>
                        <a:rPr lang="en-US" sz="3200" b="0" i="0" u="none" strike="noStrike" kern="1200" baseline="0" dirty="0" smtClean="0">
                          <a:solidFill>
                            <a:schemeClr val="dk1"/>
                          </a:solidFill>
                          <a:latin typeface="+mn-lt"/>
                          <a:ea typeface="+mn-ea"/>
                          <a:cs typeface="+mn-cs"/>
                        </a:rPr>
                        <a:t>Contrast</a:t>
                      </a:r>
                      <a:endParaRPr lang="en-US" sz="3200" dirty="0"/>
                    </a:p>
                  </a:txBody>
                  <a:tcPr/>
                </a:tc>
                <a:tc>
                  <a:txBody>
                    <a:bodyPr/>
                    <a:lstStyle/>
                    <a:p>
                      <a:r>
                        <a:rPr lang="en-US" sz="3200" dirty="0" smtClean="0"/>
                        <a:t>Although, whereas</a:t>
                      </a:r>
                      <a:endParaRPr lang="en-US" sz="3200" dirty="0"/>
                    </a:p>
                  </a:txBody>
                  <a:tcPr/>
                </a:tc>
              </a:tr>
              <a:tr h="370840">
                <a:tc>
                  <a:txBody>
                    <a:bodyPr/>
                    <a:lstStyle/>
                    <a:p>
                      <a:r>
                        <a:rPr lang="en-US" sz="3200" dirty="0" smtClean="0"/>
                        <a:t>Descriptive</a:t>
                      </a:r>
                      <a:endParaRPr lang="en-US" sz="3200" dirty="0"/>
                    </a:p>
                  </a:txBody>
                  <a:tcPr/>
                </a:tc>
                <a:tc>
                  <a:txBody>
                    <a:bodyPr/>
                    <a:lstStyle/>
                    <a:p>
                      <a:r>
                        <a:rPr lang="en-US" sz="3200" dirty="0" smtClean="0"/>
                        <a:t>Who, which, that</a:t>
                      </a:r>
                      <a:endParaRPr lang="en-US" sz="3200" dirty="0"/>
                    </a:p>
                  </a:txBody>
                  <a:tcPr/>
                </a:tc>
              </a:tr>
            </a:tbl>
          </a:graphicData>
        </a:graphic>
      </p:graphicFrame>
    </p:spTree>
    <p:extLst>
      <p:ext uri="{BB962C8B-B14F-4D97-AF65-F5344CB8AC3E}">
        <p14:creationId xmlns:p14="http://schemas.microsoft.com/office/powerpoint/2010/main" val="4064537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421"/>
            <a:ext cx="8229600" cy="909642"/>
          </a:xfrm>
        </p:spPr>
        <p:txBody>
          <a:bodyPr/>
          <a:lstStyle/>
          <a:p>
            <a:pPr algn="l"/>
            <a:r>
              <a:rPr lang="en-US" dirty="0" smtClean="0"/>
              <a:t>Let’s combine these sentences.</a:t>
            </a:r>
            <a:endParaRPr lang="en-US" dirty="0"/>
          </a:p>
        </p:txBody>
      </p:sp>
      <p:sp>
        <p:nvSpPr>
          <p:cNvPr id="3" name="Content Placeholder 2"/>
          <p:cNvSpPr>
            <a:spLocks noGrp="1"/>
          </p:cNvSpPr>
          <p:nvPr>
            <p:ph idx="1"/>
          </p:nvPr>
        </p:nvSpPr>
        <p:spPr>
          <a:xfrm>
            <a:off x="457200" y="1070063"/>
            <a:ext cx="8229600" cy="5056101"/>
          </a:xfrm>
        </p:spPr>
        <p:txBody>
          <a:bodyPr>
            <a:noAutofit/>
          </a:bodyPr>
          <a:lstStyle/>
          <a:p>
            <a:r>
              <a:rPr lang="en-US" dirty="0"/>
              <a:t>(a) Gasoline became expensive. (b) Automobile manufacturers began </a:t>
            </a:r>
            <a:r>
              <a:rPr lang="en-US" dirty="0" smtClean="0"/>
              <a:t>to produce </a:t>
            </a:r>
            <a:r>
              <a:rPr lang="en-US" dirty="0"/>
              <a:t>smaller cars. (c) Smaller cars use less gasoline</a:t>
            </a:r>
            <a:r>
              <a:rPr lang="en-US" dirty="0" smtClean="0"/>
              <a:t>.</a:t>
            </a:r>
          </a:p>
          <a:p>
            <a:r>
              <a:rPr lang="en-US" dirty="0" smtClean="0"/>
              <a:t>(a) Electric </a:t>
            </a:r>
            <a:r>
              <a:rPr lang="en-US" dirty="0"/>
              <a:t>cars are powered solely by batteries. (b) The new hybrid </a:t>
            </a:r>
            <a:r>
              <a:rPr lang="en-US" dirty="0" smtClean="0"/>
              <a:t>vehicles switch </a:t>
            </a:r>
            <a:r>
              <a:rPr lang="en-US" dirty="0"/>
              <a:t>between electricity and gasoline</a:t>
            </a:r>
            <a:r>
              <a:rPr lang="en-US" dirty="0" smtClean="0"/>
              <a:t>.</a:t>
            </a:r>
          </a:p>
          <a:p>
            <a:r>
              <a:rPr lang="en-US" dirty="0"/>
              <a:t>(a) The </a:t>
            </a:r>
            <a:r>
              <a:rPr lang="en-US" dirty="0" smtClean="0"/>
              <a:t>voting system in our country should </a:t>
            </a:r>
            <a:r>
              <a:rPr lang="en-US" dirty="0"/>
              <a:t>be abolished. (b) The </a:t>
            </a:r>
            <a:r>
              <a:rPr lang="en-US" dirty="0" smtClean="0"/>
              <a:t>citizens do </a:t>
            </a:r>
            <a:r>
              <a:rPr lang="en-US" dirty="0"/>
              <a:t>not like </a:t>
            </a:r>
            <a:r>
              <a:rPr lang="en-US" dirty="0" smtClean="0"/>
              <a:t>casting their vote. </a:t>
            </a:r>
            <a:r>
              <a:rPr lang="en-US" dirty="0"/>
              <a:t>(c) The </a:t>
            </a:r>
            <a:r>
              <a:rPr lang="en-US" dirty="0" smtClean="0"/>
              <a:t>politicians do </a:t>
            </a:r>
            <a:r>
              <a:rPr lang="en-US" dirty="0"/>
              <a:t>not </a:t>
            </a:r>
            <a:r>
              <a:rPr lang="en-US" dirty="0" smtClean="0"/>
              <a:t>encourage honest voters.</a:t>
            </a:r>
            <a:endParaRPr lang="en-US" dirty="0"/>
          </a:p>
        </p:txBody>
      </p:sp>
    </p:spTree>
    <p:extLst>
      <p:ext uri="{BB962C8B-B14F-4D97-AF65-F5344CB8AC3E}">
        <p14:creationId xmlns:p14="http://schemas.microsoft.com/office/powerpoint/2010/main" val="324869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Inconsistent Tense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Kalam</a:t>
            </a:r>
            <a:r>
              <a:rPr lang="en-US" dirty="0" smtClean="0"/>
              <a:t> was </a:t>
            </a:r>
            <a:r>
              <a:rPr lang="en-US" dirty="0"/>
              <a:t>a good student and </a:t>
            </a:r>
            <a:r>
              <a:rPr lang="en-US" dirty="0" smtClean="0"/>
              <a:t>had been always </a:t>
            </a:r>
            <a:r>
              <a:rPr lang="en-US" dirty="0"/>
              <a:t>curious to learn more about how things happened. When </a:t>
            </a:r>
            <a:r>
              <a:rPr lang="en-US" dirty="0" smtClean="0"/>
              <a:t>he </a:t>
            </a:r>
            <a:r>
              <a:rPr lang="en-US" dirty="0"/>
              <a:t>was ten years old, one of his teachers, Siva </a:t>
            </a:r>
            <a:r>
              <a:rPr lang="en-US" dirty="0" err="1"/>
              <a:t>Subramania</a:t>
            </a:r>
            <a:r>
              <a:rPr lang="en-US" dirty="0"/>
              <a:t> </a:t>
            </a:r>
            <a:r>
              <a:rPr lang="en-US" dirty="0" err="1"/>
              <a:t>Iyer</a:t>
            </a:r>
            <a:r>
              <a:rPr lang="en-US" dirty="0"/>
              <a:t>, </a:t>
            </a:r>
            <a:r>
              <a:rPr lang="en-US" dirty="0" smtClean="0"/>
              <a:t>takes </a:t>
            </a:r>
            <a:r>
              <a:rPr lang="en-US" dirty="0"/>
              <a:t>the students to the </a:t>
            </a:r>
            <a:r>
              <a:rPr lang="en-US" dirty="0" smtClean="0"/>
              <a:t>seashore </a:t>
            </a:r>
            <a:r>
              <a:rPr lang="en-US" dirty="0"/>
              <a:t>and </a:t>
            </a:r>
            <a:r>
              <a:rPr lang="en-US" dirty="0" smtClean="0"/>
              <a:t>asks </a:t>
            </a:r>
            <a:r>
              <a:rPr lang="en-US" dirty="0"/>
              <a:t>them to observe the birds in flight</a:t>
            </a:r>
            <a:r>
              <a:rPr lang="en-US" dirty="0" smtClean="0"/>
              <a:t>. Then </a:t>
            </a:r>
            <a:r>
              <a:rPr lang="en-US" dirty="0"/>
              <a:t>the teacher </a:t>
            </a:r>
            <a:r>
              <a:rPr lang="en-US" dirty="0" smtClean="0"/>
              <a:t>gives the </a:t>
            </a:r>
            <a:r>
              <a:rPr lang="en-US" dirty="0"/>
              <a:t>children a theoretical explanation, which coupled with the live practical example, cast a deep influence on young </a:t>
            </a:r>
            <a:r>
              <a:rPr lang="en-US" dirty="0" err="1"/>
              <a:t>Kalam’s</a:t>
            </a:r>
            <a:r>
              <a:rPr lang="en-US" dirty="0"/>
              <a:t> mind. That very day the boy realized that his life’s calling had something to do with flight.</a:t>
            </a:r>
          </a:p>
        </p:txBody>
      </p:sp>
    </p:spTree>
    <p:extLst>
      <p:ext uri="{BB962C8B-B14F-4D97-AF65-F5344CB8AC3E}">
        <p14:creationId xmlns:p14="http://schemas.microsoft.com/office/powerpoint/2010/main" val="3629668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a:t>
            </a:r>
            <a:endParaRPr lang="en-US" dirty="0"/>
          </a:p>
        </p:txBody>
      </p:sp>
      <p:sp>
        <p:nvSpPr>
          <p:cNvPr id="3" name="Content Placeholder 2"/>
          <p:cNvSpPr>
            <a:spLocks noGrp="1"/>
          </p:cNvSpPr>
          <p:nvPr>
            <p:ph idx="1"/>
          </p:nvPr>
        </p:nvSpPr>
        <p:spPr>
          <a:xfrm>
            <a:off x="457200" y="1323474"/>
            <a:ext cx="8229600" cy="4802689"/>
          </a:xfrm>
        </p:spPr>
        <p:txBody>
          <a:bodyPr>
            <a:normAutofit fontScale="92500"/>
          </a:bodyPr>
          <a:lstStyle/>
          <a:p>
            <a:r>
              <a:rPr lang="en-US" dirty="0"/>
              <a:t>A</a:t>
            </a:r>
            <a:r>
              <a:rPr lang="en-US" dirty="0" smtClean="0"/>
              <a:t>n </a:t>
            </a:r>
            <a:r>
              <a:rPr lang="en-US" dirty="0"/>
              <a:t>important element </a:t>
            </a:r>
            <a:r>
              <a:rPr lang="en-US" dirty="0" smtClean="0"/>
              <a:t>when </a:t>
            </a:r>
            <a:r>
              <a:rPr lang="en-US" dirty="0"/>
              <a:t>you are </a:t>
            </a:r>
            <a:r>
              <a:rPr lang="en-US" dirty="0" smtClean="0"/>
              <a:t>listing and </a:t>
            </a:r>
            <a:r>
              <a:rPr lang="en-US" dirty="0"/>
              <a:t>comparing and contrasting items or </a:t>
            </a:r>
            <a:r>
              <a:rPr lang="en-US" dirty="0" smtClean="0"/>
              <a:t>ideas</a:t>
            </a:r>
          </a:p>
          <a:p>
            <a:r>
              <a:rPr lang="en-US" dirty="0" smtClean="0"/>
              <a:t>Parallelism - each item in </a:t>
            </a:r>
            <a:r>
              <a:rPr lang="en-US" dirty="0"/>
              <a:t>a list or comparison follows the same grammatical </a:t>
            </a:r>
            <a:r>
              <a:rPr lang="en-US" dirty="0" smtClean="0"/>
              <a:t>pattern/ structure </a:t>
            </a:r>
          </a:p>
          <a:p>
            <a:r>
              <a:rPr lang="en-US" dirty="0" smtClean="0"/>
              <a:t>If </a:t>
            </a:r>
            <a:r>
              <a:rPr lang="en-US" dirty="0"/>
              <a:t>you are writing </a:t>
            </a:r>
            <a:r>
              <a:rPr lang="en-US" dirty="0" smtClean="0"/>
              <a:t>a list </a:t>
            </a:r>
            <a:r>
              <a:rPr lang="en-US" dirty="0"/>
              <a:t>and the first item in your list is a noun, write all the following items as </a:t>
            </a:r>
            <a:r>
              <a:rPr lang="en-US" dirty="0" smtClean="0"/>
              <a:t>nouns also</a:t>
            </a:r>
            <a:r>
              <a:rPr lang="en-US" dirty="0"/>
              <a:t>. If the first item is an -</a:t>
            </a:r>
            <a:r>
              <a:rPr lang="en-US" dirty="0" err="1"/>
              <a:t>ing</a:t>
            </a:r>
            <a:r>
              <a:rPr lang="en-US" dirty="0"/>
              <a:t> word, make all the others -</a:t>
            </a:r>
            <a:r>
              <a:rPr lang="en-US" dirty="0" err="1"/>
              <a:t>ing</a:t>
            </a:r>
            <a:r>
              <a:rPr lang="en-US" dirty="0"/>
              <a:t> words; if it is an </a:t>
            </a:r>
            <a:r>
              <a:rPr lang="en-US" dirty="0" smtClean="0"/>
              <a:t>adverb clause</a:t>
            </a:r>
            <a:r>
              <a:rPr lang="en-US" dirty="0"/>
              <a:t>, make all the others adverb clauses.</a:t>
            </a:r>
          </a:p>
        </p:txBody>
      </p:sp>
    </p:spTree>
    <p:extLst>
      <p:ext uri="{BB962C8B-B14F-4D97-AF65-F5344CB8AC3E}">
        <p14:creationId xmlns:p14="http://schemas.microsoft.com/office/powerpoint/2010/main" val="3823932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55199614"/>
              </p:ext>
            </p:extLst>
          </p:nvPr>
        </p:nvGraphicFramePr>
        <p:xfrm>
          <a:off x="457200" y="1003888"/>
          <a:ext cx="8352588" cy="4114799"/>
        </p:xfrm>
        <a:graphic>
          <a:graphicData uri="http://schemas.openxmlformats.org/drawingml/2006/table">
            <a:tbl>
              <a:tblPr firstRow="1" bandRow="1">
                <a:tableStyleId>{2D5ABB26-0587-4C30-8999-92F81FD0307C}</a:tableStyleId>
              </a:tblPr>
              <a:tblGrid>
                <a:gridCol w="4176294"/>
                <a:gridCol w="4176294"/>
              </a:tblGrid>
              <a:tr h="458357">
                <a:tc>
                  <a:txBody>
                    <a:bodyPr/>
                    <a:lstStyle/>
                    <a:p>
                      <a:r>
                        <a:rPr lang="en-US" sz="2800" dirty="0" smtClean="0"/>
                        <a:t>Not Parallel</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dirty="0" smtClean="0"/>
                        <a:t>Parallel</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130196">
                <a:tc>
                  <a:txBody>
                    <a:bodyPr/>
                    <a:lstStyle/>
                    <a:p>
                      <a:r>
                        <a:rPr lang="en-US" sz="2800" u="none" strike="noStrike" kern="1200" baseline="0" dirty="0" smtClean="0"/>
                        <a:t>My English conversation class is made up of Chinese, Spaniards, and some are from Bosnia.</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u="none" strike="noStrike" kern="1200" baseline="0" dirty="0" smtClean="0">
                          <a:solidFill>
                            <a:srgbClr val="0000FF"/>
                          </a:solidFill>
                        </a:rPr>
                        <a:t>My English conversation class is made up of Chinese, Spaniards, and Bosnians.</a:t>
                      </a:r>
                      <a:endParaRPr lang="en-US" sz="2800" b="0" i="0" u="none" strike="noStrike" kern="1200" baseline="0" dirty="0" smtClean="0">
                        <a:solidFill>
                          <a:srgbClr val="0000FF"/>
                        </a:solidFill>
                        <a:latin typeface="+mn-lt"/>
                        <a:ea typeface="+mn-ea"/>
                        <a:cs typeface="+mn-c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69255">
                <a:tc>
                  <a:txBody>
                    <a:bodyPr/>
                    <a:lstStyle/>
                    <a:p>
                      <a:r>
                        <a:rPr lang="en-US" sz="2800" u="none" strike="noStrike" kern="1200" baseline="0" dirty="0" smtClean="0"/>
                        <a:t>The students who do well attend class, they do their homework, and practice speaking in English.</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u="none" strike="noStrike" kern="1200" baseline="0" dirty="0" smtClean="0">
                          <a:solidFill>
                            <a:srgbClr val="0000FF"/>
                          </a:solidFill>
                        </a:rPr>
                        <a:t>The students who do well attend class, do their homework, and practice speaking in English.</a:t>
                      </a:r>
                      <a:endParaRPr lang="en-US" sz="2800" b="0" i="0" u="none" strike="noStrike" kern="1200" baseline="0" dirty="0" smtClean="0">
                        <a:solidFill>
                          <a:srgbClr val="0000FF"/>
                        </a:solidFill>
                        <a:latin typeface="+mn-lt"/>
                        <a:ea typeface="+mn-ea"/>
                        <a:cs typeface="+mn-c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79803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20800277"/>
              </p:ext>
            </p:extLst>
          </p:nvPr>
        </p:nvGraphicFramePr>
        <p:xfrm>
          <a:off x="457200" y="343608"/>
          <a:ext cx="8352588" cy="5831672"/>
        </p:xfrm>
        <a:graphic>
          <a:graphicData uri="http://schemas.openxmlformats.org/drawingml/2006/table">
            <a:tbl>
              <a:tblPr firstRow="1" bandRow="1">
                <a:tableStyleId>{2D5ABB26-0587-4C30-8999-92F81FD0307C}</a:tableStyleId>
              </a:tblPr>
              <a:tblGrid>
                <a:gridCol w="4176294"/>
                <a:gridCol w="4176294"/>
              </a:tblGrid>
              <a:tr h="1469255">
                <a:tc>
                  <a:txBody>
                    <a:bodyPr/>
                    <a:lstStyle/>
                    <a:p>
                      <a:r>
                        <a:rPr lang="en-US" sz="2800" u="none" strike="noStrike" kern="1200" baseline="0" dirty="0" smtClean="0"/>
                        <a:t>The teacher wanted to know which country we came from and our future goals.</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u="none" strike="noStrike" kern="1200" baseline="0" dirty="0" smtClean="0">
                          <a:solidFill>
                            <a:srgbClr val="0000FF"/>
                          </a:solidFill>
                        </a:rPr>
                        <a:t>The teacher wanted to know which country we came from and what our future goals were.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808313">
                <a:tc>
                  <a:txBody>
                    <a:bodyPr/>
                    <a:lstStyle/>
                    <a:p>
                      <a:r>
                        <a:rPr lang="en-US" sz="2800" u="none" strike="noStrike" kern="1200" baseline="0" dirty="0" smtClean="0"/>
                        <a:t>The language skills of the students in the evening classes are the same as the day classes.</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800" u="none" strike="noStrike" kern="1200" baseline="0" dirty="0" smtClean="0">
                          <a:solidFill>
                            <a:srgbClr val="0000FF"/>
                          </a:solidFill>
                        </a:rPr>
                        <a:t>The language skills of the students in the evening classes are the same as those of the students in the day classes.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808313">
                <a:tc>
                  <a:txBody>
                    <a:bodyPr/>
                    <a:lstStyle/>
                    <a:p>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u="none" strike="noStrike" kern="1200" baseline="0" dirty="0" smtClean="0">
                          <a:solidFill>
                            <a:srgbClr val="0000FF"/>
                          </a:solidFill>
                        </a:rPr>
                        <a:t>*The language skills of the students in the evening classes are the same as the students in the day classes.</a:t>
                      </a:r>
                      <a:endParaRPr lang="en-US" sz="2800" u="none" strike="noStrike" kern="1200" baseline="0" dirty="0" smtClean="0">
                        <a:solidFill>
                          <a:srgbClr val="0000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05835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Parallelism with Coordinators</a:t>
            </a:r>
            <a:endParaRPr lang="en-US" dirty="0"/>
          </a:p>
        </p:txBody>
      </p:sp>
      <p:sp>
        <p:nvSpPr>
          <p:cNvPr id="3" name="Content Placeholder 2"/>
          <p:cNvSpPr>
            <a:spLocks noGrp="1"/>
          </p:cNvSpPr>
          <p:nvPr>
            <p:ph idx="1"/>
          </p:nvPr>
        </p:nvSpPr>
        <p:spPr/>
        <p:txBody>
          <a:bodyPr/>
          <a:lstStyle/>
          <a:p>
            <a:r>
              <a:rPr lang="en-US" dirty="0"/>
              <a:t>The Federal Air Pollution Control Administration regulates automobile exhausts</a:t>
            </a:r>
            <a:r>
              <a:rPr lang="en-US" dirty="0" smtClean="0"/>
              <a:t>, and </a:t>
            </a:r>
            <a:r>
              <a:rPr lang="en-US" dirty="0"/>
              <a:t>the Federal Aviation Administration </a:t>
            </a:r>
            <a:r>
              <a:rPr lang="en-US" dirty="0" smtClean="0"/>
              <a:t>the aircraft</a:t>
            </a:r>
            <a:r>
              <a:rPr lang="en-US" dirty="0"/>
              <a:t>.</a:t>
            </a:r>
          </a:p>
          <a:p>
            <a:r>
              <a:rPr lang="en-US" dirty="0"/>
              <a:t>The states regulate the noise created by motor vehicles but not by </a:t>
            </a:r>
            <a:r>
              <a:rPr lang="en-US" dirty="0" smtClean="0"/>
              <a:t>commercial aircraft</a:t>
            </a:r>
            <a:r>
              <a:rPr lang="en-US" dirty="0"/>
              <a:t>.</a:t>
            </a:r>
          </a:p>
        </p:txBody>
      </p:sp>
    </p:spTree>
    <p:extLst>
      <p:ext uri="{BB962C8B-B14F-4D97-AF65-F5344CB8AC3E}">
        <p14:creationId xmlns:p14="http://schemas.microsoft.com/office/powerpoint/2010/main" val="2955842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5064"/>
            <a:ext cx="8229600" cy="4525963"/>
          </a:xfrm>
        </p:spPr>
        <p:txBody>
          <a:bodyPr>
            <a:noAutofit/>
          </a:bodyPr>
          <a:lstStyle/>
          <a:p>
            <a:r>
              <a:rPr lang="en-US" dirty="0"/>
              <a:t> A new law provides the means for both regulating pesticides and ordering </a:t>
            </a:r>
            <a:r>
              <a:rPr lang="en-US" dirty="0" smtClean="0"/>
              <a:t>their removal </a:t>
            </a:r>
            <a:r>
              <a:rPr lang="en-US" dirty="0"/>
              <a:t>if they are dangerous.</a:t>
            </a:r>
          </a:p>
          <a:p>
            <a:r>
              <a:rPr lang="en-US" dirty="0"/>
              <a:t>Air pollutants may come </a:t>
            </a:r>
            <a:r>
              <a:rPr lang="en-US" dirty="0" smtClean="0"/>
              <a:t>from </a:t>
            </a:r>
            <a:r>
              <a:rPr lang="en-US" dirty="0"/>
              <a:t>either the ocean as natural contaminants given </a:t>
            </a:r>
            <a:r>
              <a:rPr lang="en-US" dirty="0" smtClean="0"/>
              <a:t>off by </a:t>
            </a:r>
            <a:r>
              <a:rPr lang="en-US" dirty="0"/>
              <a:t>sea life or </a:t>
            </a:r>
            <a:r>
              <a:rPr lang="en-US" dirty="0" smtClean="0"/>
              <a:t>the </a:t>
            </a:r>
            <a:r>
              <a:rPr lang="en-US" dirty="0"/>
              <a:t>internal combustion engines of automobiles.</a:t>
            </a:r>
          </a:p>
          <a:p>
            <a:r>
              <a:rPr lang="en-US" dirty="0"/>
              <a:t>If neither industry nor the public works toward reducing pollution problems</a:t>
            </a:r>
            <a:r>
              <a:rPr lang="en-US" dirty="0" smtClean="0"/>
              <a:t>, future </a:t>
            </a:r>
            <a:r>
              <a:rPr lang="en-US" dirty="0"/>
              <a:t>generations will suffer.</a:t>
            </a:r>
          </a:p>
        </p:txBody>
      </p:sp>
    </p:spTree>
    <p:extLst>
      <p:ext uri="{BB962C8B-B14F-4D97-AF65-F5344CB8AC3E}">
        <p14:creationId xmlns:p14="http://schemas.microsoft.com/office/powerpoint/2010/main" val="431639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Either-or/ Neither-nor construction</a:t>
            </a:r>
            <a:endParaRPr lang="en-US" dirty="0"/>
          </a:p>
        </p:txBody>
      </p:sp>
      <p:sp>
        <p:nvSpPr>
          <p:cNvPr id="3" name="Content Placeholder 2"/>
          <p:cNvSpPr>
            <a:spLocks noGrp="1"/>
          </p:cNvSpPr>
          <p:nvPr>
            <p:ph idx="1"/>
          </p:nvPr>
        </p:nvSpPr>
        <p:spPr/>
        <p:txBody>
          <a:bodyPr/>
          <a:lstStyle/>
          <a:p>
            <a:r>
              <a:rPr lang="en-US" dirty="0" smtClean="0"/>
              <a:t>We can either slow down ageing or cure cancer </a:t>
            </a:r>
            <a:r>
              <a:rPr lang="mr-IN" dirty="0" smtClean="0"/>
              <a:t>–</a:t>
            </a:r>
            <a:r>
              <a:rPr lang="en-US" dirty="0" smtClean="0"/>
              <a:t> we can’t mathematically do both</a:t>
            </a:r>
          </a:p>
          <a:p>
            <a:r>
              <a:rPr lang="en-US" dirty="0" smtClean="0"/>
              <a:t>We can either ask for an extension or submit the assignment today itself</a:t>
            </a:r>
          </a:p>
          <a:p>
            <a:r>
              <a:rPr lang="en-US" dirty="0" smtClean="0"/>
              <a:t>They haven’t got neither the parcel nor a confirmation</a:t>
            </a:r>
            <a:endParaRPr lang="en-US" dirty="0"/>
          </a:p>
        </p:txBody>
      </p:sp>
    </p:spTree>
    <p:extLst>
      <p:ext uri="{BB962C8B-B14F-4D97-AF65-F5344CB8AC3E}">
        <p14:creationId xmlns:p14="http://schemas.microsoft.com/office/powerpoint/2010/main" val="1506228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Rewrite the following sentences in parallel </a:t>
            </a:r>
            <a:r>
              <a:rPr lang="en-US" dirty="0" smtClean="0"/>
              <a:t>form.</a:t>
            </a:r>
            <a:endParaRPr lang="en-US" dirty="0"/>
          </a:p>
        </p:txBody>
      </p:sp>
      <p:sp>
        <p:nvSpPr>
          <p:cNvPr id="3" name="Content Placeholder 2"/>
          <p:cNvSpPr>
            <a:spLocks noGrp="1"/>
          </p:cNvSpPr>
          <p:nvPr>
            <p:ph idx="1"/>
          </p:nvPr>
        </p:nvSpPr>
        <p:spPr/>
        <p:txBody>
          <a:bodyPr/>
          <a:lstStyle/>
          <a:p>
            <a:r>
              <a:rPr lang="en-US" dirty="0"/>
              <a:t>Credit cards are accepted by department stores, airlines, and they can </a:t>
            </a:r>
            <a:r>
              <a:rPr lang="en-US" dirty="0" smtClean="0"/>
              <a:t>be used </a:t>
            </a:r>
            <a:r>
              <a:rPr lang="en-US" dirty="0"/>
              <a:t>in some gas stations</a:t>
            </a:r>
            <a:r>
              <a:rPr lang="en-US" dirty="0" smtClean="0"/>
              <a:t>.</a:t>
            </a:r>
          </a:p>
          <a:p>
            <a:r>
              <a:rPr lang="en-US" dirty="0"/>
              <a:t>You do not need to risk carrying cash or to risk to miss a sale</a:t>
            </a:r>
            <a:r>
              <a:rPr lang="en-US" dirty="0" smtClean="0"/>
              <a:t>.</a:t>
            </a:r>
          </a:p>
          <a:p>
            <a:r>
              <a:rPr lang="en-US" dirty="0"/>
              <a:t>With credit cards, you can either pay your bill </a:t>
            </a:r>
            <a:r>
              <a:rPr lang="en-US" dirty="0" smtClean="0"/>
              <a:t>in one installment</a:t>
            </a:r>
            <a:r>
              <a:rPr lang="en-US" dirty="0"/>
              <a:t>.</a:t>
            </a:r>
            <a:r>
              <a:rPr lang="en-US" dirty="0" smtClean="0"/>
              <a:t> You may also convert it into easy EMIs.</a:t>
            </a:r>
            <a:endParaRPr lang="en-US" dirty="0"/>
          </a:p>
        </p:txBody>
      </p:sp>
    </p:spTree>
    <p:extLst>
      <p:ext uri="{BB962C8B-B14F-4D97-AF65-F5344CB8AC3E}">
        <p14:creationId xmlns:p14="http://schemas.microsoft.com/office/powerpoint/2010/main" val="4129642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fragments</a:t>
            </a:r>
            <a:endParaRPr lang="en-US" dirty="0"/>
          </a:p>
        </p:txBody>
      </p:sp>
      <p:sp>
        <p:nvSpPr>
          <p:cNvPr id="3" name="Content Placeholder 2"/>
          <p:cNvSpPr>
            <a:spLocks noGrp="1"/>
          </p:cNvSpPr>
          <p:nvPr>
            <p:ph idx="1"/>
          </p:nvPr>
        </p:nvSpPr>
        <p:spPr/>
        <p:txBody>
          <a:bodyPr/>
          <a:lstStyle/>
          <a:p>
            <a:r>
              <a:rPr lang="en-US" dirty="0"/>
              <a:t>Sentence fragments are incomplete sentences or parts of sentences. Remember </a:t>
            </a:r>
            <a:r>
              <a:rPr lang="en-US" dirty="0" smtClean="0"/>
              <a:t>that a </a:t>
            </a:r>
            <a:r>
              <a:rPr lang="en-US" dirty="0"/>
              <a:t>complete sentence must contain at least one main or independent </a:t>
            </a:r>
            <a:r>
              <a:rPr lang="en-US" dirty="0" smtClean="0"/>
              <a:t>clause.</a:t>
            </a:r>
            <a:endParaRPr lang="en-US" dirty="0"/>
          </a:p>
        </p:txBody>
      </p:sp>
    </p:spTree>
    <p:extLst>
      <p:ext uri="{BB962C8B-B14F-4D97-AF65-F5344CB8AC3E}">
        <p14:creationId xmlns:p14="http://schemas.microsoft.com/office/powerpoint/2010/main" val="3879364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43262"/>
            <a:ext cx="8229600" cy="4882901"/>
          </a:xfrm>
        </p:spPr>
        <p:txBody>
          <a:bodyPr>
            <a:noAutofit/>
          </a:bodyPr>
          <a:lstStyle/>
          <a:p>
            <a:r>
              <a:rPr lang="en-US" dirty="0" smtClean="0"/>
              <a:t>Because </a:t>
            </a:r>
            <a:r>
              <a:rPr lang="en-US" dirty="0"/>
              <a:t>some students work part-time while taking a full load of classes.</a:t>
            </a:r>
          </a:p>
          <a:p>
            <a:r>
              <a:rPr lang="en-US" dirty="0" smtClean="0"/>
              <a:t>PROBLEM: </a:t>
            </a:r>
            <a:r>
              <a:rPr lang="en-US" dirty="0"/>
              <a:t>This is a dependent clause. It begins with a subordinator (because). It does </a:t>
            </a:r>
            <a:r>
              <a:rPr lang="en-US" dirty="0" smtClean="0"/>
              <a:t>not express </a:t>
            </a:r>
            <a:r>
              <a:rPr lang="en-US" dirty="0"/>
              <a:t>a complete thought because there is no independent clause</a:t>
            </a:r>
            <a:r>
              <a:rPr lang="en-US" dirty="0" smtClean="0"/>
              <a:t>.</a:t>
            </a:r>
            <a:endParaRPr lang="en-US" dirty="0"/>
          </a:p>
        </p:txBody>
      </p:sp>
    </p:spTree>
    <p:extLst>
      <p:ext uri="{BB962C8B-B14F-4D97-AF65-F5344CB8AC3E}">
        <p14:creationId xmlns:p14="http://schemas.microsoft.com/office/powerpoint/2010/main" val="959197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Solution: (1) Add an independent clause.</a:t>
            </a:r>
          </a:p>
          <a:p>
            <a:pPr marL="0" indent="0">
              <a:buNone/>
            </a:pPr>
            <a:r>
              <a:rPr lang="en-US" dirty="0"/>
              <a:t>Because some students work part-time while taking a full load of courses, they have very little free time.</a:t>
            </a:r>
          </a:p>
          <a:p>
            <a:pPr marL="0" indent="0">
              <a:buNone/>
            </a:pPr>
            <a:r>
              <a:rPr lang="en-US" dirty="0"/>
              <a:t>(2) Delete the subordinator (because).</a:t>
            </a:r>
          </a:p>
          <a:p>
            <a:r>
              <a:rPr lang="en-US" dirty="0"/>
              <a:t>Some students work part-time while taking a full load of classes.</a:t>
            </a:r>
          </a:p>
          <a:p>
            <a:endParaRPr lang="en-US" dirty="0"/>
          </a:p>
        </p:txBody>
      </p:sp>
    </p:spTree>
    <p:extLst>
      <p:ext uri="{BB962C8B-B14F-4D97-AF65-F5344CB8AC3E}">
        <p14:creationId xmlns:p14="http://schemas.microsoft.com/office/powerpoint/2010/main" val="184310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A.P.J. Abdul </a:t>
            </a:r>
            <a:r>
              <a:rPr lang="en-US" dirty="0" err="1"/>
              <a:t>Kalam</a:t>
            </a:r>
            <a:r>
              <a:rPr lang="en-US" dirty="0"/>
              <a:t> </a:t>
            </a:r>
            <a:r>
              <a:rPr lang="en-US" dirty="0" smtClean="0"/>
              <a:t>served </a:t>
            </a:r>
            <a:r>
              <a:rPr lang="en-US" dirty="0"/>
              <a:t>as the 11th President of India from 2002 to 2007. </a:t>
            </a:r>
            <a:r>
              <a:rPr lang="en-US" dirty="0" smtClean="0"/>
              <a:t>He was fondly called ‘The People’s President’. Renowned </a:t>
            </a:r>
            <a:r>
              <a:rPr lang="en-US" dirty="0"/>
              <a:t>for his pivotal role in the nation’s civilian space </a:t>
            </a:r>
            <a:r>
              <a:rPr lang="en-US" dirty="0" err="1"/>
              <a:t>programme</a:t>
            </a:r>
            <a:r>
              <a:rPr lang="en-US" dirty="0"/>
              <a:t> and military missile development, he </a:t>
            </a:r>
            <a:r>
              <a:rPr lang="en-US" dirty="0" smtClean="0"/>
              <a:t>is known </a:t>
            </a:r>
            <a:r>
              <a:rPr lang="en-US" dirty="0"/>
              <a:t>as the Missile Man of India.</a:t>
            </a:r>
          </a:p>
        </p:txBody>
      </p:sp>
    </p:spTree>
    <p:extLst>
      <p:ext uri="{BB962C8B-B14F-4D97-AF65-F5344CB8AC3E}">
        <p14:creationId xmlns:p14="http://schemas.microsoft.com/office/powerpoint/2010/main" val="519909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Always check your own writing for sentence fragments. Pay particular </a:t>
            </a:r>
            <a:r>
              <a:rPr lang="en-US" dirty="0" smtClean="0"/>
              <a:t>attention to </a:t>
            </a:r>
            <a:r>
              <a:rPr lang="en-US" dirty="0"/>
              <a:t>sentences beginning with subordinators (</a:t>
            </a:r>
            <a:r>
              <a:rPr lang="en-US" i="1" dirty="0"/>
              <a:t>although, since, because, if, </a:t>
            </a:r>
            <a:r>
              <a:rPr lang="en-US" i="1" dirty="0" smtClean="0"/>
              <a:t>before, </a:t>
            </a:r>
            <a:r>
              <a:rPr lang="en-US" dirty="0" err="1" smtClean="0"/>
              <a:t>etc</a:t>
            </a:r>
            <a:r>
              <a:rPr lang="en-US" dirty="0" smtClean="0"/>
              <a:t>)</a:t>
            </a:r>
            <a:r>
              <a:rPr lang="en-US" dirty="0"/>
              <a:t>. </a:t>
            </a:r>
          </a:p>
        </p:txBody>
      </p:sp>
    </p:spTree>
    <p:extLst>
      <p:ext uri="{BB962C8B-B14F-4D97-AF65-F5344CB8AC3E}">
        <p14:creationId xmlns:p14="http://schemas.microsoft.com/office/powerpoint/2010/main" val="3211272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5578"/>
            <a:ext cx="8229600" cy="5270585"/>
          </a:xfrm>
        </p:spPr>
        <p:txBody>
          <a:bodyPr>
            <a:normAutofit/>
          </a:bodyPr>
          <a:lstStyle/>
          <a:p>
            <a:r>
              <a:rPr lang="en-US" dirty="0"/>
              <a:t>The desire of all humankind to live in peace and freedom, </a:t>
            </a:r>
            <a:r>
              <a:rPr lang="en-US" dirty="0" smtClean="0"/>
              <a:t>for example</a:t>
            </a:r>
            <a:r>
              <a:rPr lang="en-US" dirty="0"/>
              <a:t>.</a:t>
            </a:r>
          </a:p>
          <a:p>
            <a:r>
              <a:rPr lang="en-US" dirty="0" smtClean="0"/>
              <a:t>Second</a:t>
            </a:r>
            <a:r>
              <a:rPr lang="en-US" dirty="0"/>
              <a:t>, a fact that men are physically stronger than women.</a:t>
            </a:r>
          </a:p>
          <a:p>
            <a:r>
              <a:rPr lang="en-US" dirty="0" smtClean="0"/>
              <a:t>The </a:t>
            </a:r>
            <a:r>
              <a:rPr lang="en-US" dirty="0"/>
              <a:t>best movie I saw last year.</a:t>
            </a:r>
          </a:p>
          <a:p>
            <a:r>
              <a:rPr lang="en-US" dirty="0" smtClean="0"/>
              <a:t>Titanic, the </a:t>
            </a:r>
            <a:r>
              <a:rPr lang="en-US" dirty="0"/>
              <a:t>most financially successful movie ever made</a:t>
            </a:r>
            <a:r>
              <a:rPr lang="en-US" dirty="0" smtClean="0"/>
              <a:t>, worldwide.</a:t>
            </a:r>
            <a:endParaRPr lang="en-US" dirty="0"/>
          </a:p>
        </p:txBody>
      </p:sp>
    </p:spTree>
    <p:extLst>
      <p:ext uri="{BB962C8B-B14F-4D97-AF65-F5344CB8AC3E}">
        <p14:creationId xmlns:p14="http://schemas.microsoft.com/office/powerpoint/2010/main" val="3271683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Run-on sentences</a:t>
            </a:r>
            <a:endParaRPr lang="en-US" dirty="0"/>
          </a:p>
        </p:txBody>
      </p:sp>
      <p:sp>
        <p:nvSpPr>
          <p:cNvPr id="3" name="Content Placeholder 2"/>
          <p:cNvSpPr>
            <a:spLocks noGrp="1"/>
          </p:cNvSpPr>
          <p:nvPr>
            <p:ph idx="1"/>
          </p:nvPr>
        </p:nvSpPr>
        <p:spPr>
          <a:xfrm>
            <a:off x="457200" y="1189790"/>
            <a:ext cx="8229600" cy="4936374"/>
          </a:xfrm>
        </p:spPr>
        <p:txBody>
          <a:bodyPr>
            <a:noAutofit/>
          </a:bodyPr>
          <a:lstStyle/>
          <a:p>
            <a:r>
              <a:rPr lang="en-US" dirty="0"/>
              <a:t>A run-on sentence </a:t>
            </a:r>
            <a:r>
              <a:rPr lang="en-US" dirty="0" smtClean="0"/>
              <a:t>- </a:t>
            </a:r>
            <a:r>
              <a:rPr lang="en-US" dirty="0"/>
              <a:t>two or more independent clauses </a:t>
            </a:r>
            <a:r>
              <a:rPr lang="en-US" dirty="0" smtClean="0"/>
              <a:t>are written </a:t>
            </a:r>
            <a:r>
              <a:rPr lang="en-US" dirty="0"/>
              <a:t>one after another with no punctuation. </a:t>
            </a:r>
            <a:endParaRPr lang="en-US" dirty="0" smtClean="0"/>
          </a:p>
          <a:p>
            <a:r>
              <a:rPr lang="en-US" dirty="0" smtClean="0"/>
              <a:t>E.g. My family went to Australia then they emigrated to Canada.</a:t>
            </a:r>
          </a:p>
          <a:p>
            <a:r>
              <a:rPr lang="en-US" dirty="0"/>
              <a:t>Comma splice - two independent clauses incorrectly joined by a comma without a coordinating conjunction.</a:t>
            </a:r>
          </a:p>
          <a:p>
            <a:r>
              <a:rPr lang="en-US" dirty="0" smtClean="0"/>
              <a:t>e.g. My family went to Australia, then they emigrated to Canada.</a:t>
            </a:r>
            <a:endParaRPr lang="en-US" dirty="0"/>
          </a:p>
        </p:txBody>
      </p:sp>
    </p:spTree>
    <p:extLst>
      <p:ext uri="{BB962C8B-B14F-4D97-AF65-F5344CB8AC3E}">
        <p14:creationId xmlns:p14="http://schemas.microsoft.com/office/powerpoint/2010/main" val="3449929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3872"/>
            <a:ext cx="8229600" cy="5742292"/>
          </a:xfrm>
        </p:spPr>
        <p:txBody>
          <a:bodyPr>
            <a:noAutofit/>
          </a:bodyPr>
          <a:lstStyle/>
          <a:p>
            <a:r>
              <a:rPr lang="en-US" dirty="0"/>
              <a:t>Add a period:</a:t>
            </a:r>
          </a:p>
          <a:p>
            <a:pPr marL="0" indent="0">
              <a:buNone/>
            </a:pPr>
            <a:r>
              <a:rPr lang="en-US" dirty="0"/>
              <a:t>My family went to Australia. Then they emigrated to Canada.</a:t>
            </a:r>
          </a:p>
          <a:p>
            <a:r>
              <a:rPr lang="en-US" dirty="0" smtClean="0"/>
              <a:t>Add </a:t>
            </a:r>
            <a:r>
              <a:rPr lang="en-US" dirty="0"/>
              <a:t>a semicolon:</a:t>
            </a:r>
          </a:p>
          <a:p>
            <a:pPr marL="0" indent="0">
              <a:buNone/>
            </a:pPr>
            <a:r>
              <a:rPr lang="en-US" dirty="0"/>
              <a:t>My family went to Australia; then they emigrated to Canada.</a:t>
            </a:r>
          </a:p>
          <a:p>
            <a:r>
              <a:rPr lang="en-US" dirty="0" smtClean="0"/>
              <a:t>Add </a:t>
            </a:r>
            <a:r>
              <a:rPr lang="en-US" dirty="0"/>
              <a:t>a coordinator:</a:t>
            </a:r>
          </a:p>
          <a:p>
            <a:pPr marL="0" indent="0">
              <a:buNone/>
            </a:pPr>
            <a:r>
              <a:rPr lang="en-US" dirty="0"/>
              <a:t>My family went to Australia, and then they emigrated to Canada</a:t>
            </a:r>
            <a:r>
              <a:rPr lang="en-US" dirty="0" smtClean="0"/>
              <a:t>.</a:t>
            </a:r>
            <a:endParaRPr lang="en-US" dirty="0"/>
          </a:p>
        </p:txBody>
      </p:sp>
    </p:spTree>
    <p:extLst>
      <p:ext uri="{BB962C8B-B14F-4D97-AF65-F5344CB8AC3E}">
        <p14:creationId xmlns:p14="http://schemas.microsoft.com/office/powerpoint/2010/main" val="1214119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Add a subordinator:</a:t>
            </a:r>
          </a:p>
          <a:p>
            <a:pPr marL="0" indent="0">
              <a:buNone/>
            </a:pPr>
            <a:r>
              <a:rPr lang="en-US" dirty="0"/>
              <a:t>My family went to Australia before they emigrated to Canada.</a:t>
            </a:r>
          </a:p>
          <a:p>
            <a:pPr marL="0" indent="0">
              <a:buNone/>
            </a:pPr>
            <a:r>
              <a:rPr lang="en-US" dirty="0"/>
              <a:t>After my family went to Australia, they emigrated to Canada.</a:t>
            </a:r>
          </a:p>
          <a:p>
            <a:endParaRPr lang="en-US" dirty="0"/>
          </a:p>
        </p:txBody>
      </p:sp>
    </p:spTree>
    <p:extLst>
      <p:ext uri="{BB962C8B-B14F-4D97-AF65-F5344CB8AC3E}">
        <p14:creationId xmlns:p14="http://schemas.microsoft.com/office/powerpoint/2010/main" val="4175688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Stringy sentences</a:t>
            </a:r>
            <a:endParaRPr lang="en-US" dirty="0"/>
          </a:p>
        </p:txBody>
      </p:sp>
      <p:sp>
        <p:nvSpPr>
          <p:cNvPr id="3" name="Content Placeholder 2"/>
          <p:cNvSpPr>
            <a:spLocks noGrp="1"/>
          </p:cNvSpPr>
          <p:nvPr>
            <p:ph idx="1"/>
          </p:nvPr>
        </p:nvSpPr>
        <p:spPr/>
        <p:txBody>
          <a:bodyPr/>
          <a:lstStyle/>
          <a:p>
            <a:r>
              <a:rPr lang="en-US" dirty="0" smtClean="0"/>
              <a:t>A </a:t>
            </a:r>
            <a:r>
              <a:rPr lang="en-US" dirty="0"/>
              <a:t>sentence with too many clauses, usually connected with </a:t>
            </a:r>
            <a:r>
              <a:rPr lang="en-US" i="1" dirty="0"/>
              <a:t>and</a:t>
            </a:r>
            <a:r>
              <a:rPr lang="en-US" dirty="0" smtClean="0"/>
              <a:t>, </a:t>
            </a:r>
            <a:r>
              <a:rPr lang="en-US" i="1" dirty="0" smtClean="0"/>
              <a:t>but</a:t>
            </a:r>
            <a:r>
              <a:rPr lang="en-US" dirty="0"/>
              <a:t>, </a:t>
            </a:r>
            <a:r>
              <a:rPr lang="en-US" i="1" dirty="0"/>
              <a:t>so</a:t>
            </a:r>
            <a:r>
              <a:rPr lang="en-US" dirty="0"/>
              <a:t>, and sometimes </a:t>
            </a:r>
            <a:r>
              <a:rPr lang="en-US" i="1" dirty="0"/>
              <a:t>because</a:t>
            </a:r>
            <a:r>
              <a:rPr lang="en-US" dirty="0"/>
              <a:t>. </a:t>
            </a:r>
            <a:endParaRPr lang="en-US" dirty="0" smtClean="0"/>
          </a:p>
          <a:p>
            <a:r>
              <a:rPr lang="en-US" dirty="0" smtClean="0"/>
              <a:t>It </a:t>
            </a:r>
            <a:r>
              <a:rPr lang="en-US" dirty="0"/>
              <a:t>often results from writing the way you speak</a:t>
            </a:r>
            <a:r>
              <a:rPr lang="en-US" dirty="0" smtClean="0"/>
              <a:t>, going </a:t>
            </a:r>
            <a:r>
              <a:rPr lang="en-US" dirty="0"/>
              <a:t>on and on like a string without an end.</a:t>
            </a:r>
          </a:p>
        </p:txBody>
      </p:sp>
    </p:spTree>
    <p:extLst>
      <p:ext uri="{BB962C8B-B14F-4D97-AF65-F5344CB8AC3E}">
        <p14:creationId xmlns:p14="http://schemas.microsoft.com/office/powerpoint/2010/main" val="1124582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 Many students attend classes all morning, and then they work all afternoon, </a:t>
            </a:r>
            <a:r>
              <a:rPr lang="en-US" sz="3200" dirty="0" smtClean="0"/>
              <a:t>and they </a:t>
            </a:r>
            <a:r>
              <a:rPr lang="en-US" sz="3200" dirty="0"/>
              <a:t>also have to study at night, so they are usually exhausted by the weekend.</a:t>
            </a:r>
          </a:p>
        </p:txBody>
      </p:sp>
    </p:spTree>
    <p:extLst>
      <p:ext uri="{BB962C8B-B14F-4D97-AF65-F5344CB8AC3E}">
        <p14:creationId xmlns:p14="http://schemas.microsoft.com/office/powerpoint/2010/main" val="4089622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Subject - Verb </a:t>
            </a:r>
            <a:r>
              <a:rPr lang="en-US" b="1" dirty="0"/>
              <a:t>Agreement </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endParaRPr lang="en-US" dirty="0" smtClean="0"/>
          </a:p>
          <a:p>
            <a:pPr marL="0" indent="0">
              <a:buNone/>
            </a:pPr>
            <a:r>
              <a:rPr lang="en-US" dirty="0" smtClean="0"/>
              <a:t>Identify </a:t>
            </a:r>
            <a:r>
              <a:rPr lang="en-US" dirty="0"/>
              <a:t>the </a:t>
            </a:r>
            <a:r>
              <a:rPr lang="en-US" dirty="0" smtClean="0"/>
              <a:t>subject</a:t>
            </a:r>
            <a:endParaRPr lang="en-US" dirty="0"/>
          </a:p>
          <a:p>
            <a:r>
              <a:rPr lang="en-US" dirty="0"/>
              <a:t> The man saw the child.</a:t>
            </a:r>
          </a:p>
          <a:p>
            <a:r>
              <a:rPr lang="en-US" dirty="0"/>
              <a:t>The man who walked on the bank saw the child</a:t>
            </a:r>
            <a:r>
              <a:rPr lang="en-US" dirty="0" smtClean="0"/>
              <a:t>.</a:t>
            </a:r>
          </a:p>
          <a:p>
            <a:pPr marL="0" indent="0">
              <a:buNone/>
            </a:pPr>
            <a:endParaRPr lang="en-US" dirty="0"/>
          </a:p>
          <a:p>
            <a:pPr marL="0" indent="0">
              <a:buNone/>
            </a:pPr>
            <a:r>
              <a:rPr lang="en-US" dirty="0" smtClean="0"/>
              <a:t>Verbs </a:t>
            </a:r>
            <a:r>
              <a:rPr lang="en-US" dirty="0"/>
              <a:t>must ordinarily agree with their subjects:</a:t>
            </a:r>
          </a:p>
          <a:p>
            <a:r>
              <a:rPr lang="en-US" dirty="0" smtClean="0"/>
              <a:t>Dogs </a:t>
            </a:r>
            <a:r>
              <a:rPr lang="en-US" dirty="0"/>
              <a:t>are canines.</a:t>
            </a:r>
          </a:p>
          <a:p>
            <a:r>
              <a:rPr lang="en-US" dirty="0"/>
              <a:t>A clue was </a:t>
            </a:r>
            <a:r>
              <a:rPr lang="en-US" dirty="0" smtClean="0"/>
              <a:t>discovered.</a:t>
            </a:r>
          </a:p>
          <a:p>
            <a:r>
              <a:rPr lang="en-US" dirty="0"/>
              <a:t>Each of the female bears was found with its cub.</a:t>
            </a:r>
          </a:p>
          <a:p>
            <a:r>
              <a:rPr lang="en-US" dirty="0" smtClean="0"/>
              <a:t>These </a:t>
            </a:r>
            <a:r>
              <a:rPr lang="en-US" dirty="0"/>
              <a:t>people were innocent.</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7218480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1"/>
            <a:ext cx="8388684" cy="6124754"/>
          </a:xfrm>
          <a:prstGeom prst="rect">
            <a:avLst/>
          </a:prstGeom>
        </p:spPr>
        <p:txBody>
          <a:bodyPr wrap="square">
            <a:spAutoFit/>
          </a:bodyPr>
          <a:lstStyle/>
          <a:p>
            <a:r>
              <a:rPr lang="en-US" sz="2800" b="1" dirty="0"/>
              <a:t>However, when in doubt let your </a:t>
            </a:r>
            <a:r>
              <a:rPr lang="en-US" sz="2800" b="1" dirty="0" smtClean="0"/>
              <a:t>contextual meaning </a:t>
            </a:r>
            <a:r>
              <a:rPr lang="en-US" sz="2800" b="1" dirty="0"/>
              <a:t>determine subject-verb agreement</a:t>
            </a:r>
            <a:r>
              <a:rPr lang="en-US" sz="2800" dirty="0"/>
              <a:t>.</a:t>
            </a:r>
          </a:p>
          <a:p>
            <a:r>
              <a:rPr lang="en-US" sz="2800" dirty="0"/>
              <a:t> </a:t>
            </a:r>
            <a:endParaRPr lang="en-US" sz="2800" dirty="0" smtClean="0"/>
          </a:p>
          <a:p>
            <a:r>
              <a:rPr lang="en-US" sz="2800" dirty="0" smtClean="0"/>
              <a:t>Problem</a:t>
            </a:r>
            <a:r>
              <a:rPr lang="en-US" sz="2800" dirty="0"/>
              <a:t>: A </a:t>
            </a:r>
            <a:r>
              <a:rPr lang="en-US" sz="2800" dirty="0" smtClean="0"/>
              <a:t>lot of </a:t>
            </a:r>
            <a:r>
              <a:rPr lang="en-US" sz="2800" dirty="0"/>
              <a:t>these cures was/were rejected</a:t>
            </a:r>
            <a:r>
              <a:rPr lang="en-US" sz="2800" dirty="0" smtClean="0"/>
              <a:t>.</a:t>
            </a:r>
          </a:p>
          <a:p>
            <a:endParaRPr lang="en-US" sz="2800" dirty="0" smtClean="0"/>
          </a:p>
          <a:p>
            <a:pPr marL="285750" indent="-285750">
              <a:buFont typeface="Courier New" pitchFamily="49" charset="0"/>
              <a:buChar char="o"/>
            </a:pPr>
            <a:r>
              <a:rPr lang="en-US" sz="2800" dirty="0"/>
              <a:t>Solution1: A </a:t>
            </a:r>
            <a:r>
              <a:rPr lang="en-US" sz="2800" dirty="0" smtClean="0"/>
              <a:t>lot of these </a:t>
            </a:r>
            <a:r>
              <a:rPr lang="en-US" sz="2800" dirty="0"/>
              <a:t>cures were rejected. </a:t>
            </a:r>
            <a:endParaRPr lang="en-US" sz="2800" dirty="0" smtClean="0"/>
          </a:p>
          <a:p>
            <a:pPr marL="285750" indent="-285750"/>
            <a:r>
              <a:rPr lang="en-US" sz="2800" dirty="0" smtClean="0"/>
              <a:t>(phrases like </a:t>
            </a:r>
            <a:r>
              <a:rPr lang="en-US" sz="2800" i="1" dirty="0" smtClean="0"/>
              <a:t>a lot of, lots of </a:t>
            </a:r>
            <a:r>
              <a:rPr lang="en-US" sz="2800" dirty="0" smtClean="0"/>
              <a:t>occur with plural nouns)</a:t>
            </a:r>
          </a:p>
          <a:p>
            <a:pPr marL="285750" indent="-285750">
              <a:buFont typeface="Courier New" pitchFamily="49" charset="0"/>
              <a:buChar char="o"/>
            </a:pPr>
            <a:endParaRPr lang="en-US" sz="2800" dirty="0" smtClean="0"/>
          </a:p>
          <a:p>
            <a:pPr marL="285750" indent="-285750">
              <a:buFont typeface="Courier New" pitchFamily="49" charset="0"/>
              <a:buChar char="o"/>
            </a:pPr>
            <a:r>
              <a:rPr lang="en-US" sz="2800" dirty="0" smtClean="0"/>
              <a:t>Solution2</a:t>
            </a:r>
            <a:r>
              <a:rPr lang="en-US" sz="2800" dirty="0"/>
              <a:t>: Several of these cures were </a:t>
            </a:r>
            <a:r>
              <a:rPr lang="en-US" sz="2800" dirty="0" smtClean="0"/>
              <a:t>rejected.</a:t>
            </a:r>
          </a:p>
          <a:p>
            <a:endParaRPr lang="en-US" sz="2800" dirty="0" smtClean="0"/>
          </a:p>
          <a:p>
            <a:pPr marL="285750" indent="-285750">
              <a:buFont typeface="Courier New" pitchFamily="49" charset="0"/>
              <a:buChar char="o"/>
            </a:pPr>
            <a:r>
              <a:rPr lang="en-US" sz="2800" dirty="0" smtClean="0"/>
              <a:t>Solution3</a:t>
            </a:r>
            <a:r>
              <a:rPr lang="en-US" sz="2800" dirty="0"/>
              <a:t>: Some of these cures were </a:t>
            </a:r>
            <a:r>
              <a:rPr lang="en-US" sz="2800" dirty="0" smtClean="0"/>
              <a:t>rejected.</a:t>
            </a:r>
          </a:p>
          <a:p>
            <a:endParaRPr lang="en-US" sz="2800" dirty="0" smtClean="0"/>
          </a:p>
          <a:p>
            <a:pPr marL="285750" indent="-285750">
              <a:buFont typeface="Courier New" pitchFamily="49" charset="0"/>
              <a:buChar char="o"/>
            </a:pPr>
            <a:r>
              <a:rPr lang="en-US" sz="2800" dirty="0" smtClean="0"/>
              <a:t>Solution4</a:t>
            </a:r>
            <a:r>
              <a:rPr lang="en-US" sz="2800" dirty="0"/>
              <a:t>: The doctors/experts rejected some of these cures</a:t>
            </a:r>
            <a:r>
              <a:rPr lang="en-US" sz="2800" dirty="0" smtClean="0"/>
              <a:t>.</a:t>
            </a:r>
            <a:r>
              <a:rPr lang="en-US" sz="2800" dirty="0"/>
              <a:t> </a:t>
            </a:r>
          </a:p>
        </p:txBody>
      </p:sp>
    </p:spTree>
    <p:extLst>
      <p:ext uri="{BB962C8B-B14F-4D97-AF65-F5344CB8AC3E}">
        <p14:creationId xmlns:p14="http://schemas.microsoft.com/office/powerpoint/2010/main" val="379172972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Typical </a:t>
            </a:r>
            <a:r>
              <a:rPr lang="en-US" b="1" dirty="0"/>
              <a:t>errors in </a:t>
            </a:r>
            <a:r>
              <a:rPr lang="en-US" b="1" dirty="0" smtClean="0"/>
              <a:t>Agreement</a:t>
            </a:r>
            <a:r>
              <a:rPr lang="en-US" dirty="0"/>
              <a:t> </a:t>
            </a:r>
            <a:br>
              <a:rPr lang="en-US" dirty="0"/>
            </a:br>
            <a:endParaRPr lang="en-US" dirty="0"/>
          </a:p>
        </p:txBody>
      </p:sp>
      <p:sp>
        <p:nvSpPr>
          <p:cNvPr id="3" name="Content Placeholder 2"/>
          <p:cNvSpPr>
            <a:spLocks noGrp="1"/>
          </p:cNvSpPr>
          <p:nvPr>
            <p:ph idx="1"/>
          </p:nvPr>
        </p:nvSpPr>
        <p:spPr>
          <a:xfrm>
            <a:off x="457200" y="1292736"/>
            <a:ext cx="8229600" cy="4525963"/>
          </a:xfrm>
        </p:spPr>
        <p:txBody>
          <a:bodyPr>
            <a:noAutofit/>
          </a:bodyPr>
          <a:lstStyle/>
          <a:p>
            <a:pPr marL="0" indent="0">
              <a:buNone/>
            </a:pPr>
            <a:r>
              <a:rPr lang="en-US" sz="2800" dirty="0"/>
              <a:t>Look at a coordinator like </a:t>
            </a:r>
            <a:r>
              <a:rPr lang="en-US" sz="2800" i="1" dirty="0"/>
              <a:t>and</a:t>
            </a:r>
            <a:r>
              <a:rPr lang="en-US" sz="2800" dirty="0"/>
              <a:t>:</a:t>
            </a:r>
          </a:p>
          <a:p>
            <a:r>
              <a:rPr lang="en-US" sz="2800" dirty="0"/>
              <a:t> The boy and his dog are walking in the park</a:t>
            </a:r>
            <a:r>
              <a:rPr lang="en-US" sz="2800" dirty="0" smtClean="0"/>
              <a:t>.</a:t>
            </a:r>
          </a:p>
          <a:p>
            <a:pPr marL="0" indent="0">
              <a:buNone/>
            </a:pPr>
            <a:r>
              <a:rPr lang="en-US" sz="2800" dirty="0" smtClean="0"/>
              <a:t>But </a:t>
            </a:r>
            <a:r>
              <a:rPr lang="en-US" sz="2800" dirty="0"/>
              <a:t>with connectives like </a:t>
            </a:r>
            <a:r>
              <a:rPr lang="en-US" sz="2800" i="1" dirty="0"/>
              <a:t>as well as</a:t>
            </a:r>
            <a:r>
              <a:rPr lang="en-US" sz="2800" dirty="0"/>
              <a:t>, </a:t>
            </a:r>
            <a:r>
              <a:rPr lang="en-US" sz="2800" i="1" dirty="0"/>
              <a:t>along with</a:t>
            </a:r>
            <a:r>
              <a:rPr lang="en-US" sz="2800" dirty="0"/>
              <a:t>, </a:t>
            </a:r>
            <a:r>
              <a:rPr lang="en-US" sz="2800" i="1" dirty="0"/>
              <a:t>in addition to</a:t>
            </a:r>
            <a:r>
              <a:rPr lang="en-US" sz="2800" dirty="0"/>
              <a:t>, </a:t>
            </a:r>
            <a:r>
              <a:rPr lang="en-US" sz="2800" i="1" dirty="0"/>
              <a:t>together with</a:t>
            </a:r>
            <a:r>
              <a:rPr lang="en-US" sz="2800" dirty="0"/>
              <a:t>, etc</a:t>
            </a:r>
            <a:r>
              <a:rPr lang="en-US" sz="2800" dirty="0" smtClean="0"/>
              <a:t>.</a:t>
            </a:r>
          </a:p>
          <a:p>
            <a:pPr marL="0" indent="0">
              <a:buNone/>
            </a:pPr>
            <a:r>
              <a:rPr lang="en-US" sz="2800" dirty="0" smtClean="0"/>
              <a:t>Problem</a:t>
            </a:r>
            <a:r>
              <a:rPr lang="en-US" sz="2800" dirty="0"/>
              <a:t>: My child, together with several others in the ward, was/were saved by the nurse on duty</a:t>
            </a:r>
            <a:r>
              <a:rPr lang="en-US" sz="2800" dirty="0" smtClean="0"/>
              <a:t>.</a:t>
            </a:r>
          </a:p>
          <a:p>
            <a:pPr marL="0" indent="0">
              <a:buNone/>
            </a:pPr>
            <a:r>
              <a:rPr lang="en-US" sz="2800" dirty="0" smtClean="0"/>
              <a:t>Solution1</a:t>
            </a:r>
            <a:r>
              <a:rPr lang="en-US" sz="2800" dirty="0"/>
              <a:t>: My child, together with several others in the ward, was saved by the nurse on duty. </a:t>
            </a:r>
          </a:p>
          <a:p>
            <a:pPr marL="0" indent="0">
              <a:buNone/>
            </a:pPr>
            <a:r>
              <a:rPr lang="en-US" sz="2800" dirty="0" smtClean="0"/>
              <a:t>Solution2</a:t>
            </a:r>
            <a:r>
              <a:rPr lang="en-US" sz="2800" dirty="0"/>
              <a:t>: My child and several others in the ward were saved by the nurse on duty. </a:t>
            </a:r>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30819854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Talking about past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Default </a:t>
            </a:r>
            <a:r>
              <a:rPr lang="mr-IN" dirty="0" smtClean="0"/>
              <a:t>–</a:t>
            </a:r>
            <a:r>
              <a:rPr lang="en-US" dirty="0" smtClean="0"/>
              <a:t> simple past and past continuous</a:t>
            </a:r>
          </a:p>
          <a:p>
            <a:r>
              <a:rPr lang="en-US" dirty="0"/>
              <a:t>e</a:t>
            </a:r>
            <a:r>
              <a:rPr lang="en-US" dirty="0" smtClean="0"/>
              <a:t>.g. When I went to meet my grandparents last summer, an interesting incident happened. One day I was playing with my friends and suddenly we heard a loud noise.</a:t>
            </a:r>
          </a:p>
          <a:p>
            <a:r>
              <a:rPr lang="en-US" dirty="0" smtClean="0"/>
              <a:t>Two (or more) chronologically connected events </a:t>
            </a:r>
            <a:r>
              <a:rPr lang="mr-IN" dirty="0" smtClean="0"/>
              <a:t>–</a:t>
            </a:r>
            <a:r>
              <a:rPr lang="en-US" dirty="0" smtClean="0"/>
              <a:t> simple past and past perfect</a:t>
            </a:r>
          </a:p>
          <a:p>
            <a:r>
              <a:rPr lang="en-US" dirty="0"/>
              <a:t>e</a:t>
            </a:r>
            <a:r>
              <a:rPr lang="en-US" dirty="0" smtClean="0"/>
              <a:t>.g.  The </a:t>
            </a:r>
            <a:r>
              <a:rPr lang="en-US" i="1" dirty="0" err="1" smtClean="0"/>
              <a:t>maali</a:t>
            </a:r>
            <a:r>
              <a:rPr lang="en-US" i="1" dirty="0" smtClean="0"/>
              <a:t> </a:t>
            </a:r>
            <a:r>
              <a:rPr lang="en-US" dirty="0" smtClean="0"/>
              <a:t>saw us stealing mangoes and came running. But by the time the old </a:t>
            </a:r>
            <a:r>
              <a:rPr lang="en-US" i="1" dirty="0" err="1" smtClean="0"/>
              <a:t>maali</a:t>
            </a:r>
            <a:r>
              <a:rPr lang="en-US" dirty="0" smtClean="0"/>
              <a:t> came, we had already fled from the spot!</a:t>
            </a:r>
            <a:endParaRPr lang="en-US" dirty="0"/>
          </a:p>
        </p:txBody>
      </p:sp>
    </p:spTree>
    <p:extLst>
      <p:ext uri="{BB962C8B-B14F-4D97-AF65-F5344CB8AC3E}">
        <p14:creationId xmlns:p14="http://schemas.microsoft.com/office/powerpoint/2010/main" val="1055840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71816" cy="944562"/>
          </a:xfrm>
        </p:spPr>
        <p:txBody>
          <a:bodyPr>
            <a:noAutofit/>
          </a:bodyPr>
          <a:lstStyle/>
          <a:p>
            <a:r>
              <a:rPr lang="en-US" sz="2800" b="1" dirty="0" smtClean="0"/>
              <a:t>With Subjects followed by another phrase or a sentence</a:t>
            </a:r>
            <a:endParaRPr lang="en-US" sz="2800" b="1" dirty="0"/>
          </a:p>
        </p:txBody>
      </p:sp>
      <p:sp>
        <p:nvSpPr>
          <p:cNvPr id="3" name="Content Placeholder 2"/>
          <p:cNvSpPr>
            <a:spLocks noGrp="1"/>
          </p:cNvSpPr>
          <p:nvPr>
            <p:ph sz="quarter" idx="1"/>
          </p:nvPr>
        </p:nvSpPr>
        <p:spPr>
          <a:xfrm>
            <a:off x="380999" y="1447800"/>
            <a:ext cx="7853947" cy="5026152"/>
          </a:xfrm>
        </p:spPr>
        <p:txBody>
          <a:bodyPr>
            <a:normAutofit fontScale="85000" lnSpcReduction="20000"/>
          </a:bodyPr>
          <a:lstStyle/>
          <a:p>
            <a:r>
              <a:rPr lang="en-US" dirty="0"/>
              <a:t>Problem: A tall wall of green trees was/were standing guard over the orchard.</a:t>
            </a:r>
          </a:p>
          <a:p>
            <a:r>
              <a:rPr lang="en-US" dirty="0"/>
              <a:t>Solution: A tall wall of evergreen trees was standing guard over the orchard</a:t>
            </a:r>
            <a:r>
              <a:rPr lang="en-US" dirty="0" smtClean="0"/>
              <a:t>.</a:t>
            </a:r>
          </a:p>
          <a:p>
            <a:pPr marL="0" indent="0">
              <a:buNone/>
            </a:pPr>
            <a:endParaRPr lang="en-US" dirty="0"/>
          </a:p>
          <a:p>
            <a:r>
              <a:rPr lang="en-US" dirty="0"/>
              <a:t> Problem: The news that they will bring the books please/pleases me.</a:t>
            </a:r>
          </a:p>
          <a:p>
            <a:r>
              <a:rPr lang="en-US" dirty="0"/>
              <a:t> Solution: The news that they will bring the books pleases me</a:t>
            </a:r>
            <a:r>
              <a:rPr lang="en-US" dirty="0" smtClean="0"/>
              <a:t>.</a:t>
            </a:r>
          </a:p>
          <a:p>
            <a:pPr marL="0" indent="0">
              <a:buNone/>
            </a:pPr>
            <a:endParaRPr lang="en-US" dirty="0"/>
          </a:p>
          <a:p>
            <a:r>
              <a:rPr lang="en-US" dirty="0"/>
              <a:t>Problem: To treat them as hostages are/is criminal.</a:t>
            </a:r>
          </a:p>
          <a:p>
            <a:r>
              <a:rPr lang="en-US" dirty="0"/>
              <a:t> Solution: To treat them as hostages is criminal.</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5275440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r>
              <a:rPr lang="en-US" sz="2800" b="1" dirty="0"/>
              <a:t>With pronouns</a:t>
            </a:r>
            <a:endParaRPr lang="en-US" sz="2800" dirty="0"/>
          </a:p>
        </p:txBody>
      </p:sp>
      <p:sp>
        <p:nvSpPr>
          <p:cNvPr id="3" name="Content Placeholder 2"/>
          <p:cNvSpPr>
            <a:spLocks noGrp="1"/>
          </p:cNvSpPr>
          <p:nvPr>
            <p:ph sz="quarter" idx="1"/>
          </p:nvPr>
        </p:nvSpPr>
        <p:spPr/>
        <p:txBody>
          <a:bodyPr>
            <a:normAutofit fontScale="85000" lnSpcReduction="20000"/>
          </a:bodyPr>
          <a:lstStyle/>
          <a:p>
            <a:r>
              <a:rPr lang="en-US" dirty="0"/>
              <a:t>Problem: She is one of those girls who is/are always well dressed</a:t>
            </a:r>
            <a:r>
              <a:rPr lang="en-US" dirty="0" smtClean="0"/>
              <a:t>.</a:t>
            </a:r>
          </a:p>
          <a:p>
            <a:pPr marL="0" indent="0">
              <a:buNone/>
            </a:pPr>
            <a:endParaRPr lang="en-US" dirty="0"/>
          </a:p>
          <a:p>
            <a:r>
              <a:rPr lang="en-US" dirty="0"/>
              <a:t>Solution1: She is one of those girls who are always well dressed. </a:t>
            </a:r>
            <a:endParaRPr lang="en-US" dirty="0" smtClean="0"/>
          </a:p>
          <a:p>
            <a:pPr marL="0" indent="0">
              <a:buNone/>
            </a:pPr>
            <a:r>
              <a:rPr lang="en-US" dirty="0"/>
              <a:t> </a:t>
            </a:r>
            <a:r>
              <a:rPr lang="en-US" dirty="0" smtClean="0"/>
              <a:t>  (</a:t>
            </a:r>
            <a:r>
              <a:rPr lang="en-US" dirty="0"/>
              <a:t>The verb agrees with its own subject - </a:t>
            </a:r>
            <a:r>
              <a:rPr lang="en-US" i="1" dirty="0"/>
              <a:t>who</a:t>
            </a:r>
            <a:r>
              <a:rPr lang="en-US" dirty="0"/>
              <a:t> - </a:t>
            </a:r>
            <a:r>
              <a:rPr lang="en-US" dirty="0" smtClean="0"/>
              <a:t>    </a:t>
            </a:r>
          </a:p>
          <a:p>
            <a:pPr marL="0" indent="0">
              <a:buNone/>
            </a:pPr>
            <a:r>
              <a:rPr lang="en-US" dirty="0"/>
              <a:t> </a:t>
            </a:r>
            <a:r>
              <a:rPr lang="en-US" dirty="0" smtClean="0"/>
              <a:t>   which </a:t>
            </a:r>
            <a:r>
              <a:rPr lang="en-US" dirty="0"/>
              <a:t>is plural because it refers to a plural noun, </a:t>
            </a:r>
            <a:r>
              <a:rPr lang="en-US" dirty="0" smtClean="0"/>
              <a:t>  </a:t>
            </a:r>
          </a:p>
          <a:p>
            <a:pPr marL="0" indent="0">
              <a:buNone/>
            </a:pPr>
            <a:r>
              <a:rPr lang="en-US" dirty="0"/>
              <a:t> </a:t>
            </a:r>
            <a:r>
              <a:rPr lang="en-US" dirty="0" smtClean="0"/>
              <a:t>    </a:t>
            </a:r>
            <a:r>
              <a:rPr lang="en-US" i="1" dirty="0" smtClean="0"/>
              <a:t>girls</a:t>
            </a:r>
            <a:r>
              <a:rPr lang="en-US" dirty="0" smtClean="0"/>
              <a:t>)</a:t>
            </a:r>
          </a:p>
          <a:p>
            <a:pPr marL="0" indent="0">
              <a:buNone/>
            </a:pPr>
            <a:endParaRPr lang="en-US" dirty="0"/>
          </a:p>
          <a:p>
            <a:r>
              <a:rPr lang="en-US" dirty="0"/>
              <a:t> Solution2: She is the kind of girl who is always well dressed.</a:t>
            </a:r>
          </a:p>
          <a:p>
            <a:endParaRPr lang="en-US" dirty="0"/>
          </a:p>
          <a:p>
            <a:endParaRPr lang="en-US" dirty="0"/>
          </a:p>
          <a:p>
            <a:endParaRPr lang="en-US" dirty="0"/>
          </a:p>
        </p:txBody>
      </p:sp>
    </p:spTree>
    <p:extLst>
      <p:ext uri="{BB962C8B-B14F-4D97-AF65-F5344CB8AC3E}">
        <p14:creationId xmlns:p14="http://schemas.microsoft.com/office/powerpoint/2010/main" val="351888338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normAutofit/>
          </a:bodyPr>
          <a:lstStyle/>
          <a:p>
            <a:r>
              <a:rPr lang="en-US" sz="3200" b="1" dirty="0" smtClean="0"/>
              <a:t>With “subject-is-noun Phrase” statements</a:t>
            </a:r>
            <a:endParaRPr lang="en-US" sz="3200" b="1" dirty="0"/>
          </a:p>
        </p:txBody>
      </p:sp>
      <p:sp>
        <p:nvSpPr>
          <p:cNvPr id="3" name="Content Placeholder 2"/>
          <p:cNvSpPr>
            <a:spLocks noGrp="1"/>
          </p:cNvSpPr>
          <p:nvPr>
            <p:ph sz="quarter" idx="1"/>
          </p:nvPr>
        </p:nvSpPr>
        <p:spPr>
          <a:xfrm>
            <a:off x="380999" y="1219200"/>
            <a:ext cx="8228263" cy="5181600"/>
          </a:xfrm>
        </p:spPr>
        <p:txBody>
          <a:bodyPr>
            <a:normAutofit fontScale="77500" lnSpcReduction="20000"/>
          </a:bodyPr>
          <a:lstStyle/>
          <a:p>
            <a:pPr marL="0" indent="0">
              <a:buNone/>
            </a:pPr>
            <a:r>
              <a:rPr lang="en-US" dirty="0"/>
              <a:t>Problem: The main issue is/are high prices</a:t>
            </a:r>
            <a:r>
              <a:rPr lang="en-US" dirty="0" smtClean="0"/>
              <a:t>.</a:t>
            </a:r>
            <a:endParaRPr lang="en-US" dirty="0"/>
          </a:p>
          <a:p>
            <a:r>
              <a:rPr lang="en-US" dirty="0"/>
              <a:t>Solution1: The main issue is high prices. </a:t>
            </a:r>
            <a:endParaRPr lang="en-US" dirty="0" smtClean="0"/>
          </a:p>
          <a:p>
            <a:pPr marL="0" indent="0">
              <a:buNone/>
            </a:pPr>
            <a:r>
              <a:rPr lang="en-US" dirty="0"/>
              <a:t> </a:t>
            </a:r>
            <a:r>
              <a:rPr lang="en-US" dirty="0" smtClean="0"/>
              <a:t>  (</a:t>
            </a:r>
            <a:r>
              <a:rPr lang="en-US" dirty="0"/>
              <a:t>The agreement is with the subject and not with the </a:t>
            </a:r>
            <a:endParaRPr lang="en-US" dirty="0" smtClean="0"/>
          </a:p>
          <a:p>
            <a:pPr marL="0" indent="0">
              <a:buNone/>
            </a:pPr>
            <a:r>
              <a:rPr lang="en-US" dirty="0" smtClean="0"/>
              <a:t>     noun </a:t>
            </a:r>
            <a:r>
              <a:rPr lang="en-US" dirty="0"/>
              <a:t>that follows</a:t>
            </a:r>
            <a:r>
              <a:rPr lang="en-US" dirty="0" smtClean="0"/>
              <a:t>.)</a:t>
            </a:r>
            <a:endParaRPr lang="en-US" dirty="0"/>
          </a:p>
          <a:p>
            <a:r>
              <a:rPr lang="en-US" dirty="0"/>
              <a:t>Solution2: The main issue is that prices are too high. </a:t>
            </a:r>
            <a:endParaRPr lang="en-US" dirty="0" smtClean="0"/>
          </a:p>
          <a:p>
            <a:pPr marL="0" indent="0">
              <a:buNone/>
            </a:pPr>
            <a:r>
              <a:rPr lang="en-US" dirty="0" smtClean="0"/>
              <a:t>    </a:t>
            </a:r>
          </a:p>
          <a:p>
            <a:pPr marL="0" indent="0">
              <a:buNone/>
            </a:pPr>
            <a:endParaRPr lang="en-US" dirty="0"/>
          </a:p>
          <a:p>
            <a:pPr marL="0" indent="0">
              <a:buNone/>
            </a:pPr>
            <a:r>
              <a:rPr lang="en-US" dirty="0"/>
              <a:t>Problem: His greatest need is/are his parents.</a:t>
            </a:r>
          </a:p>
          <a:p>
            <a:r>
              <a:rPr lang="en-US" dirty="0"/>
              <a:t>Solution1: His greatest need is his parents. </a:t>
            </a:r>
            <a:endParaRPr lang="en-US" dirty="0" smtClean="0"/>
          </a:p>
          <a:p>
            <a:pPr marL="0" indent="0">
              <a:buNone/>
            </a:pPr>
            <a:r>
              <a:rPr lang="en-US" dirty="0" smtClean="0"/>
              <a:t>    (</a:t>
            </a:r>
            <a:r>
              <a:rPr lang="en-US" dirty="0"/>
              <a:t>The agreement is with the subject and not with the </a:t>
            </a:r>
            <a:endParaRPr lang="en-US" dirty="0" smtClean="0"/>
          </a:p>
          <a:p>
            <a:pPr marL="0" indent="0">
              <a:buNone/>
            </a:pPr>
            <a:r>
              <a:rPr lang="en-US" dirty="0"/>
              <a:t> </a:t>
            </a:r>
            <a:r>
              <a:rPr lang="en-US" dirty="0" smtClean="0"/>
              <a:t>    noun </a:t>
            </a:r>
            <a:r>
              <a:rPr lang="en-US" dirty="0"/>
              <a:t>phrase that follows.)</a:t>
            </a:r>
          </a:p>
          <a:p>
            <a:r>
              <a:rPr lang="en-US" dirty="0"/>
              <a:t>Solution2: His parents are his greatest need. </a:t>
            </a:r>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487385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sz="3200" b="1" dirty="0"/>
              <a:t>With collective nouns</a:t>
            </a:r>
            <a:endParaRPr lang="en-US" sz="3200" dirty="0"/>
          </a:p>
        </p:txBody>
      </p:sp>
      <p:sp>
        <p:nvSpPr>
          <p:cNvPr id="3" name="Content Placeholder 2"/>
          <p:cNvSpPr>
            <a:spLocks noGrp="1"/>
          </p:cNvSpPr>
          <p:nvPr>
            <p:ph sz="quarter" idx="1"/>
          </p:nvPr>
        </p:nvSpPr>
        <p:spPr>
          <a:xfrm>
            <a:off x="457200" y="1066800"/>
            <a:ext cx="7938168" cy="5407152"/>
          </a:xfrm>
        </p:spPr>
        <p:txBody>
          <a:bodyPr>
            <a:normAutofit fontScale="92500"/>
          </a:bodyPr>
          <a:lstStyle/>
          <a:p>
            <a:pPr marL="0" indent="0">
              <a:buNone/>
            </a:pPr>
            <a:r>
              <a:rPr lang="en-US" dirty="0"/>
              <a:t>Problem: The team is/are happy about their victory.</a:t>
            </a:r>
          </a:p>
          <a:p>
            <a:r>
              <a:rPr lang="en-US" dirty="0"/>
              <a:t> Solution1: The team is happy about its victory. (Consider The team as one group or unit.)</a:t>
            </a:r>
          </a:p>
          <a:p>
            <a:r>
              <a:rPr lang="en-US" dirty="0"/>
              <a:t>Solution2: The members of the team are happy about their victory. (Use a plural subject</a:t>
            </a:r>
            <a:r>
              <a:rPr lang="en-US" dirty="0" smtClean="0"/>
              <a:t>.)</a:t>
            </a:r>
          </a:p>
          <a:p>
            <a:pPr marL="0" indent="0">
              <a:buNone/>
            </a:pPr>
            <a:endParaRPr lang="en-US" dirty="0"/>
          </a:p>
          <a:p>
            <a:pPr marL="0" indent="0">
              <a:buNone/>
            </a:pPr>
            <a:r>
              <a:rPr lang="en-US" dirty="0" smtClean="0"/>
              <a:t>Problem</a:t>
            </a:r>
            <a:r>
              <a:rPr lang="en-US" dirty="0"/>
              <a:t>: Gymnastics is/are my </a:t>
            </a:r>
            <a:r>
              <a:rPr lang="en-US" dirty="0" err="1"/>
              <a:t>favourite</a:t>
            </a:r>
            <a:r>
              <a:rPr lang="en-US" dirty="0"/>
              <a:t> sport.</a:t>
            </a:r>
          </a:p>
          <a:p>
            <a:r>
              <a:rPr lang="en-US" dirty="0"/>
              <a:t> Solution: Gymnastics is my </a:t>
            </a:r>
            <a:r>
              <a:rPr lang="en-US" dirty="0" err="1"/>
              <a:t>favourite</a:t>
            </a:r>
            <a:r>
              <a:rPr lang="en-US" dirty="0"/>
              <a:t> sport.</a:t>
            </a:r>
          </a:p>
          <a:p>
            <a:pPr marL="0" indent="0">
              <a:buNone/>
            </a:pPr>
            <a:endParaRPr lang="en-US" b="1" dirty="0" smtClean="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9229037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128" y="533400"/>
            <a:ext cx="7391400" cy="609600"/>
          </a:xfrm>
        </p:spPr>
        <p:txBody>
          <a:bodyPr>
            <a:noAutofit/>
          </a:bodyPr>
          <a:lstStyle/>
          <a:p>
            <a:r>
              <a:rPr lang="en-US" sz="3200" b="1" dirty="0" smtClean="0"/>
              <a:t>With “either-or” “Neither-nor” statements</a:t>
            </a:r>
            <a:r>
              <a:rPr lang="en-US" sz="3200" b="1" dirty="0"/>
              <a:t/>
            </a:r>
            <a:br>
              <a:rPr lang="en-US" sz="3200" b="1" dirty="0"/>
            </a:br>
            <a:endParaRPr lang="en-US" sz="3200" b="1" dirty="0"/>
          </a:p>
        </p:txBody>
      </p:sp>
      <p:sp>
        <p:nvSpPr>
          <p:cNvPr id="3" name="Content Placeholder 2"/>
          <p:cNvSpPr>
            <a:spLocks noGrp="1"/>
          </p:cNvSpPr>
          <p:nvPr>
            <p:ph sz="quarter" idx="1"/>
          </p:nvPr>
        </p:nvSpPr>
        <p:spPr>
          <a:xfrm>
            <a:off x="554788" y="1143000"/>
            <a:ext cx="8094579" cy="5407152"/>
          </a:xfrm>
        </p:spPr>
        <p:txBody>
          <a:bodyPr>
            <a:normAutofit fontScale="77500" lnSpcReduction="20000"/>
          </a:bodyPr>
          <a:lstStyle/>
          <a:p>
            <a:pPr marL="0" indent="0">
              <a:buNone/>
            </a:pPr>
            <a:r>
              <a:rPr lang="en-US" dirty="0"/>
              <a:t>Problem: Either Ram or </a:t>
            </a:r>
            <a:r>
              <a:rPr lang="en-US" dirty="0" err="1"/>
              <a:t>Sita</a:t>
            </a:r>
            <a:r>
              <a:rPr lang="en-US" dirty="0"/>
              <a:t> is/are going to the party. </a:t>
            </a:r>
          </a:p>
          <a:p>
            <a:r>
              <a:rPr lang="en-US" dirty="0"/>
              <a:t>Solution: Either Ram or </a:t>
            </a:r>
            <a:r>
              <a:rPr lang="en-US" dirty="0" err="1"/>
              <a:t>Sita</a:t>
            </a:r>
            <a:r>
              <a:rPr lang="en-US" dirty="0"/>
              <a:t> is going to the party.  </a:t>
            </a:r>
          </a:p>
          <a:p>
            <a:pPr marL="0" indent="0">
              <a:buNone/>
            </a:pPr>
            <a:r>
              <a:rPr lang="en-US" dirty="0"/>
              <a:t>Problem: Neither Ram nor </a:t>
            </a:r>
            <a:r>
              <a:rPr lang="en-US" dirty="0" err="1"/>
              <a:t>Sita</a:t>
            </a:r>
            <a:r>
              <a:rPr lang="en-US" dirty="0"/>
              <a:t> is/are going to the party. </a:t>
            </a:r>
          </a:p>
          <a:p>
            <a:r>
              <a:rPr lang="en-US" dirty="0"/>
              <a:t> Solution: Neither Ram nor </a:t>
            </a:r>
            <a:r>
              <a:rPr lang="en-US" dirty="0" err="1"/>
              <a:t>Sita</a:t>
            </a:r>
            <a:r>
              <a:rPr lang="en-US" dirty="0"/>
              <a:t> is going to the party</a:t>
            </a:r>
            <a:r>
              <a:rPr lang="en-US" dirty="0" smtClean="0"/>
              <a:t>. </a:t>
            </a:r>
          </a:p>
          <a:p>
            <a:pPr marL="0" indent="0">
              <a:buNone/>
            </a:pPr>
            <a:endParaRPr lang="en-US" b="1" dirty="0"/>
          </a:p>
          <a:p>
            <a:pPr marL="0" indent="0">
              <a:buNone/>
            </a:pPr>
            <a:r>
              <a:rPr lang="en-US" b="1" dirty="0" smtClean="0"/>
              <a:t>Proximity</a:t>
            </a:r>
            <a:endParaRPr lang="en-US" dirty="0"/>
          </a:p>
          <a:p>
            <a:pPr marL="0" indent="0">
              <a:buNone/>
            </a:pPr>
            <a:r>
              <a:rPr lang="en-US" dirty="0"/>
              <a:t>Problem: Neither the car nor the trucks was/were stolen.</a:t>
            </a:r>
          </a:p>
          <a:p>
            <a:r>
              <a:rPr lang="en-US" dirty="0"/>
              <a:t> Solution: Neither the car nor the trucks were stolen</a:t>
            </a:r>
            <a:r>
              <a:rPr lang="en-US" dirty="0" smtClean="0"/>
              <a:t>.</a:t>
            </a:r>
          </a:p>
          <a:p>
            <a:pPr marL="0" indent="0">
              <a:buNone/>
            </a:pPr>
            <a:endParaRPr lang="en-US" dirty="0"/>
          </a:p>
          <a:p>
            <a:pPr marL="0" indent="0">
              <a:buNone/>
            </a:pPr>
            <a:r>
              <a:rPr lang="en-US" dirty="0" smtClean="0"/>
              <a:t>Problem</a:t>
            </a:r>
            <a:r>
              <a:rPr lang="en-US" dirty="0"/>
              <a:t>: For two reasons, neither of which are/is clear to us, the </a:t>
            </a:r>
            <a:r>
              <a:rPr lang="en-US" dirty="0" smtClean="0"/>
              <a:t>event was </a:t>
            </a:r>
            <a:r>
              <a:rPr lang="en-US" dirty="0"/>
              <a:t>called off.</a:t>
            </a:r>
          </a:p>
          <a:p>
            <a:r>
              <a:rPr lang="en-US" dirty="0"/>
              <a:t>Solution: For two reasons, neither of which is clear to us, the </a:t>
            </a:r>
            <a:r>
              <a:rPr lang="en-US" dirty="0" smtClean="0"/>
              <a:t>event was </a:t>
            </a:r>
            <a:r>
              <a:rPr lang="en-US" dirty="0"/>
              <a:t>called off.</a:t>
            </a:r>
          </a:p>
          <a:p>
            <a:pPr marL="0" indent="0">
              <a:buNone/>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364707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Talking about present</a:t>
            </a:r>
            <a:endParaRPr lang="en-US" dirty="0"/>
          </a:p>
        </p:txBody>
      </p:sp>
      <p:sp>
        <p:nvSpPr>
          <p:cNvPr id="3" name="Content Placeholder 2"/>
          <p:cNvSpPr>
            <a:spLocks noGrp="1"/>
          </p:cNvSpPr>
          <p:nvPr>
            <p:ph idx="1"/>
          </p:nvPr>
        </p:nvSpPr>
        <p:spPr/>
        <p:txBody>
          <a:bodyPr/>
          <a:lstStyle/>
          <a:p>
            <a:r>
              <a:rPr lang="en-US" dirty="0" smtClean="0"/>
              <a:t>Simple Present, Present Continuous, Present Perfect</a:t>
            </a:r>
          </a:p>
          <a:p>
            <a:r>
              <a:rPr lang="en-US" dirty="0" smtClean="0"/>
              <a:t>Simple Present and Present Perfect </a:t>
            </a:r>
            <a:r>
              <a:rPr lang="mr-IN" dirty="0" smtClean="0"/>
              <a:t>–</a:t>
            </a:r>
            <a:r>
              <a:rPr lang="en-US" dirty="0" smtClean="0"/>
              <a:t> more complicated</a:t>
            </a:r>
          </a:p>
          <a:p>
            <a:pPr marL="0" indent="0">
              <a:buNone/>
            </a:pPr>
            <a:endParaRPr lang="en-US" dirty="0"/>
          </a:p>
        </p:txBody>
      </p:sp>
    </p:spTree>
    <p:extLst>
      <p:ext uri="{BB962C8B-B14F-4D97-AF65-F5344CB8AC3E}">
        <p14:creationId xmlns:p14="http://schemas.microsoft.com/office/powerpoint/2010/main" val="3197493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Baker said he is not against the program itself, but he is worried about the state budget</a:t>
            </a:r>
            <a:r>
              <a:rPr lang="en-US" dirty="0" smtClean="0"/>
              <a:t>. Baker </a:t>
            </a:r>
            <a:r>
              <a:rPr lang="en-US" dirty="0"/>
              <a:t>noted that his administration has funded other advanced manufacturing programs, including a program that UMass Amherst participated in</a:t>
            </a:r>
            <a:r>
              <a:rPr lang="en-US" dirty="0" smtClean="0"/>
              <a:t>. But </a:t>
            </a:r>
            <a:r>
              <a:rPr lang="en-US" dirty="0"/>
              <a:t>lawmakers are currently in the middle of overriding many of Baker's $320 million in vetoes to the fiscal 2018 budget. The House has overridden all $320 million and the Senate has overridden $76 million so far.</a:t>
            </a:r>
          </a:p>
        </p:txBody>
      </p:sp>
    </p:spTree>
    <p:extLst>
      <p:ext uri="{BB962C8B-B14F-4D97-AF65-F5344CB8AC3E}">
        <p14:creationId xmlns:p14="http://schemas.microsoft.com/office/powerpoint/2010/main" val="448859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Talking about future</a:t>
            </a:r>
            <a:endParaRPr lang="en-US" dirty="0"/>
          </a:p>
        </p:txBody>
      </p:sp>
      <p:sp>
        <p:nvSpPr>
          <p:cNvPr id="3" name="Content Placeholder 2"/>
          <p:cNvSpPr>
            <a:spLocks noGrp="1"/>
          </p:cNvSpPr>
          <p:nvPr>
            <p:ph idx="1"/>
          </p:nvPr>
        </p:nvSpPr>
        <p:spPr/>
        <p:txBody>
          <a:bodyPr/>
          <a:lstStyle/>
          <a:p>
            <a:r>
              <a:rPr lang="en-US" dirty="0" smtClean="0"/>
              <a:t>The meeting starts at 4 pm today.</a:t>
            </a:r>
          </a:p>
          <a:p>
            <a:r>
              <a:rPr lang="en-US" dirty="0" smtClean="0"/>
              <a:t>We are launching a new hero next month.</a:t>
            </a:r>
          </a:p>
          <a:p>
            <a:r>
              <a:rPr lang="en-US" dirty="0" smtClean="0"/>
              <a:t>The company is going to start a new branch in </a:t>
            </a:r>
            <a:r>
              <a:rPr lang="en-US" dirty="0" err="1" smtClean="0"/>
              <a:t>Gurdaspur</a:t>
            </a:r>
            <a:r>
              <a:rPr lang="en-US" dirty="0" smtClean="0"/>
              <a:t>.</a:t>
            </a:r>
          </a:p>
          <a:p>
            <a:r>
              <a:rPr lang="en-US" dirty="0" smtClean="0"/>
              <a:t>The GM will address the employees tomorrow on some critical issues.</a:t>
            </a:r>
            <a:endParaRPr lang="en-US" dirty="0"/>
          </a:p>
        </p:txBody>
      </p:sp>
    </p:spTree>
    <p:extLst>
      <p:ext uri="{BB962C8B-B14F-4D97-AF65-F5344CB8AC3E}">
        <p14:creationId xmlns:p14="http://schemas.microsoft.com/office/powerpoint/2010/main" val="2270204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Tense Usage</a:t>
            </a:r>
            <a:endParaRPr lang="en-US" dirty="0"/>
          </a:p>
        </p:txBody>
      </p:sp>
      <p:sp>
        <p:nvSpPr>
          <p:cNvPr id="3" name="Content Placeholder 2"/>
          <p:cNvSpPr>
            <a:spLocks noGrp="1"/>
          </p:cNvSpPr>
          <p:nvPr>
            <p:ph idx="1"/>
          </p:nvPr>
        </p:nvSpPr>
        <p:spPr/>
        <p:txBody>
          <a:bodyPr/>
          <a:lstStyle/>
          <a:p>
            <a:r>
              <a:rPr lang="en-US" dirty="0"/>
              <a:t>For my research project I first selected </a:t>
            </a:r>
            <a:r>
              <a:rPr lang="en-US" dirty="0" smtClean="0"/>
              <a:t>Robotics. </a:t>
            </a:r>
            <a:r>
              <a:rPr lang="en-US" dirty="0"/>
              <a:t>But now I discovered that I have to </a:t>
            </a:r>
            <a:r>
              <a:rPr lang="en-US" dirty="0" smtClean="0"/>
              <a:t>change it </a:t>
            </a:r>
            <a:r>
              <a:rPr lang="en-US" dirty="0"/>
              <a:t>because I realize that I </a:t>
            </a:r>
            <a:r>
              <a:rPr lang="en-US" dirty="0" smtClean="0"/>
              <a:t>do not have access to the lab. Nevertheless</a:t>
            </a:r>
            <a:r>
              <a:rPr lang="en-US" dirty="0"/>
              <a:t>, I am going ahead. I prepared a list of a </a:t>
            </a:r>
            <a:r>
              <a:rPr lang="en-US" dirty="0" smtClean="0"/>
              <a:t>places which have labs, </a:t>
            </a:r>
            <a:r>
              <a:rPr lang="en-US" dirty="0"/>
              <a:t>and now I am in the process of </a:t>
            </a:r>
            <a:r>
              <a:rPr lang="en-US" dirty="0" smtClean="0"/>
              <a:t>contacting them.</a:t>
            </a:r>
            <a:endParaRPr lang="en-US" dirty="0"/>
          </a:p>
        </p:txBody>
      </p:sp>
    </p:spTree>
    <p:extLst>
      <p:ext uri="{BB962C8B-B14F-4D97-AF65-F5344CB8AC3E}">
        <p14:creationId xmlns:p14="http://schemas.microsoft.com/office/powerpoint/2010/main" val="3876580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395</TotalTime>
  <Words>2722</Words>
  <Application>Microsoft Macintosh PowerPoint</Application>
  <PresentationFormat>On-screen Show (4:3)</PresentationFormat>
  <Paragraphs>262</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Writing Effectively</vt:lpstr>
      <vt:lpstr>Appropriate tense</vt:lpstr>
      <vt:lpstr>Inconsistent Tense</vt:lpstr>
      <vt:lpstr>PowerPoint Presentation</vt:lpstr>
      <vt:lpstr>Talking about past</vt:lpstr>
      <vt:lpstr>Talking about present</vt:lpstr>
      <vt:lpstr>PowerPoint Presentation</vt:lpstr>
      <vt:lpstr>Talking about future</vt:lpstr>
      <vt:lpstr> Tense Usage</vt:lpstr>
      <vt:lpstr>PowerPoint Presentation</vt:lpstr>
      <vt:lpstr>Active or Passive</vt:lpstr>
      <vt:lpstr>Passive voice </vt:lpstr>
      <vt:lpstr>PowerPoint Presentation</vt:lpstr>
      <vt:lpstr>Clumsy Passive structures</vt:lpstr>
      <vt:lpstr>Variety in sentences</vt:lpstr>
      <vt:lpstr>Version 1</vt:lpstr>
      <vt:lpstr>Version 2</vt:lpstr>
      <vt:lpstr>Version 3</vt:lpstr>
      <vt:lpstr>Simple sentence</vt:lpstr>
      <vt:lpstr>Compound sentence</vt:lpstr>
      <vt:lpstr>Complex sentence</vt:lpstr>
      <vt:lpstr>PowerPoint Presentation</vt:lpstr>
      <vt:lpstr>PowerPoint Presentation</vt:lpstr>
      <vt:lpstr>Choppy sentences</vt:lpstr>
      <vt:lpstr>PowerPoint Presentation</vt:lpstr>
      <vt:lpstr>Rewriting choppy sentences</vt:lpstr>
      <vt:lpstr>PowerPoint Presentation</vt:lpstr>
      <vt:lpstr>If one idea is more important than the other, make a complex sentence. </vt:lpstr>
      <vt:lpstr>Let’s combine these sentences.</vt:lpstr>
      <vt:lpstr>Parallelism</vt:lpstr>
      <vt:lpstr>PowerPoint Presentation</vt:lpstr>
      <vt:lpstr>PowerPoint Presentation</vt:lpstr>
      <vt:lpstr>Parallelism with Coordinators</vt:lpstr>
      <vt:lpstr>PowerPoint Presentation</vt:lpstr>
      <vt:lpstr>Either-or/ Neither-nor construction</vt:lpstr>
      <vt:lpstr>Rewrite the following sentences in parallel form.</vt:lpstr>
      <vt:lpstr>Sentence fragments</vt:lpstr>
      <vt:lpstr>PowerPoint Presentation</vt:lpstr>
      <vt:lpstr>PowerPoint Presentation</vt:lpstr>
      <vt:lpstr>PowerPoint Presentation</vt:lpstr>
      <vt:lpstr>PowerPoint Presentation</vt:lpstr>
      <vt:lpstr>Run-on sentences</vt:lpstr>
      <vt:lpstr>PowerPoint Presentation</vt:lpstr>
      <vt:lpstr>PowerPoint Presentation</vt:lpstr>
      <vt:lpstr>Stringy sentences</vt:lpstr>
      <vt:lpstr>PowerPoint Presentation</vt:lpstr>
      <vt:lpstr>  Subject - Verb Agreement  </vt:lpstr>
      <vt:lpstr>PowerPoint Presentation</vt:lpstr>
      <vt:lpstr> Typical errors in Agreement  </vt:lpstr>
      <vt:lpstr>With Subjects followed by another phrase or a sentence</vt:lpstr>
      <vt:lpstr>With pronouns</vt:lpstr>
      <vt:lpstr>With “subject-is-noun Phrase” statements</vt:lpstr>
      <vt:lpstr>With collective nouns</vt:lpstr>
      <vt:lpstr>With “either-or” “Neither-nor” statements </vt:lpstr>
    </vt:vector>
  </TitlesOfParts>
  <Company>IITK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styles</dc:title>
  <dc:creator>sudharshana N.P</dc:creator>
  <cp:lastModifiedBy>sudharshana N.P</cp:lastModifiedBy>
  <cp:revision>90</cp:revision>
  <dcterms:created xsi:type="dcterms:W3CDTF">2015-07-25T07:23:22Z</dcterms:created>
  <dcterms:modified xsi:type="dcterms:W3CDTF">2017-11-01T05:47:50Z</dcterms:modified>
</cp:coreProperties>
</file>