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317" r:id="rId6"/>
    <p:sldId id="267" r:id="rId7"/>
    <p:sldId id="320" r:id="rId8"/>
    <p:sldId id="321" r:id="rId9"/>
    <p:sldId id="261" r:id="rId10"/>
    <p:sldId id="270" r:id="rId11"/>
    <p:sldId id="271" r:id="rId12"/>
    <p:sldId id="283" r:id="rId13"/>
    <p:sldId id="284" r:id="rId14"/>
    <p:sldId id="322" r:id="rId15"/>
    <p:sldId id="323" r:id="rId16"/>
    <p:sldId id="329" r:id="rId17"/>
    <p:sldId id="324" r:id="rId18"/>
    <p:sldId id="325" r:id="rId19"/>
    <p:sldId id="326" r:id="rId20"/>
    <p:sldId id="328" r:id="rId21"/>
    <p:sldId id="330" r:id="rId22"/>
    <p:sldId id="327" r:id="rId23"/>
    <p:sldId id="331" r:id="rId24"/>
    <p:sldId id="332" r:id="rId25"/>
    <p:sldId id="333" r:id="rId26"/>
    <p:sldId id="334" r:id="rId27"/>
    <p:sldId id="335" r:id="rId28"/>
    <p:sldId id="336" r:id="rId29"/>
    <p:sldId id="337"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776"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30BE6B-B86A-0A4A-878E-7E71AE3E9183}" type="datetimeFigureOut">
              <a:rPr lang="en-US" smtClean="0"/>
              <a:t>07/11/17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056021-FF63-AE40-9DBF-8F5A0D9705EE}" type="slidenum">
              <a:rPr lang="en-US" smtClean="0"/>
              <a:t>‹#›</a:t>
            </a:fld>
            <a:endParaRPr lang="en-US"/>
          </a:p>
        </p:txBody>
      </p:sp>
    </p:spTree>
    <p:extLst>
      <p:ext uri="{BB962C8B-B14F-4D97-AF65-F5344CB8AC3E}">
        <p14:creationId xmlns:p14="http://schemas.microsoft.com/office/powerpoint/2010/main" val="6256181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93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B5F2ED7-CEB1-B645-91D8-875B151D3EC6}" type="slidenum">
              <a:rPr lang="en-US">
                <a:latin typeface="Calibri" charset="0"/>
              </a:rPr>
              <a:pPr eaLnBrk="1" hangingPunct="1"/>
              <a:t>6</a:t>
            </a:fld>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BA76FD-ED8A-6048-8238-1C71AF79E283}"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64470-42D8-BD42-866A-953DAE6BF8B5}" type="slidenum">
              <a:rPr lang="en-US" smtClean="0"/>
              <a:t>‹#›</a:t>
            </a:fld>
            <a:endParaRPr lang="en-US"/>
          </a:p>
        </p:txBody>
      </p:sp>
    </p:spTree>
    <p:extLst>
      <p:ext uri="{BB962C8B-B14F-4D97-AF65-F5344CB8AC3E}">
        <p14:creationId xmlns:p14="http://schemas.microsoft.com/office/powerpoint/2010/main" val="406761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BA76FD-ED8A-6048-8238-1C71AF79E283}"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64470-42D8-BD42-866A-953DAE6BF8B5}" type="slidenum">
              <a:rPr lang="en-US" smtClean="0"/>
              <a:t>‹#›</a:t>
            </a:fld>
            <a:endParaRPr lang="en-US"/>
          </a:p>
        </p:txBody>
      </p:sp>
    </p:spTree>
    <p:extLst>
      <p:ext uri="{BB962C8B-B14F-4D97-AF65-F5344CB8AC3E}">
        <p14:creationId xmlns:p14="http://schemas.microsoft.com/office/powerpoint/2010/main" val="65915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BA76FD-ED8A-6048-8238-1C71AF79E283}"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64470-42D8-BD42-866A-953DAE6BF8B5}" type="slidenum">
              <a:rPr lang="en-US" smtClean="0"/>
              <a:t>‹#›</a:t>
            </a:fld>
            <a:endParaRPr lang="en-US"/>
          </a:p>
        </p:txBody>
      </p:sp>
    </p:spTree>
    <p:extLst>
      <p:ext uri="{BB962C8B-B14F-4D97-AF65-F5344CB8AC3E}">
        <p14:creationId xmlns:p14="http://schemas.microsoft.com/office/powerpoint/2010/main" val="13490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BA76FD-ED8A-6048-8238-1C71AF79E283}"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64470-42D8-BD42-866A-953DAE6BF8B5}" type="slidenum">
              <a:rPr lang="en-US" smtClean="0"/>
              <a:t>‹#›</a:t>
            </a:fld>
            <a:endParaRPr lang="en-US"/>
          </a:p>
        </p:txBody>
      </p:sp>
    </p:spTree>
    <p:extLst>
      <p:ext uri="{BB962C8B-B14F-4D97-AF65-F5344CB8AC3E}">
        <p14:creationId xmlns:p14="http://schemas.microsoft.com/office/powerpoint/2010/main" val="3188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BA76FD-ED8A-6048-8238-1C71AF79E283}"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64470-42D8-BD42-866A-953DAE6BF8B5}" type="slidenum">
              <a:rPr lang="en-US" smtClean="0"/>
              <a:t>‹#›</a:t>
            </a:fld>
            <a:endParaRPr lang="en-US"/>
          </a:p>
        </p:txBody>
      </p:sp>
    </p:spTree>
    <p:extLst>
      <p:ext uri="{BB962C8B-B14F-4D97-AF65-F5344CB8AC3E}">
        <p14:creationId xmlns:p14="http://schemas.microsoft.com/office/powerpoint/2010/main" val="174021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BA76FD-ED8A-6048-8238-1C71AF79E283}" type="datetimeFigureOut">
              <a:rPr lang="en-US" smtClean="0"/>
              <a:t>07/11/17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64470-42D8-BD42-866A-953DAE6BF8B5}" type="slidenum">
              <a:rPr lang="en-US" smtClean="0"/>
              <a:t>‹#›</a:t>
            </a:fld>
            <a:endParaRPr lang="en-US"/>
          </a:p>
        </p:txBody>
      </p:sp>
    </p:spTree>
    <p:extLst>
      <p:ext uri="{BB962C8B-B14F-4D97-AF65-F5344CB8AC3E}">
        <p14:creationId xmlns:p14="http://schemas.microsoft.com/office/powerpoint/2010/main" val="3465279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BA76FD-ED8A-6048-8238-1C71AF79E283}" type="datetimeFigureOut">
              <a:rPr lang="en-US" smtClean="0"/>
              <a:t>07/11/17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464470-42D8-BD42-866A-953DAE6BF8B5}" type="slidenum">
              <a:rPr lang="en-US" smtClean="0"/>
              <a:t>‹#›</a:t>
            </a:fld>
            <a:endParaRPr lang="en-US"/>
          </a:p>
        </p:txBody>
      </p:sp>
    </p:spTree>
    <p:extLst>
      <p:ext uri="{BB962C8B-B14F-4D97-AF65-F5344CB8AC3E}">
        <p14:creationId xmlns:p14="http://schemas.microsoft.com/office/powerpoint/2010/main" val="4267735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BA76FD-ED8A-6048-8238-1C71AF79E283}" type="datetimeFigureOut">
              <a:rPr lang="en-US" smtClean="0"/>
              <a:t>07/11/17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464470-42D8-BD42-866A-953DAE6BF8B5}" type="slidenum">
              <a:rPr lang="en-US" smtClean="0"/>
              <a:t>‹#›</a:t>
            </a:fld>
            <a:endParaRPr lang="en-US"/>
          </a:p>
        </p:txBody>
      </p:sp>
    </p:spTree>
    <p:extLst>
      <p:ext uri="{BB962C8B-B14F-4D97-AF65-F5344CB8AC3E}">
        <p14:creationId xmlns:p14="http://schemas.microsoft.com/office/powerpoint/2010/main" val="208387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A76FD-ED8A-6048-8238-1C71AF79E283}" type="datetimeFigureOut">
              <a:rPr lang="en-US" smtClean="0"/>
              <a:t>07/11/17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464470-42D8-BD42-866A-953DAE6BF8B5}" type="slidenum">
              <a:rPr lang="en-US" smtClean="0"/>
              <a:t>‹#›</a:t>
            </a:fld>
            <a:endParaRPr lang="en-US"/>
          </a:p>
        </p:txBody>
      </p:sp>
    </p:spTree>
    <p:extLst>
      <p:ext uri="{BB962C8B-B14F-4D97-AF65-F5344CB8AC3E}">
        <p14:creationId xmlns:p14="http://schemas.microsoft.com/office/powerpoint/2010/main" val="1789674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BA76FD-ED8A-6048-8238-1C71AF79E283}" type="datetimeFigureOut">
              <a:rPr lang="en-US" smtClean="0"/>
              <a:t>07/11/17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64470-42D8-BD42-866A-953DAE6BF8B5}" type="slidenum">
              <a:rPr lang="en-US" smtClean="0"/>
              <a:t>‹#›</a:t>
            </a:fld>
            <a:endParaRPr lang="en-US"/>
          </a:p>
        </p:txBody>
      </p:sp>
    </p:spTree>
    <p:extLst>
      <p:ext uri="{BB962C8B-B14F-4D97-AF65-F5344CB8AC3E}">
        <p14:creationId xmlns:p14="http://schemas.microsoft.com/office/powerpoint/2010/main" val="222436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BA76FD-ED8A-6048-8238-1C71AF79E283}" type="datetimeFigureOut">
              <a:rPr lang="en-US" smtClean="0"/>
              <a:t>07/11/17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64470-42D8-BD42-866A-953DAE6BF8B5}" type="slidenum">
              <a:rPr lang="en-US" smtClean="0"/>
              <a:t>‹#›</a:t>
            </a:fld>
            <a:endParaRPr lang="en-US"/>
          </a:p>
        </p:txBody>
      </p:sp>
    </p:spTree>
    <p:extLst>
      <p:ext uri="{BB962C8B-B14F-4D97-AF65-F5344CB8AC3E}">
        <p14:creationId xmlns:p14="http://schemas.microsoft.com/office/powerpoint/2010/main" val="19074284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A76FD-ED8A-6048-8238-1C71AF79E283}" type="datetimeFigureOut">
              <a:rPr lang="en-US" smtClean="0"/>
              <a:t>07/11/17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464470-42D8-BD42-866A-953DAE6BF8B5}" type="slidenum">
              <a:rPr lang="en-US" smtClean="0"/>
              <a:t>‹#›</a:t>
            </a:fld>
            <a:endParaRPr lang="en-US"/>
          </a:p>
        </p:txBody>
      </p:sp>
    </p:spTree>
    <p:extLst>
      <p:ext uri="{BB962C8B-B14F-4D97-AF65-F5344CB8AC3E}">
        <p14:creationId xmlns:p14="http://schemas.microsoft.com/office/powerpoint/2010/main" val="1616923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bliofind.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Writing effectively</a:t>
            </a:r>
            <a:endParaRPr lang="en-US" dirty="0"/>
          </a:p>
        </p:txBody>
      </p:sp>
      <p:sp>
        <p:nvSpPr>
          <p:cNvPr id="3" name="Subtitle 2"/>
          <p:cNvSpPr>
            <a:spLocks noGrp="1"/>
          </p:cNvSpPr>
          <p:nvPr>
            <p:ph type="subTitle" idx="1"/>
          </p:nvPr>
        </p:nvSpPr>
        <p:spPr/>
        <p:txBody>
          <a:bodyPr/>
          <a:lstStyle/>
          <a:p>
            <a:r>
              <a:rPr lang="en-US" dirty="0" smtClean="0"/>
              <a:t>Choosing the right word</a:t>
            </a:r>
            <a:endParaRPr lang="en-US" dirty="0"/>
          </a:p>
        </p:txBody>
      </p:sp>
    </p:spTree>
    <p:extLst>
      <p:ext uri="{BB962C8B-B14F-4D97-AF65-F5344CB8AC3E}">
        <p14:creationId xmlns:p14="http://schemas.microsoft.com/office/powerpoint/2010/main" val="1159330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7875"/>
          </a:xfrm>
        </p:spPr>
        <p:txBody>
          <a:bodyPr/>
          <a:lstStyle/>
          <a:p>
            <a:pPr eaLnBrk="1" fontAlgn="auto" hangingPunct="1">
              <a:spcAft>
                <a:spcPts val="0"/>
              </a:spcAft>
              <a:defRPr/>
            </a:pPr>
            <a:r>
              <a:rPr lang="en-US" dirty="0" smtClean="0">
                <a:latin typeface="Calibri"/>
                <a:ea typeface="+mj-ea"/>
                <a:cs typeface="Calibri"/>
              </a:rPr>
              <a:t>Inaccurate Words</a:t>
            </a:r>
            <a:endParaRPr lang="en-IN" dirty="0">
              <a:latin typeface="Calibri"/>
              <a:ea typeface="+mj-ea"/>
              <a:cs typeface="Calibri"/>
            </a:endParaRPr>
          </a:p>
        </p:txBody>
      </p:sp>
      <p:sp>
        <p:nvSpPr>
          <p:cNvPr id="3" name="Content Placeholder 2"/>
          <p:cNvSpPr>
            <a:spLocks noGrp="1"/>
          </p:cNvSpPr>
          <p:nvPr>
            <p:ph idx="1"/>
          </p:nvPr>
        </p:nvSpPr>
        <p:spPr>
          <a:xfrm>
            <a:off x="457200" y="1146090"/>
            <a:ext cx="8125326" cy="4455276"/>
          </a:xfrm>
        </p:spPr>
        <p:txBody>
          <a:bodyPr>
            <a:normAutofit/>
          </a:bodyPr>
          <a:lstStyle/>
          <a:p>
            <a:pPr eaLnBrk="1" hangingPunct="1">
              <a:lnSpc>
                <a:spcPct val="90000"/>
              </a:lnSpc>
              <a:buFont typeface="Wingdings" charset="0"/>
              <a:buChar char="Ø"/>
            </a:pPr>
            <a:r>
              <a:rPr lang="en-US" dirty="0" smtClean="0">
                <a:latin typeface="Calibri"/>
                <a:cs typeface="Calibri"/>
              </a:rPr>
              <a:t>Malapropisms</a:t>
            </a:r>
            <a:r>
              <a:rPr lang="en-US" dirty="0">
                <a:latin typeface="Calibri"/>
                <a:cs typeface="Calibri"/>
              </a:rPr>
              <a:t> </a:t>
            </a:r>
            <a:r>
              <a:rPr lang="mr-IN" dirty="0" smtClean="0">
                <a:latin typeface="Calibri"/>
                <a:cs typeface="Calibri"/>
              </a:rPr>
              <a:t>–</a:t>
            </a:r>
            <a:endParaRPr lang="en-US" dirty="0">
              <a:latin typeface="Calibri"/>
              <a:cs typeface="Calibri"/>
            </a:endParaRPr>
          </a:p>
          <a:p>
            <a:pPr eaLnBrk="1" hangingPunct="1">
              <a:lnSpc>
                <a:spcPct val="90000"/>
              </a:lnSpc>
              <a:buFont typeface="Wingdings" charset="0"/>
              <a:buChar char="Ø"/>
            </a:pPr>
            <a:r>
              <a:rPr lang="en-US" dirty="0" smtClean="0">
                <a:latin typeface="Calibri"/>
                <a:cs typeface="Calibri"/>
              </a:rPr>
              <a:t>Mrs</a:t>
            </a:r>
            <a:r>
              <a:rPr lang="en-US" dirty="0">
                <a:latin typeface="Calibri"/>
                <a:cs typeface="Calibri"/>
              </a:rPr>
              <a:t>. </a:t>
            </a:r>
            <a:r>
              <a:rPr lang="en-US" dirty="0" err="1">
                <a:latin typeface="Calibri"/>
                <a:cs typeface="Calibri"/>
              </a:rPr>
              <a:t>Malaprop</a:t>
            </a:r>
            <a:r>
              <a:rPr lang="en-US" dirty="0">
                <a:latin typeface="Calibri"/>
                <a:cs typeface="Calibri"/>
              </a:rPr>
              <a:t> in </a:t>
            </a:r>
            <a:r>
              <a:rPr lang="en-US" i="1" dirty="0">
                <a:latin typeface="Calibri"/>
                <a:cs typeface="Calibri"/>
              </a:rPr>
              <a:t>The Rivals</a:t>
            </a:r>
            <a:r>
              <a:rPr lang="en-US" dirty="0">
                <a:latin typeface="Calibri"/>
                <a:cs typeface="Calibri"/>
              </a:rPr>
              <a:t>, a </a:t>
            </a:r>
            <a:r>
              <a:rPr lang="en-US" dirty="0" err="1">
                <a:latin typeface="Calibri"/>
                <a:cs typeface="Calibri"/>
              </a:rPr>
              <a:t>Sheridian</a:t>
            </a:r>
            <a:r>
              <a:rPr lang="en-US" dirty="0">
                <a:latin typeface="Calibri"/>
                <a:cs typeface="Calibri"/>
              </a:rPr>
              <a:t> play. </a:t>
            </a:r>
          </a:p>
          <a:p>
            <a:pPr eaLnBrk="1" hangingPunct="1">
              <a:lnSpc>
                <a:spcPct val="90000"/>
              </a:lnSpc>
              <a:buFont typeface="Wingdings" charset="0"/>
              <a:buChar char="Ø"/>
            </a:pPr>
            <a:r>
              <a:rPr lang="en-US" dirty="0" smtClean="0">
                <a:latin typeface="Calibri"/>
                <a:cs typeface="Calibri"/>
              </a:rPr>
              <a:t>An </a:t>
            </a:r>
            <a:r>
              <a:rPr lang="en-US" dirty="0">
                <a:latin typeface="Calibri"/>
                <a:cs typeface="Calibri"/>
              </a:rPr>
              <a:t>example from Mrs. </a:t>
            </a:r>
            <a:r>
              <a:rPr lang="en-US" dirty="0" err="1">
                <a:latin typeface="Calibri"/>
                <a:cs typeface="Calibri"/>
              </a:rPr>
              <a:t>Malaprop</a:t>
            </a:r>
            <a:r>
              <a:rPr lang="ja-JP" altLang="en-US" dirty="0">
                <a:latin typeface="Calibri"/>
                <a:cs typeface="Calibri"/>
              </a:rPr>
              <a:t>’</a:t>
            </a:r>
            <a:r>
              <a:rPr lang="en-US" dirty="0">
                <a:latin typeface="Calibri"/>
                <a:cs typeface="Calibri"/>
              </a:rPr>
              <a:t>s speech:</a:t>
            </a:r>
          </a:p>
          <a:p>
            <a:pPr lvl="1" eaLnBrk="1" hangingPunct="1">
              <a:lnSpc>
                <a:spcPct val="90000"/>
              </a:lnSpc>
              <a:buFont typeface="Wingdings 2" charset="0"/>
              <a:buNone/>
            </a:pPr>
            <a:r>
              <a:rPr lang="en-US" dirty="0">
                <a:latin typeface="Calibri"/>
                <a:cs typeface="Calibri"/>
              </a:rPr>
              <a:t>	</a:t>
            </a:r>
            <a:r>
              <a:rPr lang="ja-JP" altLang="en-US" dirty="0">
                <a:latin typeface="+mj-lt"/>
                <a:cs typeface="Calibri"/>
              </a:rPr>
              <a:t>“</a:t>
            </a:r>
            <a:r>
              <a:rPr lang="en-US" dirty="0">
                <a:latin typeface="+mj-lt"/>
                <a:cs typeface="Calibri"/>
              </a:rPr>
              <a:t>but the point we would request of you is, that you will promise to forget this fellow – no, </a:t>
            </a:r>
            <a:r>
              <a:rPr lang="en-US" b="1" dirty="0">
                <a:latin typeface="+mj-lt"/>
                <a:cs typeface="Calibri"/>
              </a:rPr>
              <a:t>illiterate</a:t>
            </a:r>
            <a:r>
              <a:rPr lang="en-US" dirty="0">
                <a:latin typeface="+mj-lt"/>
                <a:cs typeface="Calibri"/>
              </a:rPr>
              <a:t> him, I say, quite from your memory</a:t>
            </a:r>
            <a:r>
              <a:rPr lang="ja-JP" altLang="en-US" dirty="0">
                <a:latin typeface="+mj-lt"/>
                <a:cs typeface="Calibri"/>
              </a:rPr>
              <a:t>”</a:t>
            </a:r>
            <a:endParaRPr lang="en-US" dirty="0">
              <a:latin typeface="+mj-lt"/>
              <a:cs typeface="Calibri"/>
            </a:endParaRPr>
          </a:p>
          <a:p>
            <a:pPr eaLnBrk="1" hangingPunct="1">
              <a:lnSpc>
                <a:spcPct val="90000"/>
              </a:lnSpc>
              <a:buFont typeface="Wingdings" charset="0"/>
              <a:buNone/>
            </a:pPr>
            <a:r>
              <a:rPr lang="en-US" dirty="0">
                <a:latin typeface="Calibri"/>
                <a:cs typeface="Calibri"/>
              </a:rPr>
              <a:t>	</a:t>
            </a:r>
            <a:r>
              <a:rPr lang="en-US" i="1" dirty="0">
                <a:latin typeface="Calibri"/>
                <a:cs typeface="Calibri"/>
              </a:rPr>
              <a:t>(obliterate)</a:t>
            </a:r>
          </a:p>
        </p:txBody>
      </p:sp>
      <p:sp>
        <p:nvSpPr>
          <p:cNvPr id="14340" name="Slide Number Placeholder 3"/>
          <p:cNvSpPr>
            <a:spLocks noGrp="1"/>
          </p:cNvSpPr>
          <p:nvPr>
            <p:ph type="sldNum" sz="quarter" idx="12"/>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909EA4F-99F3-5A4E-9BF3-34C26D411697}" type="slidenum">
              <a:rPr lang="en-US">
                <a:solidFill>
                  <a:srgbClr val="FFFFFF"/>
                </a:solidFill>
                <a:latin typeface="Century Schoolbook" charset="0"/>
              </a:rPr>
              <a:pPr eaLnBrk="1" hangingPunct="1"/>
              <a:t>10</a:t>
            </a:fld>
            <a:endParaRPr lang="en-US">
              <a:solidFill>
                <a:srgbClr val="FFFFFF"/>
              </a:solidFill>
              <a:latin typeface="Century Schoolbook" charset="0"/>
            </a:endParaRPr>
          </a:p>
        </p:txBody>
      </p:sp>
    </p:spTree>
    <p:extLst>
      <p:ext uri="{BB962C8B-B14F-4D97-AF65-F5344CB8AC3E}">
        <p14:creationId xmlns:p14="http://schemas.microsoft.com/office/powerpoint/2010/main" val="398231673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457200" y="1700213"/>
            <a:ext cx="7467600" cy="4773612"/>
          </a:xfrm>
        </p:spPr>
        <p:txBody>
          <a:bodyPr/>
          <a:lstStyle/>
          <a:p>
            <a:pPr eaLnBrk="1" hangingPunct="1">
              <a:buFont typeface="Arial" charset="0"/>
              <a:buChar char="•"/>
            </a:pPr>
            <a:r>
              <a:rPr lang="en-US" dirty="0" smtClean="0">
                <a:latin typeface="Calibri"/>
                <a:cs typeface="Calibri"/>
              </a:rPr>
              <a:t>The doctor gave me a subscription for allergies.</a:t>
            </a:r>
          </a:p>
          <a:p>
            <a:pPr eaLnBrk="1" hangingPunct="1">
              <a:buFont typeface="Arial" charset="0"/>
              <a:buChar char="•"/>
            </a:pPr>
            <a:r>
              <a:rPr lang="en-US" dirty="0" smtClean="0">
                <a:latin typeface="Calibri"/>
                <a:cs typeface="Calibri"/>
              </a:rPr>
              <a:t>“Texas has a lot of electrical votes”</a:t>
            </a:r>
          </a:p>
          <a:p>
            <a:pPr eaLnBrk="1" hangingPunct="1">
              <a:buFont typeface="Arial" charset="0"/>
              <a:buChar char="•"/>
            </a:pPr>
            <a:r>
              <a:rPr lang="en-US" dirty="0" smtClean="0">
                <a:latin typeface="Calibri"/>
                <a:cs typeface="Calibri"/>
              </a:rPr>
              <a:t>“This is </a:t>
            </a:r>
            <a:r>
              <a:rPr lang="en-US" dirty="0" err="1" smtClean="0">
                <a:latin typeface="Calibri"/>
                <a:cs typeface="Calibri"/>
              </a:rPr>
              <a:t>unparalyzed</a:t>
            </a:r>
            <a:r>
              <a:rPr lang="en-US" dirty="0" smtClean="0">
                <a:latin typeface="Calibri"/>
                <a:cs typeface="Calibri"/>
              </a:rPr>
              <a:t> in the state’s history”</a:t>
            </a:r>
            <a:endParaRPr lang="en-US" dirty="0">
              <a:latin typeface="Calibri"/>
              <a:cs typeface="Calibri"/>
            </a:endParaRPr>
          </a:p>
        </p:txBody>
      </p:sp>
      <p:sp>
        <p:nvSpPr>
          <p:cNvPr id="15364" name="Slide Number Placeholder 3"/>
          <p:cNvSpPr>
            <a:spLocks noGrp="1"/>
          </p:cNvSpPr>
          <p:nvPr>
            <p:ph type="sldNum" sz="quarter" idx="12"/>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AE4D472-5403-6E48-8FF8-5156A5DF1204}" type="slidenum">
              <a:rPr lang="en-US">
                <a:solidFill>
                  <a:srgbClr val="FFFFFF"/>
                </a:solidFill>
                <a:latin typeface="Century Schoolbook" charset="0"/>
              </a:rPr>
              <a:pPr eaLnBrk="1" hangingPunct="1"/>
              <a:t>11</a:t>
            </a:fld>
            <a:endParaRPr lang="en-US">
              <a:solidFill>
                <a:srgbClr val="FFFFFF"/>
              </a:solidFill>
              <a:latin typeface="Century Schoolbook"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784854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32" y="604168"/>
            <a:ext cx="7467600" cy="780549"/>
          </a:xfrm>
        </p:spPr>
        <p:txBody>
          <a:bodyPr/>
          <a:lstStyle/>
          <a:p>
            <a:pPr eaLnBrk="1" fontAlgn="auto" hangingPunct="1">
              <a:spcAft>
                <a:spcPts val="0"/>
              </a:spcAft>
              <a:defRPr/>
            </a:pPr>
            <a:r>
              <a:rPr lang="en-US" dirty="0" smtClean="0">
                <a:latin typeface="Calibri"/>
                <a:ea typeface="+mj-ea"/>
                <a:cs typeface="Calibri"/>
              </a:rPr>
              <a:t>Jargon</a:t>
            </a:r>
            <a:endParaRPr lang="en-IN" dirty="0">
              <a:latin typeface="Calibri"/>
              <a:ea typeface="+mj-ea"/>
              <a:cs typeface="Calibri"/>
            </a:endParaRPr>
          </a:p>
        </p:txBody>
      </p:sp>
      <p:sp>
        <p:nvSpPr>
          <p:cNvPr id="27651" name="Content Placeholder 2"/>
          <p:cNvSpPr>
            <a:spLocks noGrp="1"/>
          </p:cNvSpPr>
          <p:nvPr>
            <p:ph idx="1"/>
          </p:nvPr>
        </p:nvSpPr>
        <p:spPr>
          <a:xfrm>
            <a:off x="457200" y="1867988"/>
            <a:ext cx="8111958" cy="2646684"/>
          </a:xfrm>
        </p:spPr>
        <p:txBody>
          <a:bodyPr>
            <a:normAutofit/>
          </a:bodyPr>
          <a:lstStyle/>
          <a:p>
            <a:pPr eaLnBrk="1" hangingPunct="1">
              <a:buFont typeface="Wingdings" charset="0"/>
              <a:buChar char="Ø"/>
            </a:pPr>
            <a:r>
              <a:rPr lang="en-US" sz="2800" dirty="0" smtClean="0">
                <a:latin typeface="Calibri"/>
                <a:cs typeface="Calibri"/>
              </a:rPr>
              <a:t>Technical </a:t>
            </a:r>
            <a:r>
              <a:rPr lang="en-US" sz="2800" dirty="0">
                <a:latin typeface="Calibri"/>
                <a:cs typeface="Calibri"/>
              </a:rPr>
              <a:t>vocabulary or idiom of a special </a:t>
            </a:r>
            <a:r>
              <a:rPr lang="en-US" sz="2800" dirty="0" smtClean="0">
                <a:latin typeface="Calibri"/>
                <a:cs typeface="Calibri"/>
              </a:rPr>
              <a:t>domain </a:t>
            </a:r>
            <a:endParaRPr lang="en-US" sz="2800" dirty="0">
              <a:latin typeface="Calibri"/>
              <a:cs typeface="Calibri"/>
            </a:endParaRPr>
          </a:p>
          <a:p>
            <a:pPr eaLnBrk="1" hangingPunct="1">
              <a:buFont typeface="Wingdings" charset="0"/>
              <a:buChar char="Ø"/>
            </a:pPr>
            <a:r>
              <a:rPr lang="en-US" sz="2800" dirty="0" smtClean="0">
                <a:latin typeface="Calibri"/>
                <a:cs typeface="Calibri"/>
              </a:rPr>
              <a:t>But also, “an obscure </a:t>
            </a:r>
            <a:r>
              <a:rPr lang="en-US" sz="2800" dirty="0">
                <a:latin typeface="Calibri"/>
                <a:cs typeface="Calibri"/>
              </a:rPr>
              <a:t>and often pretentious language marked by a roundabout way of expression and use of long </a:t>
            </a:r>
            <a:r>
              <a:rPr lang="en-US" sz="2800" dirty="0" smtClean="0">
                <a:latin typeface="Calibri"/>
                <a:cs typeface="Calibri"/>
              </a:rPr>
              <a:t>words”. </a:t>
            </a:r>
            <a:endParaRPr lang="en-US" sz="2800" dirty="0">
              <a:latin typeface="Calibri"/>
              <a:cs typeface="Calibri"/>
            </a:endParaRPr>
          </a:p>
        </p:txBody>
      </p:sp>
      <p:sp>
        <p:nvSpPr>
          <p:cNvPr id="24580" name="Slide Number Placeholder 3"/>
          <p:cNvSpPr>
            <a:spLocks noGrp="1"/>
          </p:cNvSpPr>
          <p:nvPr>
            <p:ph type="sldNum" sz="quarter" idx="12"/>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1687D71-9936-7141-A7BA-F41E3276BD4F}" type="slidenum">
              <a:rPr lang="en-US">
                <a:solidFill>
                  <a:srgbClr val="FFFFFF"/>
                </a:solidFill>
                <a:latin typeface="Century Schoolbook" charset="0"/>
              </a:rPr>
              <a:pPr eaLnBrk="1" hangingPunct="1"/>
              <a:t>12</a:t>
            </a:fld>
            <a:endParaRPr lang="en-US">
              <a:solidFill>
                <a:srgbClr val="FFFFFF"/>
              </a:solidFill>
              <a:latin typeface="Century Schoolbook" charset="0"/>
            </a:endParaRPr>
          </a:p>
        </p:txBody>
      </p:sp>
    </p:spTree>
    <p:extLst>
      <p:ext uri="{BB962C8B-B14F-4D97-AF65-F5344CB8AC3E}">
        <p14:creationId xmlns:p14="http://schemas.microsoft.com/office/powerpoint/2010/main" val="22767065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457200" y="1196975"/>
            <a:ext cx="7467600" cy="5276850"/>
          </a:xfrm>
        </p:spPr>
        <p:txBody>
          <a:bodyPr>
            <a:normAutofit/>
          </a:bodyPr>
          <a:lstStyle/>
          <a:p>
            <a:pPr eaLnBrk="1" hangingPunct="1">
              <a:buFont typeface="Wingdings" charset="0"/>
              <a:buChar char="Ø"/>
            </a:pPr>
            <a:r>
              <a:rPr lang="en-US" dirty="0">
                <a:latin typeface="Calibri"/>
                <a:cs typeface="Calibri"/>
              </a:rPr>
              <a:t>U</a:t>
            </a:r>
            <a:r>
              <a:rPr lang="en-US" dirty="0" smtClean="0">
                <a:latin typeface="Calibri"/>
                <a:cs typeface="Calibri"/>
              </a:rPr>
              <a:t>se jargon in </a:t>
            </a:r>
            <a:r>
              <a:rPr lang="en-US" dirty="0">
                <a:latin typeface="Calibri"/>
                <a:cs typeface="Calibri"/>
              </a:rPr>
              <a:t>technical reports, or reports where the </a:t>
            </a:r>
            <a:r>
              <a:rPr lang="en-US" dirty="0" smtClean="0">
                <a:latin typeface="Calibri"/>
                <a:cs typeface="Calibri"/>
              </a:rPr>
              <a:t>audience is from the same domain</a:t>
            </a:r>
            <a:endParaRPr lang="en-US" dirty="0">
              <a:latin typeface="Calibri"/>
              <a:cs typeface="Calibri"/>
            </a:endParaRPr>
          </a:p>
          <a:p>
            <a:pPr eaLnBrk="1" hangingPunct="1">
              <a:buFont typeface="Wingdings" charset="0"/>
              <a:buChar char="Ø"/>
            </a:pPr>
            <a:r>
              <a:rPr lang="en-US" dirty="0" smtClean="0">
                <a:latin typeface="Calibri"/>
                <a:cs typeface="Calibri"/>
              </a:rPr>
              <a:t>If for general audience, better avoid it or if necessary, provide a glossary</a:t>
            </a:r>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p:txBody>
      </p:sp>
      <p:sp>
        <p:nvSpPr>
          <p:cNvPr id="25604" name="Slide Number Placeholder 3"/>
          <p:cNvSpPr>
            <a:spLocks noGrp="1"/>
          </p:cNvSpPr>
          <p:nvPr>
            <p:ph type="sldNum" sz="quarter" idx="12"/>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A8587DD-8933-4643-89F2-C62C08281026}" type="slidenum">
              <a:rPr lang="en-US">
                <a:solidFill>
                  <a:srgbClr val="FFFFFF"/>
                </a:solidFill>
                <a:latin typeface="Century Schoolbook" charset="0"/>
              </a:rPr>
              <a:pPr eaLnBrk="1" hangingPunct="1"/>
              <a:t>13</a:t>
            </a:fld>
            <a:endParaRPr lang="en-US">
              <a:solidFill>
                <a:srgbClr val="FFFFFF"/>
              </a:solidFill>
              <a:latin typeface="Century Schoolbook" charset="0"/>
            </a:endParaRPr>
          </a:p>
        </p:txBody>
      </p:sp>
    </p:spTree>
    <p:extLst>
      <p:ext uri="{BB962C8B-B14F-4D97-AF65-F5344CB8AC3E}">
        <p14:creationId xmlns:p14="http://schemas.microsoft.com/office/powerpoint/2010/main" val="39748595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Conversate</a:t>
            </a:r>
            <a:r>
              <a:rPr lang="en-US" dirty="0" smtClean="0"/>
              <a:t> (talk)</a:t>
            </a:r>
          </a:p>
          <a:p>
            <a:r>
              <a:rPr lang="en-US" dirty="0" smtClean="0"/>
              <a:t>Idea shower (brainstorm)</a:t>
            </a:r>
          </a:p>
          <a:p>
            <a:r>
              <a:rPr lang="en-US" dirty="0" err="1" smtClean="0"/>
              <a:t>Wrongside</a:t>
            </a:r>
            <a:r>
              <a:rPr lang="en-US" dirty="0" smtClean="0"/>
              <a:t> the demographic (upset customers)</a:t>
            </a:r>
          </a:p>
          <a:p>
            <a:pPr marL="0" indent="0" algn="r">
              <a:buNone/>
            </a:pPr>
            <a:r>
              <a:rPr lang="en-US" dirty="0"/>
              <a:t> </a:t>
            </a:r>
            <a:r>
              <a:rPr lang="en-US" dirty="0" smtClean="0"/>
              <a:t>(BBC Website)</a:t>
            </a:r>
            <a:endParaRPr lang="en-US" dirty="0"/>
          </a:p>
        </p:txBody>
      </p:sp>
    </p:spTree>
    <p:extLst>
      <p:ext uri="{BB962C8B-B14F-4D97-AF65-F5344CB8AC3E}">
        <p14:creationId xmlns:p14="http://schemas.microsoft.com/office/powerpoint/2010/main" val="3567796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Wordiness</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r>
              <a:rPr lang="en-US" dirty="0" smtClean="0"/>
              <a:t>Too many words/ too complicated words = a sign of scholarship?</a:t>
            </a:r>
          </a:p>
          <a:p>
            <a:r>
              <a:rPr lang="en-US" dirty="0" smtClean="0"/>
              <a:t>Redundant words</a:t>
            </a:r>
          </a:p>
          <a:p>
            <a:r>
              <a:rPr lang="en-US" dirty="0" smtClean="0"/>
              <a:t>Responsible parents of today neither allow their children to have absolute freedom to do as they please nor severely restrict their children’s activities.</a:t>
            </a:r>
          </a:p>
          <a:p>
            <a:r>
              <a:rPr lang="en-US" dirty="0"/>
              <a:t>Responsible parents </a:t>
            </a:r>
            <a:r>
              <a:rPr lang="en-US" strike="sngStrike" dirty="0"/>
              <a:t>of today</a:t>
            </a:r>
            <a:r>
              <a:rPr lang="en-US" dirty="0"/>
              <a:t> neither allow their children to have absolute freedom </a:t>
            </a:r>
            <a:r>
              <a:rPr lang="en-US" strike="sngStrike" dirty="0"/>
              <a:t>to do as they please</a:t>
            </a:r>
            <a:r>
              <a:rPr lang="en-US" dirty="0"/>
              <a:t> nor severely restrict their children’s activities.</a:t>
            </a:r>
          </a:p>
          <a:p>
            <a:endParaRPr lang="en-US" dirty="0"/>
          </a:p>
        </p:txBody>
      </p:sp>
    </p:spTree>
    <p:extLst>
      <p:ext uri="{BB962C8B-B14F-4D97-AF65-F5344CB8AC3E}">
        <p14:creationId xmlns:p14="http://schemas.microsoft.com/office/powerpoint/2010/main" val="1714791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Last summer I was engaged in the repair of automobiles</a:t>
            </a:r>
          </a:p>
          <a:p>
            <a:r>
              <a:rPr lang="en-US" dirty="0" smtClean="0"/>
              <a:t>This is to bring to the notice of all the parents that children need to wear uniform to the school everyday </a:t>
            </a:r>
            <a:endParaRPr lang="en-US" dirty="0"/>
          </a:p>
        </p:txBody>
      </p:sp>
    </p:spTree>
    <p:extLst>
      <p:ext uri="{BB962C8B-B14F-4D97-AF65-F5344CB8AC3E}">
        <p14:creationId xmlns:p14="http://schemas.microsoft.com/office/powerpoint/2010/main" val="375363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Revert back</a:t>
            </a:r>
          </a:p>
          <a:p>
            <a:r>
              <a:rPr lang="en-US" dirty="0" smtClean="0"/>
              <a:t>Repeat again</a:t>
            </a:r>
          </a:p>
          <a:p>
            <a:r>
              <a:rPr lang="en-US" dirty="0" smtClean="0"/>
              <a:t>7 pm in the evening</a:t>
            </a:r>
          </a:p>
          <a:p>
            <a:r>
              <a:rPr lang="en-US" dirty="0" smtClean="0"/>
              <a:t>Suddenly and without warning</a:t>
            </a:r>
          </a:p>
          <a:p>
            <a:r>
              <a:rPr lang="en-US" dirty="0" smtClean="0"/>
              <a:t>Advance forward</a:t>
            </a:r>
          </a:p>
          <a:p>
            <a:endParaRPr lang="en-US" dirty="0"/>
          </a:p>
        </p:txBody>
      </p:sp>
    </p:spTree>
    <p:extLst>
      <p:ext uri="{BB962C8B-B14F-4D97-AF65-F5344CB8AC3E}">
        <p14:creationId xmlns:p14="http://schemas.microsoft.com/office/powerpoint/2010/main" val="630359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Using long, abstract, or technical words just to make your writing ‘dignified’</a:t>
            </a:r>
          </a:p>
          <a:p>
            <a:r>
              <a:rPr lang="en-US" dirty="0" smtClean="0"/>
              <a:t>The fish exhibited a 100 percent mortality response</a:t>
            </a:r>
          </a:p>
          <a:p>
            <a:r>
              <a:rPr lang="en-US" dirty="0" smtClean="0"/>
              <a:t>All the fish died</a:t>
            </a:r>
          </a:p>
        </p:txBody>
      </p:sp>
    </p:spTree>
    <p:extLst>
      <p:ext uri="{BB962C8B-B14F-4D97-AF65-F5344CB8AC3E}">
        <p14:creationId xmlns:p14="http://schemas.microsoft.com/office/powerpoint/2010/main" val="3485421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have been made cognizant of the fact that the experiment will be terminated in the near </a:t>
            </a:r>
            <a:r>
              <a:rPr lang="en-US" dirty="0" smtClean="0"/>
              <a:t>future.</a:t>
            </a:r>
            <a:endParaRPr lang="en-US" dirty="0"/>
          </a:p>
          <a:p>
            <a:r>
              <a:rPr lang="en-US" dirty="0"/>
              <a:t>We have </a:t>
            </a:r>
            <a:r>
              <a:rPr lang="en-US" dirty="0" smtClean="0"/>
              <a:t>learnt that the experiment </a:t>
            </a:r>
            <a:r>
              <a:rPr lang="en-US" dirty="0"/>
              <a:t>will </a:t>
            </a:r>
            <a:r>
              <a:rPr lang="en-US" dirty="0" smtClean="0"/>
              <a:t>end soon.</a:t>
            </a:r>
            <a:endParaRPr lang="en-US" dirty="0"/>
          </a:p>
          <a:p>
            <a:endParaRPr lang="en-US" dirty="0"/>
          </a:p>
        </p:txBody>
      </p:sp>
    </p:spTree>
    <p:extLst>
      <p:ext uri="{BB962C8B-B14F-4D97-AF65-F5344CB8AC3E}">
        <p14:creationId xmlns:p14="http://schemas.microsoft.com/office/powerpoint/2010/main" val="39738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Choice of the right word crucial for effectiveness</a:t>
            </a:r>
          </a:p>
          <a:p>
            <a:r>
              <a:rPr lang="en-US" dirty="0" smtClean="0"/>
              <a:t>To maintain the appropriate mood/ tone</a:t>
            </a:r>
          </a:p>
          <a:p>
            <a:r>
              <a:rPr lang="en-US" dirty="0" smtClean="0"/>
              <a:t>Not to cause confusion</a:t>
            </a:r>
            <a:endParaRPr lang="en-US" dirty="0"/>
          </a:p>
        </p:txBody>
      </p:sp>
    </p:spTree>
    <p:extLst>
      <p:ext uri="{BB962C8B-B14F-4D97-AF65-F5344CB8AC3E}">
        <p14:creationId xmlns:p14="http://schemas.microsoft.com/office/powerpoint/2010/main" val="950787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Clichés </a:t>
            </a:r>
            <a:endParaRPr lang="en-US" dirty="0"/>
          </a:p>
        </p:txBody>
      </p:sp>
      <p:sp>
        <p:nvSpPr>
          <p:cNvPr id="3" name="Content Placeholder 2"/>
          <p:cNvSpPr>
            <a:spLocks noGrp="1"/>
          </p:cNvSpPr>
          <p:nvPr>
            <p:ph idx="1"/>
          </p:nvPr>
        </p:nvSpPr>
        <p:spPr/>
        <p:txBody>
          <a:bodyPr/>
          <a:lstStyle/>
          <a:p>
            <a:r>
              <a:rPr lang="en-US" dirty="0"/>
              <a:t>“We talked about the situation and I advised him what I thought he should do, but at the end of the day, it’s his decision.</a:t>
            </a:r>
            <a:r>
              <a:rPr lang="en-US" dirty="0" smtClean="0"/>
              <a:t>”</a:t>
            </a:r>
          </a:p>
          <a:p>
            <a:r>
              <a:rPr lang="en-US" dirty="0"/>
              <a:t>“I’m going to give it 110% and that’s all I can do”</a:t>
            </a:r>
            <a:endParaRPr lang="en-US" dirty="0" smtClean="0"/>
          </a:p>
        </p:txBody>
      </p:sp>
    </p:spTree>
    <p:extLst>
      <p:ext uri="{BB962C8B-B14F-4D97-AF65-F5344CB8AC3E}">
        <p14:creationId xmlns:p14="http://schemas.microsoft.com/office/powerpoint/2010/main" val="2897660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makes people so incredibly angry when you are getting up early in the morning, working really hard to try and do the right thing for your family and for your community, you are paying your taxes and then you see people literally in a different galaxy who are paying extraordinarily low rates of tax.”</a:t>
            </a:r>
          </a:p>
          <a:p>
            <a:endParaRPr lang="en-US" dirty="0"/>
          </a:p>
          <a:p>
            <a:endParaRPr lang="en-US" dirty="0"/>
          </a:p>
        </p:txBody>
      </p:sp>
    </p:spTree>
    <p:extLst>
      <p:ext uri="{BB962C8B-B14F-4D97-AF65-F5344CB8AC3E}">
        <p14:creationId xmlns:p14="http://schemas.microsoft.com/office/powerpoint/2010/main" val="97605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Sexist language</a:t>
            </a:r>
            <a:endParaRPr lang="en-US" dirty="0"/>
          </a:p>
        </p:txBody>
      </p:sp>
      <p:sp>
        <p:nvSpPr>
          <p:cNvPr id="3" name="Content Placeholder 2"/>
          <p:cNvSpPr>
            <a:spLocks noGrp="1"/>
          </p:cNvSpPr>
          <p:nvPr>
            <p:ph idx="1"/>
          </p:nvPr>
        </p:nvSpPr>
        <p:spPr/>
        <p:txBody>
          <a:bodyPr/>
          <a:lstStyle/>
          <a:p>
            <a:r>
              <a:rPr lang="en-US" b="1" dirty="0" smtClean="0"/>
              <a:t>Do not mention a person’s appearance/ personal details unnecessarily</a:t>
            </a:r>
          </a:p>
          <a:p>
            <a:r>
              <a:rPr lang="en-US" dirty="0" smtClean="0"/>
              <a:t>The beautiful, sultry-voiced clerk quickly filled the order.</a:t>
            </a:r>
          </a:p>
          <a:p>
            <a:r>
              <a:rPr lang="en-US" dirty="0" smtClean="0"/>
              <a:t>Craig Helmond, husband of nationally known cardiologist </a:t>
            </a:r>
            <a:r>
              <a:rPr lang="en-US" dirty="0" err="1" smtClean="0"/>
              <a:t>Dr</a:t>
            </a:r>
            <a:r>
              <a:rPr lang="en-US" dirty="0" smtClean="0"/>
              <a:t> Jennifer Helmond, won election to the Beal City Board of Education.</a:t>
            </a:r>
            <a:endParaRPr lang="en-US" dirty="0"/>
          </a:p>
        </p:txBody>
      </p:sp>
    </p:spTree>
    <p:extLst>
      <p:ext uri="{BB962C8B-B14F-4D97-AF65-F5344CB8AC3E}">
        <p14:creationId xmlns:p14="http://schemas.microsoft.com/office/powerpoint/2010/main" val="2744317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After eight years of attending college part time, Angelica Denham, a three-time grandmother, was awarded a BS degree.</a:t>
            </a:r>
          </a:p>
          <a:p>
            <a:r>
              <a:rPr lang="en-US" dirty="0" smtClean="0"/>
              <a:t>The cute loan officer at the Godfather Finance Company is a real hit with the customers.</a:t>
            </a:r>
            <a:endParaRPr lang="en-US" dirty="0"/>
          </a:p>
        </p:txBody>
      </p:sp>
    </p:spTree>
    <p:extLst>
      <p:ext uri="{BB962C8B-B14F-4D97-AF65-F5344CB8AC3E}">
        <p14:creationId xmlns:p14="http://schemas.microsoft.com/office/powerpoint/2010/main" val="1123140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Use an appropriate pronoun and avoid generic ‘</a:t>
            </a:r>
            <a:r>
              <a:rPr lang="en-US" b="1" dirty="0" smtClean="0"/>
              <a:t>he/ him/ his’</a:t>
            </a:r>
            <a:endParaRPr lang="en-US" b="1" dirty="0" smtClean="0"/>
          </a:p>
          <a:p>
            <a:r>
              <a:rPr lang="en-US" dirty="0" smtClean="0"/>
              <a:t>Each tourist must carry his passport all the time.</a:t>
            </a:r>
          </a:p>
          <a:p>
            <a:r>
              <a:rPr lang="en-US" dirty="0" smtClean="0"/>
              <a:t>If a collector wishes to find an out-of-print of book, she should try </a:t>
            </a:r>
            <a:r>
              <a:rPr lang="en-US" dirty="0" smtClean="0">
                <a:hlinkClick r:id="rId2"/>
              </a:rPr>
              <a:t>www.bibliofind.com</a:t>
            </a:r>
            <a:r>
              <a:rPr lang="en-US" dirty="0" smtClean="0"/>
              <a:t> on the web.</a:t>
            </a:r>
          </a:p>
          <a:p>
            <a:endParaRPr lang="en-US" dirty="0"/>
          </a:p>
        </p:txBody>
      </p:sp>
    </p:spTree>
    <p:extLst>
      <p:ext uri="{BB962C8B-B14F-4D97-AF65-F5344CB8AC3E}">
        <p14:creationId xmlns:p14="http://schemas.microsoft.com/office/powerpoint/2010/main" val="1134758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Use neutral occupational labels</a:t>
            </a:r>
          </a:p>
          <a:p>
            <a:r>
              <a:rPr lang="en-US" dirty="0" smtClean="0"/>
              <a:t>Chairman/ chairwoman </a:t>
            </a:r>
            <a:r>
              <a:rPr lang="mr-IN" dirty="0" smtClean="0"/>
              <a:t>–</a:t>
            </a:r>
            <a:r>
              <a:rPr lang="en-US" dirty="0" smtClean="0"/>
              <a:t> chairperson/ chair</a:t>
            </a:r>
          </a:p>
          <a:p>
            <a:r>
              <a:rPr lang="en-US" dirty="0" smtClean="0"/>
              <a:t>Policeman </a:t>
            </a:r>
            <a:r>
              <a:rPr lang="mr-IN" dirty="0" smtClean="0"/>
              <a:t>–</a:t>
            </a:r>
            <a:r>
              <a:rPr lang="en-US" dirty="0" smtClean="0"/>
              <a:t> police officer</a:t>
            </a:r>
          </a:p>
          <a:p>
            <a:endParaRPr lang="en-US" dirty="0"/>
          </a:p>
        </p:txBody>
      </p:sp>
    </p:spTree>
    <p:extLst>
      <p:ext uri="{BB962C8B-B14F-4D97-AF65-F5344CB8AC3E}">
        <p14:creationId xmlns:p14="http://schemas.microsoft.com/office/powerpoint/2010/main" val="1058377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Figurative language</a:t>
            </a:r>
            <a:endParaRPr lang="en-US" dirty="0"/>
          </a:p>
        </p:txBody>
      </p:sp>
      <p:sp>
        <p:nvSpPr>
          <p:cNvPr id="3" name="Content Placeholder 2"/>
          <p:cNvSpPr>
            <a:spLocks noGrp="1"/>
          </p:cNvSpPr>
          <p:nvPr>
            <p:ph idx="1"/>
          </p:nvPr>
        </p:nvSpPr>
        <p:spPr/>
        <p:txBody>
          <a:bodyPr/>
          <a:lstStyle/>
          <a:p>
            <a:r>
              <a:rPr lang="en-US" dirty="0" smtClean="0"/>
              <a:t>Simile and metaphor</a:t>
            </a:r>
          </a:p>
          <a:p>
            <a:r>
              <a:rPr lang="en-US" dirty="0" smtClean="0"/>
              <a:t>“Her smile flicked on and off like a sunbeam flashing momentarily through a cloud bank”</a:t>
            </a:r>
          </a:p>
          <a:p>
            <a:r>
              <a:rPr lang="en-US" dirty="0" smtClean="0"/>
              <a:t>“The field is a sea of deep, dark green, a sea made up of millions of grass blended together as one”</a:t>
            </a:r>
            <a:endParaRPr lang="en-US" dirty="0"/>
          </a:p>
        </p:txBody>
      </p:sp>
    </p:spTree>
    <p:extLst>
      <p:ext uri="{BB962C8B-B14F-4D97-AF65-F5344CB8AC3E}">
        <p14:creationId xmlns:p14="http://schemas.microsoft.com/office/powerpoint/2010/main" val="3750551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Awkward comparisons</a:t>
            </a:r>
            <a:endParaRPr lang="en-US" dirty="0"/>
          </a:p>
        </p:txBody>
      </p:sp>
      <p:sp>
        <p:nvSpPr>
          <p:cNvPr id="3" name="Content Placeholder 2"/>
          <p:cNvSpPr>
            <a:spLocks noGrp="1"/>
          </p:cNvSpPr>
          <p:nvPr>
            <p:ph idx="1"/>
          </p:nvPr>
        </p:nvSpPr>
        <p:spPr/>
        <p:txBody>
          <a:bodyPr/>
          <a:lstStyle/>
          <a:p>
            <a:r>
              <a:rPr lang="en-US" dirty="0" smtClean="0"/>
              <a:t>“Johnny is as blind as a bat”</a:t>
            </a:r>
          </a:p>
          <a:p>
            <a:r>
              <a:rPr lang="en-US" dirty="0" smtClean="0"/>
              <a:t>“Mary runs around like a chicken with its head cut-off”</a:t>
            </a:r>
          </a:p>
          <a:p>
            <a:r>
              <a:rPr lang="en-US" dirty="0" smtClean="0"/>
              <a:t>“The wind rustled through the trees like a herd of galloping horses”</a:t>
            </a:r>
            <a:endParaRPr lang="en-US" dirty="0"/>
          </a:p>
        </p:txBody>
      </p:sp>
    </p:spTree>
    <p:extLst>
      <p:ext uri="{BB962C8B-B14F-4D97-AF65-F5344CB8AC3E}">
        <p14:creationId xmlns:p14="http://schemas.microsoft.com/office/powerpoint/2010/main" val="3403616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Overstatement </a:t>
            </a:r>
            <a:r>
              <a:rPr lang="mr-IN" dirty="0" smtClean="0"/>
              <a:t>–</a:t>
            </a:r>
            <a:r>
              <a:rPr lang="en-US" dirty="0" smtClean="0"/>
              <a:t> effective when used sparingly/ for purposes of satire/ irony</a:t>
            </a:r>
          </a:p>
          <a:p>
            <a:r>
              <a:rPr lang="en-US" dirty="0" smtClean="0"/>
              <a:t>“There have been daring people in the world who claimed that Cooper could write English, but they are all dead now” </a:t>
            </a:r>
          </a:p>
          <a:p>
            <a:pPr algn="r">
              <a:buFontTx/>
              <a:buChar char="-"/>
            </a:pPr>
            <a:r>
              <a:rPr lang="en-US" dirty="0" smtClean="0"/>
              <a:t>Mark Twain</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672643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American eagle will never, in the face of foreign threats, pull in its horns or draw back into </a:t>
            </a:r>
            <a:r>
              <a:rPr lang="en-US" smtClean="0"/>
              <a:t>its shell”</a:t>
            </a:r>
            <a:endParaRPr lang="en-US" dirty="0"/>
          </a:p>
        </p:txBody>
      </p:sp>
    </p:spTree>
    <p:extLst>
      <p:ext uri="{BB962C8B-B14F-4D97-AF65-F5344CB8AC3E}">
        <p14:creationId xmlns:p14="http://schemas.microsoft.com/office/powerpoint/2010/main" val="112149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Commonly confused words</a:t>
            </a:r>
            <a:endParaRPr lang="en-US" dirty="0"/>
          </a:p>
        </p:txBody>
      </p:sp>
      <p:sp>
        <p:nvSpPr>
          <p:cNvPr id="3" name="Content Placeholder 2"/>
          <p:cNvSpPr>
            <a:spLocks noGrp="1"/>
          </p:cNvSpPr>
          <p:nvPr>
            <p:ph idx="1"/>
          </p:nvPr>
        </p:nvSpPr>
        <p:spPr/>
        <p:txBody>
          <a:bodyPr/>
          <a:lstStyle/>
          <a:p>
            <a:r>
              <a:rPr lang="en-US" dirty="0" smtClean="0"/>
              <a:t>Sound-alike word pairs</a:t>
            </a:r>
          </a:p>
          <a:p>
            <a:pPr marL="0" indent="0">
              <a:buNone/>
            </a:pPr>
            <a:r>
              <a:rPr lang="en-US" dirty="0" smtClean="0"/>
              <a:t>e.g. affect </a:t>
            </a:r>
            <a:r>
              <a:rPr lang="mr-IN" dirty="0" smtClean="0"/>
              <a:t>–</a:t>
            </a:r>
            <a:r>
              <a:rPr lang="en-US" dirty="0" smtClean="0"/>
              <a:t> effect; there </a:t>
            </a:r>
            <a:r>
              <a:rPr lang="mr-IN" dirty="0" smtClean="0"/>
              <a:t>–</a:t>
            </a:r>
            <a:r>
              <a:rPr lang="en-US" dirty="0" smtClean="0"/>
              <a:t> their; its </a:t>
            </a:r>
            <a:r>
              <a:rPr lang="mr-IN" dirty="0" smtClean="0"/>
              <a:t>–</a:t>
            </a:r>
            <a:r>
              <a:rPr lang="en-US" dirty="0" smtClean="0"/>
              <a:t> it’s</a:t>
            </a:r>
          </a:p>
          <a:p>
            <a:pPr marL="0" indent="0">
              <a:buNone/>
            </a:pPr>
            <a:endParaRPr lang="en-US" dirty="0"/>
          </a:p>
        </p:txBody>
      </p:sp>
    </p:spTree>
    <p:extLst>
      <p:ext uri="{BB962C8B-B14F-4D97-AF65-F5344CB8AC3E}">
        <p14:creationId xmlns:p14="http://schemas.microsoft.com/office/powerpoint/2010/main" val="345276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a:cs typeface="Calibri"/>
              </a:rPr>
              <a:t>Synonyms </a:t>
            </a:r>
            <a:endParaRPr lang="en-IN" dirty="0">
              <a:latin typeface="Calibri"/>
              <a:cs typeface="Calibri"/>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latin typeface="Calibri"/>
                <a:cs typeface="Calibri"/>
              </a:rPr>
              <a:t>Word with ‘similar’ meanings and not ‘the same meaning’</a:t>
            </a:r>
          </a:p>
          <a:p>
            <a:pPr>
              <a:buFont typeface="Arial" pitchFamily="34" charset="0"/>
              <a:buChar char="•"/>
            </a:pPr>
            <a:r>
              <a:rPr lang="en-US" i="1" dirty="0" smtClean="0">
                <a:latin typeface="Calibri"/>
                <a:cs typeface="Calibri"/>
              </a:rPr>
              <a:t>Friend, pal, partner, comrade, buddy, </a:t>
            </a:r>
            <a:r>
              <a:rPr lang="en-US" i="1" dirty="0" err="1" smtClean="0">
                <a:latin typeface="Calibri"/>
                <a:cs typeface="Calibri"/>
              </a:rPr>
              <a:t>bae</a:t>
            </a:r>
            <a:endParaRPr lang="en-US" i="1" dirty="0" smtClean="0">
              <a:latin typeface="Calibri"/>
              <a:cs typeface="Calibri"/>
            </a:endParaRPr>
          </a:p>
          <a:p>
            <a:pPr>
              <a:buFont typeface="Arial" pitchFamily="34" charset="0"/>
              <a:buChar char="•"/>
            </a:pPr>
            <a:r>
              <a:rPr lang="en-US" i="1" dirty="0" smtClean="0">
                <a:latin typeface="Calibri"/>
                <a:cs typeface="Calibri"/>
              </a:rPr>
              <a:t>Funny</a:t>
            </a:r>
            <a:r>
              <a:rPr lang="en-US" dirty="0" smtClean="0">
                <a:latin typeface="Calibri"/>
                <a:cs typeface="Calibri"/>
              </a:rPr>
              <a:t>, </a:t>
            </a:r>
            <a:r>
              <a:rPr lang="en-US" i="1" dirty="0" smtClean="0">
                <a:latin typeface="Calibri"/>
                <a:cs typeface="Calibri"/>
              </a:rPr>
              <a:t>entertaining, hilarious, laughable</a:t>
            </a:r>
          </a:p>
          <a:p>
            <a:pPr>
              <a:buFont typeface="Wingdings" charset="2"/>
              <a:buChar char="Ø"/>
            </a:pPr>
            <a:r>
              <a:rPr lang="en-US" dirty="0" smtClean="0">
                <a:latin typeface="Calibri"/>
                <a:cs typeface="Calibri"/>
              </a:rPr>
              <a:t>Choose the most appropriate word depending on the context</a:t>
            </a:r>
          </a:p>
        </p:txBody>
      </p:sp>
      <p:sp>
        <p:nvSpPr>
          <p:cNvPr id="4" name="Slide Number Placeholder 3"/>
          <p:cNvSpPr>
            <a:spLocks noGrp="1"/>
          </p:cNvSpPr>
          <p:nvPr>
            <p:ph type="sldNum" sz="quarter" idx="12"/>
          </p:nvPr>
        </p:nvSpPr>
        <p:spPr>
          <a:prstGeom prst="rect">
            <a:avLst/>
          </a:prstGeom>
        </p:spPr>
        <p:txBody>
          <a:bodyPr/>
          <a:lstStyle/>
          <a:p>
            <a:fld id="{07BDD577-79B6-40CE-BE33-C09113034A04}" type="slidenum">
              <a:rPr lang="en-IN" smtClean="0"/>
              <a:pPr/>
              <a:t>4</a:t>
            </a:fld>
            <a:endParaRPr lang="en-IN"/>
          </a:p>
        </p:txBody>
      </p:sp>
    </p:spTree>
    <p:extLst>
      <p:ext uri="{BB962C8B-B14F-4D97-AF65-F5344CB8AC3E}">
        <p14:creationId xmlns:p14="http://schemas.microsoft.com/office/powerpoint/2010/main" val="40286693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796378"/>
            <a:ext cx="7981759" cy="5677447"/>
          </a:xfrm>
        </p:spPr>
        <p:txBody>
          <a:bodyPr>
            <a:normAutofit/>
          </a:bodyPr>
          <a:lstStyle/>
          <a:p>
            <a:pPr eaLnBrk="1" hangingPunct="1">
              <a:lnSpc>
                <a:spcPct val="90000"/>
              </a:lnSpc>
              <a:buFont typeface="Wingdings" charset="0"/>
              <a:buChar char="Ø"/>
            </a:pPr>
            <a:r>
              <a:rPr lang="en-US" dirty="0" smtClean="0">
                <a:latin typeface="Calibri"/>
                <a:cs typeface="Calibri"/>
              </a:rPr>
              <a:t>Instead of a general purpose word, be more specific/ accurate:</a:t>
            </a:r>
            <a:endParaRPr lang="en-US" dirty="0">
              <a:latin typeface="Calibri"/>
              <a:cs typeface="Calibri"/>
            </a:endParaRPr>
          </a:p>
          <a:p>
            <a:pPr>
              <a:lnSpc>
                <a:spcPct val="90000"/>
              </a:lnSpc>
            </a:pPr>
            <a:r>
              <a:rPr lang="en-US" dirty="0" smtClean="0">
                <a:latin typeface="Calibri"/>
                <a:cs typeface="Calibri"/>
              </a:rPr>
              <a:t>To sound like a leader, think about what you </a:t>
            </a:r>
            <a:r>
              <a:rPr lang="en-US" i="1" dirty="0" smtClean="0">
                <a:latin typeface="Calibri"/>
                <a:cs typeface="Calibri"/>
              </a:rPr>
              <a:t>say</a:t>
            </a:r>
          </a:p>
          <a:p>
            <a:pPr>
              <a:lnSpc>
                <a:spcPct val="90000"/>
              </a:lnSpc>
            </a:pPr>
            <a:r>
              <a:rPr lang="en-US" dirty="0" smtClean="0">
                <a:latin typeface="Calibri"/>
                <a:cs typeface="Calibri"/>
              </a:rPr>
              <a:t>How can you </a:t>
            </a:r>
            <a:r>
              <a:rPr lang="en-US" i="1" dirty="0" smtClean="0">
                <a:latin typeface="Calibri"/>
                <a:cs typeface="Calibri"/>
              </a:rPr>
              <a:t>assert</a:t>
            </a:r>
            <a:r>
              <a:rPr lang="en-US" dirty="0" smtClean="0">
                <a:latin typeface="Calibri"/>
                <a:cs typeface="Calibri"/>
              </a:rPr>
              <a:t> your boundaries at work and avoid a toxic work environment</a:t>
            </a:r>
            <a:r>
              <a:rPr lang="mr-IN" dirty="0" smtClean="0">
                <a:latin typeface="Calibri"/>
                <a:cs typeface="Calibri"/>
              </a:rPr>
              <a:t>…</a:t>
            </a:r>
            <a:r>
              <a:rPr lang="en-US" dirty="0" smtClean="0">
                <a:latin typeface="Calibri"/>
                <a:cs typeface="Calibri"/>
              </a:rPr>
              <a:t>?</a:t>
            </a:r>
          </a:p>
          <a:p>
            <a:pPr>
              <a:lnSpc>
                <a:spcPct val="90000"/>
              </a:lnSpc>
            </a:pPr>
            <a:r>
              <a:rPr lang="en-US" dirty="0">
                <a:latin typeface="Calibri"/>
                <a:cs typeface="Calibri"/>
              </a:rPr>
              <a:t>Fact check: Was </a:t>
            </a:r>
            <a:r>
              <a:rPr lang="en-US" dirty="0" err="1">
                <a:latin typeface="Calibri"/>
                <a:cs typeface="Calibri"/>
              </a:rPr>
              <a:t>Modi</a:t>
            </a:r>
            <a:r>
              <a:rPr lang="en-US" dirty="0">
                <a:latin typeface="Calibri"/>
                <a:cs typeface="Calibri"/>
              </a:rPr>
              <a:t> right to </a:t>
            </a:r>
            <a:r>
              <a:rPr lang="en-US" i="1" dirty="0">
                <a:latin typeface="Calibri"/>
                <a:cs typeface="Calibri"/>
              </a:rPr>
              <a:t>claim</a:t>
            </a:r>
            <a:r>
              <a:rPr lang="en-US" dirty="0">
                <a:latin typeface="Calibri"/>
                <a:cs typeface="Calibri"/>
              </a:rPr>
              <a:t> that the Direct Benefit Transfer scheme was started by the NDA</a:t>
            </a:r>
            <a:r>
              <a:rPr lang="en-US" dirty="0" smtClean="0">
                <a:latin typeface="Calibri"/>
                <a:cs typeface="Calibri"/>
              </a:rPr>
              <a:t>?</a:t>
            </a:r>
          </a:p>
        </p:txBody>
      </p:sp>
      <p:sp>
        <p:nvSpPr>
          <p:cNvPr id="13316" name="Slide Number Placeholder 3"/>
          <p:cNvSpPr>
            <a:spLocks noGrp="1"/>
          </p:cNvSpPr>
          <p:nvPr>
            <p:ph type="sldNum" sz="quarter" idx="12"/>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BFB92C3-B8A5-8B4B-880C-3487643EAC98}" type="slidenum">
              <a:rPr lang="en-US">
                <a:solidFill>
                  <a:srgbClr val="FFFFFF"/>
                </a:solidFill>
                <a:latin typeface="Century Schoolbook" charset="0"/>
              </a:rPr>
              <a:pPr eaLnBrk="1" hangingPunct="1"/>
              <a:t>5</a:t>
            </a:fld>
            <a:endParaRPr lang="en-US">
              <a:solidFill>
                <a:srgbClr val="FFFFFF"/>
              </a:solidFill>
              <a:latin typeface="Century Schoolbook" charset="0"/>
            </a:endParaRPr>
          </a:p>
        </p:txBody>
      </p:sp>
    </p:spTree>
    <p:extLst>
      <p:ext uri="{BB962C8B-B14F-4D97-AF65-F5344CB8AC3E}">
        <p14:creationId xmlns:p14="http://schemas.microsoft.com/office/powerpoint/2010/main" val="25598053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199" y="548106"/>
            <a:ext cx="8018379" cy="5925720"/>
          </a:xfrm>
        </p:spPr>
        <p:txBody>
          <a:bodyPr>
            <a:normAutofit/>
          </a:bodyPr>
          <a:lstStyle/>
          <a:p>
            <a:pPr eaLnBrk="1" hangingPunct="1">
              <a:buFont typeface="Wingdings" charset="0"/>
              <a:buChar char="Ø"/>
            </a:pPr>
            <a:r>
              <a:rPr lang="en-US" b="1" dirty="0" smtClean="0">
                <a:latin typeface="Calibri"/>
                <a:cs typeface="Calibri"/>
              </a:rPr>
              <a:t> </a:t>
            </a:r>
            <a:r>
              <a:rPr lang="en-US" dirty="0" smtClean="0">
                <a:latin typeface="Calibri"/>
                <a:cs typeface="Calibri"/>
              </a:rPr>
              <a:t>Be aware of specific interpretations of words</a:t>
            </a:r>
          </a:p>
          <a:p>
            <a:pPr>
              <a:buFont typeface="Wingdings" charset="0"/>
              <a:buChar char="Ø"/>
            </a:pPr>
            <a:r>
              <a:rPr lang="en-US" dirty="0">
                <a:latin typeface="Calibri"/>
                <a:cs typeface="Calibri"/>
              </a:rPr>
              <a:t>Formal/informal/colloquial/slang</a:t>
            </a:r>
          </a:p>
          <a:p>
            <a:pPr eaLnBrk="1" hangingPunct="1"/>
            <a:r>
              <a:rPr lang="en-US" dirty="0" smtClean="0">
                <a:latin typeface="Calibri"/>
                <a:cs typeface="Calibri"/>
              </a:rPr>
              <a:t> I couldn’t </a:t>
            </a:r>
            <a:r>
              <a:rPr lang="en-US" b="1" dirty="0" smtClean="0">
                <a:latin typeface="Calibri"/>
                <a:cs typeface="Calibri"/>
              </a:rPr>
              <a:t>make out</a:t>
            </a:r>
            <a:r>
              <a:rPr lang="en-US" dirty="0" smtClean="0">
                <a:latin typeface="Calibri"/>
                <a:cs typeface="Calibri"/>
              </a:rPr>
              <a:t> what he said</a:t>
            </a:r>
          </a:p>
          <a:p>
            <a:pPr eaLnBrk="1" hangingPunct="1"/>
            <a:r>
              <a:rPr lang="en-US" dirty="0">
                <a:latin typeface="Calibri"/>
                <a:cs typeface="Calibri"/>
              </a:rPr>
              <a:t> </a:t>
            </a:r>
            <a:r>
              <a:rPr lang="en-US" dirty="0" smtClean="0">
                <a:latin typeface="Calibri"/>
                <a:cs typeface="Calibri"/>
              </a:rPr>
              <a:t>I could not </a:t>
            </a:r>
            <a:r>
              <a:rPr lang="en-US" b="1" dirty="0" smtClean="0">
                <a:latin typeface="Calibri"/>
                <a:cs typeface="Calibri"/>
              </a:rPr>
              <a:t>understand</a:t>
            </a:r>
            <a:r>
              <a:rPr lang="en-US" dirty="0" smtClean="0">
                <a:latin typeface="Calibri"/>
                <a:cs typeface="Calibri"/>
              </a:rPr>
              <a:t> what he said</a:t>
            </a:r>
          </a:p>
          <a:p>
            <a:pPr eaLnBrk="1" hangingPunct="1"/>
            <a:endParaRPr lang="en-US" dirty="0">
              <a:latin typeface="Calibri"/>
              <a:cs typeface="Calibri"/>
            </a:endParaRPr>
          </a:p>
          <a:p>
            <a:pPr eaLnBrk="1" hangingPunct="1"/>
            <a:r>
              <a:rPr lang="en-US" dirty="0" smtClean="0">
                <a:latin typeface="Calibri"/>
                <a:cs typeface="Calibri"/>
              </a:rPr>
              <a:t>Are you </a:t>
            </a:r>
            <a:r>
              <a:rPr lang="en-US" b="1" dirty="0" err="1" smtClean="0">
                <a:latin typeface="Calibri"/>
                <a:cs typeface="Calibri"/>
              </a:rPr>
              <a:t>afeared</a:t>
            </a:r>
            <a:r>
              <a:rPr lang="en-US" dirty="0" smtClean="0">
                <a:latin typeface="Calibri"/>
                <a:cs typeface="Calibri"/>
              </a:rPr>
              <a:t>, my son?</a:t>
            </a:r>
          </a:p>
          <a:p>
            <a:pPr eaLnBrk="1" hangingPunct="1"/>
            <a:r>
              <a:rPr lang="en-US" dirty="0" smtClean="0">
                <a:latin typeface="Calibri"/>
                <a:cs typeface="Calibri"/>
              </a:rPr>
              <a:t>My little boy is </a:t>
            </a:r>
            <a:r>
              <a:rPr lang="en-US" b="1" dirty="0" smtClean="0">
                <a:latin typeface="Calibri"/>
                <a:cs typeface="Calibri"/>
              </a:rPr>
              <a:t>afraid of </a:t>
            </a:r>
            <a:r>
              <a:rPr lang="en-US" dirty="0" smtClean="0">
                <a:latin typeface="Calibri"/>
                <a:cs typeface="Calibri"/>
              </a:rPr>
              <a:t>his own shadow!</a:t>
            </a:r>
          </a:p>
          <a:p>
            <a:pPr eaLnBrk="1" hangingPunct="1"/>
            <a:r>
              <a:rPr lang="en-US" dirty="0" smtClean="0">
                <a:latin typeface="Calibri"/>
                <a:cs typeface="Calibri"/>
              </a:rPr>
              <a:t>What’s the matter, are you </a:t>
            </a:r>
            <a:r>
              <a:rPr lang="en-US" b="1" dirty="0" smtClean="0">
                <a:latin typeface="Calibri"/>
                <a:cs typeface="Calibri"/>
              </a:rPr>
              <a:t>chicken</a:t>
            </a:r>
            <a:r>
              <a:rPr lang="en-US" dirty="0" smtClean="0">
                <a:latin typeface="Calibri"/>
                <a:cs typeface="Calibri"/>
              </a:rPr>
              <a:t>?</a:t>
            </a:r>
            <a:endParaRPr lang="en-US" dirty="0">
              <a:latin typeface="Calibri"/>
              <a:cs typeface="Calibri"/>
            </a:endParaRPr>
          </a:p>
        </p:txBody>
      </p:sp>
      <p:sp>
        <p:nvSpPr>
          <p:cNvPr id="11268" name="Slide Number Placeholder 3"/>
          <p:cNvSpPr>
            <a:spLocks noGrp="1"/>
          </p:cNvSpPr>
          <p:nvPr>
            <p:ph type="sldNum" sz="quarter" idx="12"/>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F70ECC5-DED4-C345-8F93-71FD7047A70D}" type="slidenum">
              <a:rPr lang="en-US">
                <a:solidFill>
                  <a:srgbClr val="FFFFFF"/>
                </a:solidFill>
                <a:latin typeface="Century Schoolbook" charset="0"/>
              </a:rPr>
              <a:pPr eaLnBrk="1" hangingPunct="1"/>
              <a:t>6</a:t>
            </a:fld>
            <a:endParaRPr lang="en-US">
              <a:solidFill>
                <a:srgbClr val="FFFFFF"/>
              </a:solidFill>
              <a:latin typeface="Century Schoolbook" charset="0"/>
            </a:endParaRPr>
          </a:p>
        </p:txBody>
      </p:sp>
    </p:spTree>
    <p:extLst>
      <p:ext uri="{BB962C8B-B14F-4D97-AF65-F5344CB8AC3E}">
        <p14:creationId xmlns:p14="http://schemas.microsoft.com/office/powerpoint/2010/main" val="12068803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0814"/>
            <a:ext cx="8229600" cy="5435349"/>
          </a:xfrm>
        </p:spPr>
        <p:txBody>
          <a:bodyPr>
            <a:normAutofit/>
          </a:bodyPr>
          <a:lstStyle/>
          <a:p>
            <a:pPr>
              <a:buFont typeface="Wingdings" charset="2"/>
              <a:buChar char="Ø"/>
            </a:pPr>
            <a:r>
              <a:rPr lang="en-US" dirty="0" smtClean="0"/>
              <a:t>Positive, negative or neutral connotations</a:t>
            </a:r>
          </a:p>
          <a:p>
            <a:pPr>
              <a:buFont typeface="Wingdings" charset="2"/>
              <a:buChar char="Ø"/>
            </a:pPr>
            <a:r>
              <a:rPr lang="en-US" dirty="0"/>
              <a:t>5 reasons why Manchester City cannot </a:t>
            </a:r>
            <a:r>
              <a:rPr lang="en-US" b="1" dirty="0"/>
              <a:t>emulate</a:t>
            </a:r>
            <a:r>
              <a:rPr lang="en-US" dirty="0"/>
              <a:t> the Arsenal </a:t>
            </a:r>
            <a:r>
              <a:rPr lang="en-US" dirty="0" err="1"/>
              <a:t>Invincibles</a:t>
            </a:r>
            <a:r>
              <a:rPr lang="en-US" dirty="0"/>
              <a:t> this </a:t>
            </a:r>
            <a:r>
              <a:rPr lang="en-US" dirty="0" smtClean="0"/>
              <a:t>season</a:t>
            </a:r>
          </a:p>
          <a:p>
            <a:pPr>
              <a:buFont typeface="Wingdings" charset="2"/>
              <a:buChar char="Ø"/>
            </a:pPr>
            <a:r>
              <a:rPr lang="en-US" dirty="0" smtClean="0"/>
              <a:t>Did </a:t>
            </a:r>
            <a:r>
              <a:rPr lang="en-US" dirty="0"/>
              <a:t>Kim </a:t>
            </a:r>
            <a:r>
              <a:rPr lang="en-US" dirty="0" err="1"/>
              <a:t>Kardashian</a:t>
            </a:r>
            <a:r>
              <a:rPr lang="en-US" dirty="0"/>
              <a:t> </a:t>
            </a:r>
            <a:r>
              <a:rPr lang="en-US" b="1" dirty="0"/>
              <a:t>Copy</a:t>
            </a:r>
            <a:r>
              <a:rPr lang="en-US" dirty="0"/>
              <a:t> Demi </a:t>
            </a:r>
            <a:r>
              <a:rPr lang="en-US" dirty="0" err="1"/>
              <a:t>Lovato's</a:t>
            </a:r>
            <a:r>
              <a:rPr lang="en-US" dirty="0"/>
              <a:t> Halloween Costume? Fans Are Calling The Star </a:t>
            </a:r>
            <a:r>
              <a:rPr lang="en-US" dirty="0" smtClean="0"/>
              <a:t>Out</a:t>
            </a:r>
          </a:p>
          <a:p>
            <a:pPr>
              <a:buFont typeface="Wingdings" charset="2"/>
              <a:buChar char="Ø"/>
            </a:pPr>
            <a:r>
              <a:rPr lang="en-US" dirty="0" err="1" smtClean="0"/>
              <a:t>Baidu’s</a:t>
            </a:r>
            <a:r>
              <a:rPr lang="en-US" dirty="0" smtClean="0"/>
              <a:t> </a:t>
            </a:r>
            <a:r>
              <a:rPr lang="en-US" dirty="0"/>
              <a:t>new system can learn to </a:t>
            </a:r>
            <a:r>
              <a:rPr lang="en-US" b="1" dirty="0"/>
              <a:t>imitate</a:t>
            </a:r>
            <a:r>
              <a:rPr lang="en-US" dirty="0"/>
              <a:t> every </a:t>
            </a:r>
            <a:r>
              <a:rPr lang="en-US" dirty="0" smtClean="0"/>
              <a:t>accent</a:t>
            </a:r>
          </a:p>
          <a:p>
            <a:pPr>
              <a:buFont typeface="Wingdings" charset="2"/>
              <a:buChar char="Ø"/>
            </a:pPr>
            <a:r>
              <a:rPr lang="en-US" dirty="0" smtClean="0"/>
              <a:t>Asked </a:t>
            </a:r>
            <a:r>
              <a:rPr lang="en-US" dirty="0"/>
              <a:t>Not To </a:t>
            </a:r>
            <a:r>
              <a:rPr lang="en-US" b="1" dirty="0"/>
              <a:t>Mimic</a:t>
            </a:r>
            <a:r>
              <a:rPr lang="en-US" dirty="0"/>
              <a:t> PM </a:t>
            </a:r>
            <a:r>
              <a:rPr lang="en-US" dirty="0" err="1"/>
              <a:t>Modi</a:t>
            </a:r>
            <a:r>
              <a:rPr lang="en-US" dirty="0"/>
              <a:t>, Rahul Gandhi: Comic </a:t>
            </a:r>
            <a:r>
              <a:rPr lang="en-US" dirty="0" err="1"/>
              <a:t>Shyam</a:t>
            </a:r>
            <a:r>
              <a:rPr lang="en-US" dirty="0"/>
              <a:t> </a:t>
            </a:r>
            <a:r>
              <a:rPr lang="en-US" dirty="0" err="1"/>
              <a:t>Rangeela</a:t>
            </a:r>
            <a:endParaRPr lang="en-US" dirty="0"/>
          </a:p>
          <a:p>
            <a:pPr>
              <a:buFont typeface="Wingdings" charset="2"/>
              <a:buChar char="Ø"/>
            </a:pPr>
            <a:endParaRPr lang="en-US" dirty="0"/>
          </a:p>
        </p:txBody>
      </p:sp>
    </p:spTree>
    <p:extLst>
      <p:ext uri="{BB962C8B-B14F-4D97-AF65-F5344CB8AC3E}">
        <p14:creationId xmlns:p14="http://schemas.microsoft.com/office/powerpoint/2010/main" val="94558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Ø"/>
            </a:pPr>
            <a:r>
              <a:rPr lang="en-US" b="1" dirty="0" smtClean="0">
                <a:latin typeface="Calibri"/>
                <a:cs typeface="Calibri"/>
              </a:rPr>
              <a:t>Collocation</a:t>
            </a:r>
            <a:r>
              <a:rPr lang="en-US" dirty="0" smtClean="0">
                <a:latin typeface="Calibri"/>
                <a:cs typeface="Calibri"/>
              </a:rPr>
              <a:t> - words found frequently together</a:t>
            </a:r>
          </a:p>
          <a:p>
            <a:pPr>
              <a:buFont typeface="Arial" pitchFamily="34" charset="0"/>
              <a:buChar char="•"/>
            </a:pPr>
            <a:r>
              <a:rPr lang="en-US" dirty="0" smtClean="0">
                <a:latin typeface="Calibri"/>
                <a:cs typeface="Calibri"/>
              </a:rPr>
              <a:t>e.g., strong coffee/ determination/ figure (stats)</a:t>
            </a:r>
          </a:p>
          <a:p>
            <a:pPr marL="0" indent="0">
              <a:buNone/>
            </a:pPr>
            <a:r>
              <a:rPr lang="en-US" dirty="0">
                <a:latin typeface="Calibri"/>
                <a:cs typeface="Calibri"/>
              </a:rPr>
              <a:t> </a:t>
            </a:r>
            <a:r>
              <a:rPr lang="en-US" dirty="0" smtClean="0">
                <a:latin typeface="Calibri"/>
                <a:cs typeface="Calibri"/>
              </a:rPr>
              <a:t>          powerful car/ figure (person)</a:t>
            </a:r>
          </a:p>
          <a:p>
            <a:pPr marL="0" indent="0">
              <a:buNone/>
            </a:pPr>
            <a:endParaRPr lang="en-US" dirty="0">
              <a:latin typeface="Calibri"/>
              <a:cs typeface="Calibri"/>
            </a:endParaRPr>
          </a:p>
          <a:p>
            <a:pPr marL="0" indent="0">
              <a:buNone/>
            </a:pPr>
            <a:r>
              <a:rPr lang="en-US" dirty="0" smtClean="0">
                <a:latin typeface="Calibri"/>
                <a:cs typeface="Calibri"/>
              </a:rPr>
              <a:t>           tall building</a:t>
            </a:r>
          </a:p>
          <a:p>
            <a:pPr marL="0" indent="0">
              <a:buNone/>
            </a:pPr>
            <a:r>
              <a:rPr lang="en-US" dirty="0">
                <a:latin typeface="Calibri"/>
                <a:cs typeface="Calibri"/>
              </a:rPr>
              <a:t> </a:t>
            </a:r>
            <a:r>
              <a:rPr lang="en-US" dirty="0" smtClean="0">
                <a:latin typeface="Calibri"/>
                <a:cs typeface="Calibri"/>
              </a:rPr>
              <a:t>          high expectations</a:t>
            </a:r>
          </a:p>
        </p:txBody>
      </p:sp>
    </p:spTree>
    <p:extLst>
      <p:ext uri="{BB962C8B-B14F-4D97-AF65-F5344CB8AC3E}">
        <p14:creationId xmlns:p14="http://schemas.microsoft.com/office/powerpoint/2010/main" val="39473597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94122"/>
          </a:xfrm>
        </p:spPr>
        <p:txBody>
          <a:bodyPr/>
          <a:lstStyle/>
          <a:p>
            <a:r>
              <a:rPr lang="en-US" dirty="0" smtClean="0">
                <a:latin typeface="Calibri"/>
                <a:cs typeface="Calibri"/>
              </a:rPr>
              <a:t>Euphemisms</a:t>
            </a:r>
            <a:endParaRPr lang="en-IN" dirty="0">
              <a:latin typeface="Calibri"/>
              <a:cs typeface="Calibri"/>
            </a:endParaRPr>
          </a:p>
        </p:txBody>
      </p:sp>
      <p:sp>
        <p:nvSpPr>
          <p:cNvPr id="3" name="Content Placeholder 2"/>
          <p:cNvSpPr>
            <a:spLocks noGrp="1"/>
          </p:cNvSpPr>
          <p:nvPr>
            <p:ph idx="1"/>
          </p:nvPr>
        </p:nvSpPr>
        <p:spPr>
          <a:xfrm>
            <a:off x="457200" y="1268760"/>
            <a:ext cx="7467600" cy="5205192"/>
          </a:xfrm>
        </p:spPr>
        <p:txBody>
          <a:bodyPr>
            <a:normAutofit lnSpcReduction="10000"/>
          </a:bodyPr>
          <a:lstStyle/>
          <a:p>
            <a:pPr>
              <a:buFont typeface="Wingdings" pitchFamily="2" charset="2"/>
              <a:buChar char="Ø"/>
            </a:pPr>
            <a:r>
              <a:rPr lang="en-US" dirty="0" smtClean="0">
                <a:latin typeface="Calibri"/>
                <a:cs typeface="Calibri"/>
              </a:rPr>
              <a:t>Avoiding direct reference to taboo / uncomfortable topics </a:t>
            </a:r>
          </a:p>
          <a:p>
            <a:pPr>
              <a:buFont typeface="Wingdings" pitchFamily="2" charset="2"/>
              <a:buChar char="Ø"/>
            </a:pPr>
            <a:r>
              <a:rPr lang="en-US" dirty="0" smtClean="0">
                <a:latin typeface="Calibri"/>
                <a:cs typeface="Calibri"/>
              </a:rPr>
              <a:t>adult </a:t>
            </a:r>
            <a:r>
              <a:rPr lang="en-US" dirty="0" smtClean="0">
                <a:cs typeface="Calibri"/>
              </a:rPr>
              <a:t>beverages - alcohol </a:t>
            </a:r>
            <a:endParaRPr lang="en-US" dirty="0" smtClean="0">
              <a:latin typeface="Calibri"/>
              <a:cs typeface="Calibri"/>
            </a:endParaRPr>
          </a:p>
          <a:p>
            <a:pPr>
              <a:buFont typeface="Wingdings" pitchFamily="2" charset="2"/>
              <a:buChar char="Ø"/>
            </a:pPr>
            <a:r>
              <a:rPr lang="en-US" dirty="0" smtClean="0">
                <a:latin typeface="Calibri"/>
                <a:cs typeface="Calibri"/>
              </a:rPr>
              <a:t>put to </a:t>
            </a:r>
            <a:r>
              <a:rPr lang="en-US" dirty="0" smtClean="0">
                <a:cs typeface="Calibri"/>
              </a:rPr>
              <a:t>sleep - </a:t>
            </a:r>
            <a:r>
              <a:rPr lang="en-US" dirty="0" err="1" smtClean="0">
                <a:cs typeface="Calibri"/>
              </a:rPr>
              <a:t>euthanise</a:t>
            </a:r>
            <a:r>
              <a:rPr lang="en-US" dirty="0" smtClean="0">
                <a:cs typeface="Calibri"/>
              </a:rPr>
              <a:t> </a:t>
            </a:r>
            <a:endParaRPr lang="en-US" dirty="0" smtClean="0">
              <a:latin typeface="Calibri"/>
              <a:cs typeface="Calibri"/>
            </a:endParaRPr>
          </a:p>
          <a:p>
            <a:pPr>
              <a:buFont typeface="Wingdings" pitchFamily="2" charset="2"/>
              <a:buChar char="Ø"/>
            </a:pPr>
            <a:r>
              <a:rPr lang="en-US" dirty="0" smtClean="0">
                <a:latin typeface="Calibri"/>
                <a:cs typeface="Calibri"/>
              </a:rPr>
              <a:t> Workforce imbalance correction </a:t>
            </a:r>
            <a:r>
              <a:rPr lang="mr-IN" dirty="0" smtClean="0">
                <a:latin typeface="Calibri"/>
                <a:cs typeface="Calibri"/>
              </a:rPr>
              <a:t>–</a:t>
            </a:r>
            <a:r>
              <a:rPr lang="en-US" dirty="0" smtClean="0">
                <a:latin typeface="Calibri"/>
                <a:cs typeface="Calibri"/>
              </a:rPr>
              <a:t> </a:t>
            </a:r>
            <a:r>
              <a:rPr lang="en-US" dirty="0" smtClean="0">
                <a:latin typeface="Calibri"/>
                <a:cs typeface="Calibri"/>
              </a:rPr>
              <a:t>sacking/ dismissing</a:t>
            </a:r>
            <a:endParaRPr lang="en-US" dirty="0" smtClean="0">
              <a:latin typeface="Calibri"/>
              <a:cs typeface="Calibri"/>
            </a:endParaRPr>
          </a:p>
          <a:p>
            <a:pPr>
              <a:buFont typeface="Wingdings" pitchFamily="2" charset="2"/>
              <a:buChar char="Ø"/>
            </a:pPr>
            <a:r>
              <a:rPr lang="en-US" dirty="0" smtClean="0">
                <a:latin typeface="Calibri"/>
                <a:cs typeface="Calibri"/>
              </a:rPr>
              <a:t> have temporary negative cash flow </a:t>
            </a:r>
            <a:r>
              <a:rPr lang="mr-IN" dirty="0" smtClean="0">
                <a:latin typeface="Calibri"/>
                <a:cs typeface="Calibri"/>
              </a:rPr>
              <a:t>–</a:t>
            </a:r>
            <a:r>
              <a:rPr lang="en-US" dirty="0" smtClean="0">
                <a:latin typeface="Calibri"/>
                <a:cs typeface="Calibri"/>
              </a:rPr>
              <a:t> being broke</a:t>
            </a:r>
          </a:p>
          <a:p>
            <a:pPr>
              <a:buFont typeface="Wingdings" pitchFamily="2" charset="2"/>
              <a:buChar char="Ø"/>
            </a:pPr>
            <a:r>
              <a:rPr lang="en-US" dirty="0" smtClean="0">
                <a:latin typeface="Calibri"/>
                <a:cs typeface="Calibri"/>
              </a:rPr>
              <a:t>My grandmother was called to her heavenly reward last winter</a:t>
            </a:r>
          </a:p>
          <a:p>
            <a:pPr>
              <a:buFont typeface="Wingdings" pitchFamily="2" charset="2"/>
              <a:buChar char="Ø"/>
            </a:pPr>
            <a:endParaRPr lang="en-US" dirty="0" smtClean="0">
              <a:latin typeface="Calibri"/>
              <a:cs typeface="Calibri"/>
            </a:endParaRPr>
          </a:p>
        </p:txBody>
      </p:sp>
    </p:spTree>
    <p:extLst>
      <p:ext uri="{BB962C8B-B14F-4D97-AF65-F5344CB8AC3E}">
        <p14:creationId xmlns:p14="http://schemas.microsoft.com/office/powerpoint/2010/main" val="12377330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559</TotalTime>
  <Words>1050</Words>
  <Application>Microsoft Macintosh PowerPoint</Application>
  <PresentationFormat>On-screen Show (4:3)</PresentationFormat>
  <Paragraphs>116</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Writing effectively</vt:lpstr>
      <vt:lpstr>PowerPoint Presentation</vt:lpstr>
      <vt:lpstr>Commonly confused words</vt:lpstr>
      <vt:lpstr>Synonyms </vt:lpstr>
      <vt:lpstr>PowerPoint Presentation</vt:lpstr>
      <vt:lpstr>PowerPoint Presentation</vt:lpstr>
      <vt:lpstr>PowerPoint Presentation</vt:lpstr>
      <vt:lpstr>PowerPoint Presentation</vt:lpstr>
      <vt:lpstr>Euphemisms</vt:lpstr>
      <vt:lpstr>Inaccurate Words</vt:lpstr>
      <vt:lpstr>PowerPoint Presentation</vt:lpstr>
      <vt:lpstr>Jargon</vt:lpstr>
      <vt:lpstr>PowerPoint Presentation</vt:lpstr>
      <vt:lpstr>PowerPoint Presentation</vt:lpstr>
      <vt:lpstr>Wordiness</vt:lpstr>
      <vt:lpstr>PowerPoint Presentation</vt:lpstr>
      <vt:lpstr>PowerPoint Presentation</vt:lpstr>
      <vt:lpstr>PowerPoint Presentation</vt:lpstr>
      <vt:lpstr>PowerPoint Presentation</vt:lpstr>
      <vt:lpstr>Clichés </vt:lpstr>
      <vt:lpstr>PowerPoint Presentation</vt:lpstr>
      <vt:lpstr>Sexist language</vt:lpstr>
      <vt:lpstr>PowerPoint Presentation</vt:lpstr>
      <vt:lpstr>PowerPoint Presentation</vt:lpstr>
      <vt:lpstr>PowerPoint Presentation</vt:lpstr>
      <vt:lpstr>Figurative language</vt:lpstr>
      <vt:lpstr>Awkward comparisons</vt:lpstr>
      <vt:lpstr>PowerPoint Presentation</vt:lpstr>
      <vt:lpstr>PowerPoint Presentation</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sudharshana N.P</dc:creator>
  <cp:lastModifiedBy>sudharshana N.P</cp:lastModifiedBy>
  <cp:revision>82</cp:revision>
  <dcterms:created xsi:type="dcterms:W3CDTF">2017-10-31T06:06:23Z</dcterms:created>
  <dcterms:modified xsi:type="dcterms:W3CDTF">2017-11-07T06:09:23Z</dcterms:modified>
</cp:coreProperties>
</file>