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3"/>
  </p:notesMasterIdLst>
  <p:sldIdLst>
    <p:sldId id="256" r:id="rId2"/>
    <p:sldId id="259" r:id="rId3"/>
    <p:sldId id="260" r:id="rId4"/>
    <p:sldId id="261" r:id="rId5"/>
    <p:sldId id="262" r:id="rId6"/>
    <p:sldId id="332" r:id="rId7"/>
    <p:sldId id="331" r:id="rId8"/>
    <p:sldId id="329"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6" r:id="rId30"/>
    <p:sldId id="284" r:id="rId31"/>
    <p:sldId id="285" r:id="rId32"/>
    <p:sldId id="287" r:id="rId33"/>
    <p:sldId id="288" r:id="rId34"/>
    <p:sldId id="291" r:id="rId35"/>
    <p:sldId id="292" r:id="rId36"/>
    <p:sldId id="290" r:id="rId37"/>
    <p:sldId id="293" r:id="rId38"/>
    <p:sldId id="289" r:id="rId39"/>
    <p:sldId id="294" r:id="rId40"/>
    <p:sldId id="296" r:id="rId41"/>
    <p:sldId id="297" r:id="rId42"/>
    <p:sldId id="302" r:id="rId43"/>
    <p:sldId id="304" r:id="rId44"/>
    <p:sldId id="305" r:id="rId45"/>
    <p:sldId id="303" r:id="rId46"/>
    <p:sldId id="309" r:id="rId47"/>
    <p:sldId id="328" r:id="rId48"/>
    <p:sldId id="308" r:id="rId49"/>
    <p:sldId id="307" r:id="rId50"/>
    <p:sldId id="315" r:id="rId51"/>
    <p:sldId id="306" r:id="rId52"/>
    <p:sldId id="310" r:id="rId53"/>
    <p:sldId id="311" r:id="rId54"/>
    <p:sldId id="314" r:id="rId55"/>
    <p:sldId id="321" r:id="rId56"/>
    <p:sldId id="322" r:id="rId57"/>
    <p:sldId id="323" r:id="rId58"/>
    <p:sldId id="325" r:id="rId59"/>
    <p:sldId id="333" r:id="rId60"/>
    <p:sldId id="334" r:id="rId61"/>
    <p:sldId id="324" r:id="rId62"/>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43" d="100"/>
          <a:sy n="43" d="100"/>
        </p:scale>
        <p:origin x="-2016" y="-104"/>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printerSettings" Target="printerSettings/printerSettings1.bin"/><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915269349"/>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a:spLocks noGrp="1"/>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a:spLocks noGrp="1"/>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a:spLocks noGrp="1"/>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pPr>
            <a:r>
              <a:rPr sz="8000"/>
              <a:t>Title Text</a:t>
            </a: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8000"/>
              <a:t>Title Text</a:t>
            </a:r>
          </a:p>
        </p:txBody>
      </p:sp>
      <p:sp>
        <p:nvSpPr>
          <p:cNvPr id="19" name="Shape 19"/>
          <p:cNvSpPr>
            <a:spLocks noGrp="1"/>
          </p:cNvSpPr>
          <p:nvPr>
            <p:ph type="body" idx="1"/>
          </p:nvPr>
        </p:nvSpPr>
        <p:spPr>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pPr>
            <a:r>
              <a:rPr sz="8000"/>
              <a:t>Title Text</a:t>
            </a:r>
          </a:p>
        </p:txBody>
      </p:sp>
      <p:sp>
        <p:nvSpPr>
          <p:cNvPr id="22" name="Shape 22"/>
          <p:cNvSpPr>
            <a:spLocks noGrp="1"/>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952500" y="1270000"/>
            <a:ext cx="11099800" cy="7213600"/>
          </a:xfrm>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8000"/>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xmlns:p14="http://schemas.microsoft.com/office/powerpoint/2010/main" spd="med"/>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a:spLocks noGrp="1"/>
          </p:cNvSpPr>
          <p:nvPr>
            <p:ph type="title"/>
          </p:nvPr>
        </p:nvSpPr>
        <p:spPr>
          <a:prstGeom prst="rect">
            <a:avLst/>
          </a:prstGeom>
        </p:spPr>
        <p:txBody>
          <a:bodyPr/>
          <a:lstStyle/>
          <a:p>
            <a:pPr lvl="0">
              <a:defRPr sz="1800"/>
            </a:pPr>
            <a:r>
              <a:rPr sz="8000"/>
              <a:t>Argument</a:t>
            </a:r>
          </a:p>
        </p:txBody>
      </p:sp>
      <p:sp>
        <p:nvSpPr>
          <p:cNvPr id="33" name="Shape 33"/>
          <p:cNvSpPr>
            <a:spLocks noGrp="1"/>
          </p:cNvSpPr>
          <p:nvPr>
            <p:ph type="body" idx="1"/>
          </p:nvPr>
        </p:nvSpPr>
        <p:spPr>
          <a:prstGeom prst="rect">
            <a:avLst/>
          </a:prstGeom>
        </p:spPr>
        <p:txBody>
          <a:bodyPr/>
          <a:lstStyle/>
          <a:p>
            <a:pPr lvl="0"/>
            <a:endParaRPr/>
          </a:p>
        </p:txBody>
      </p:sp>
    </p:spTree>
  </p:cSld>
  <p:clrMapOvr>
    <a:masterClrMapping/>
  </p:clrMapOvr>
  <p:transition xmlns:p14="http://schemas.microsoft.com/office/powerpoint/2010/mai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a:spLocks noGrp="1"/>
          </p:cNvSpPr>
          <p:nvPr>
            <p:ph type="body" idx="1"/>
          </p:nvPr>
        </p:nvSpPr>
        <p:spPr>
          <a:prstGeom prst="rect">
            <a:avLst/>
          </a:prstGeom>
        </p:spPr>
        <p:txBody>
          <a:bodyPr/>
          <a:lstStyle/>
          <a:p>
            <a:pPr lvl="0">
              <a:defRPr sz="1800"/>
            </a:pPr>
            <a:r>
              <a:rPr sz="3600" dirty="0"/>
              <a:t>Established </a:t>
            </a:r>
            <a:r>
              <a:rPr sz="3600" dirty="0" smtClean="0"/>
              <a:t>truths</a:t>
            </a:r>
            <a:r>
              <a:rPr lang="en-US" sz="3600" dirty="0" smtClean="0"/>
              <a:t>: </a:t>
            </a:r>
            <a:r>
              <a:rPr sz="3600" dirty="0" smtClean="0"/>
              <a:t>No </a:t>
            </a:r>
            <a:r>
              <a:rPr sz="3600" dirty="0"/>
              <a:t>one can seriously dispute</a:t>
            </a:r>
          </a:p>
          <a:p>
            <a:pPr lvl="0">
              <a:defRPr sz="1800"/>
            </a:pPr>
            <a:r>
              <a:rPr sz="3600" dirty="0"/>
              <a:t>Historical fact: India became independent on Aug 15, 1947</a:t>
            </a:r>
          </a:p>
          <a:p>
            <a:pPr lvl="0">
              <a:defRPr sz="1800"/>
            </a:pPr>
            <a:r>
              <a:rPr sz="3600" dirty="0"/>
              <a:t>Scientific fact: The layer of ozone in the earth’s upper atmosphere protects us from the sun’s harmful ultraviolet radiation</a:t>
            </a:r>
          </a:p>
          <a:p>
            <a:pPr lvl="0">
              <a:defRPr sz="1800"/>
            </a:pPr>
            <a:r>
              <a:rPr sz="3600" dirty="0"/>
              <a:t>Geographical fact: Andaman and Nicobar Islands are volcanic islands</a:t>
            </a:r>
          </a:p>
        </p:txBody>
      </p:sp>
    </p:spTree>
  </p:cSld>
  <p:clrMapOvr>
    <a:masterClrMapping/>
  </p:clrMapOvr>
  <p:transition xmlns:p14="http://schemas.microsoft.com/office/powerpoint/2010/mai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a:spLocks noGrp="1"/>
          </p:cNvSpPr>
          <p:nvPr>
            <p:ph type="body" idx="1"/>
          </p:nvPr>
        </p:nvSpPr>
        <p:spPr>
          <a:prstGeom prst="rect">
            <a:avLst/>
          </a:prstGeom>
        </p:spPr>
        <p:txBody>
          <a:bodyPr/>
          <a:lstStyle/>
          <a:p>
            <a:pPr lvl="0">
              <a:defRPr sz="1800"/>
            </a:pPr>
            <a:r>
              <a:rPr sz="3600"/>
              <a:t>You can use established truths provide strong back-up for argumentative propositions</a:t>
            </a:r>
          </a:p>
          <a:p>
            <a:pPr lvl="0">
              <a:defRPr sz="1800"/>
            </a:pPr>
            <a:r>
              <a:rPr sz="3600"/>
              <a:t>For instance, ozone is important - CFCs damaging it - so we need to cut them</a:t>
            </a:r>
          </a:p>
        </p:txBody>
      </p:sp>
    </p:spTree>
  </p:cSld>
  <p:clrMapOvr>
    <a:masterClrMapping/>
  </p:clrMapOvr>
  <p:transition xmlns:p14="http://schemas.microsoft.com/office/powerpoint/2010/mai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body" idx="1"/>
          </p:nvPr>
        </p:nvSpPr>
        <p:spPr>
          <a:prstGeom prst="rect">
            <a:avLst/>
          </a:prstGeom>
        </p:spPr>
        <p:txBody>
          <a:bodyPr/>
          <a:lstStyle/>
          <a:p>
            <a:pPr lvl="0">
              <a:defRPr sz="1800"/>
            </a:pPr>
            <a:r>
              <a:rPr sz="3600"/>
              <a:t>Opinions of authorities</a:t>
            </a:r>
          </a:p>
          <a:p>
            <a:pPr lvl="0">
              <a:defRPr sz="1800"/>
            </a:pPr>
            <a:r>
              <a:rPr sz="3600"/>
              <a:t>An authority is a recognised expert in the field</a:t>
            </a:r>
          </a:p>
          <a:p>
            <a:pPr lvl="0">
              <a:defRPr sz="1800"/>
            </a:pPr>
            <a:r>
              <a:rPr sz="3600"/>
              <a:t>Researchers, people in responsible positions at reputed institutes, people who have got peer recognition</a:t>
            </a:r>
          </a:p>
        </p:txBody>
      </p:sp>
    </p:spTree>
  </p:cSld>
  <p:clrMapOvr>
    <a:masterClrMapping/>
  </p:clrMapOvr>
  <p:transition xmlns:p14="http://schemas.microsoft.com/office/powerpoint/2010/mai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hape 57"/>
          <p:cNvSpPr>
            <a:spLocks noGrp="1"/>
          </p:cNvSpPr>
          <p:nvPr>
            <p:ph type="body" idx="1"/>
          </p:nvPr>
        </p:nvSpPr>
        <p:spPr>
          <a:prstGeom prst="rect">
            <a:avLst/>
          </a:prstGeom>
        </p:spPr>
        <p:txBody>
          <a:bodyPr/>
          <a:lstStyle/>
          <a:p>
            <a:pPr lvl="0">
              <a:defRPr sz="1800"/>
            </a:pPr>
            <a:r>
              <a:rPr sz="3600" dirty="0"/>
              <a:t>Arguing against extra-high-voltage electric transmission lines</a:t>
            </a:r>
          </a:p>
          <a:p>
            <a:pPr lvl="0">
              <a:defRPr sz="1800"/>
            </a:pPr>
            <a:r>
              <a:rPr lang="en-US" sz="3600" dirty="0" smtClean="0"/>
              <a:t>"</a:t>
            </a:r>
            <a:r>
              <a:rPr sz="3600" dirty="0" smtClean="0"/>
              <a:t>Robert </a:t>
            </a:r>
            <a:r>
              <a:rPr sz="3600" dirty="0"/>
              <a:t>Becker, a physician and director of the </a:t>
            </a:r>
            <a:r>
              <a:rPr sz="3600" dirty="0" err="1"/>
              <a:t>Orthopaedic</a:t>
            </a:r>
            <a:r>
              <a:rPr sz="3600" dirty="0"/>
              <a:t>-Biophysics Laboratory at the Syracuse, New York, has been researching the effects of low frequency electric fields (60hz) for fifteen years. Testifying at health and safety hearings, he said that exposure to the fields can produce physiological and functional changes in humans</a:t>
            </a:r>
            <a:r>
              <a:rPr sz="3600" dirty="0" smtClean="0"/>
              <a:t>…</a:t>
            </a:r>
            <a:r>
              <a:rPr lang="en-US" sz="3600" dirty="0" smtClean="0"/>
              <a:t>"</a:t>
            </a:r>
            <a:endParaRPr sz="3600" dirty="0"/>
          </a:p>
        </p:txBody>
      </p:sp>
    </p:spTree>
  </p:cSld>
  <p:clrMapOvr>
    <a:masterClrMapping/>
  </p:clrMapOvr>
  <p:transition xmlns:p14="http://schemas.microsoft.com/office/powerpoint/2010/mai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body" idx="1"/>
          </p:nvPr>
        </p:nvSpPr>
        <p:spPr>
          <a:prstGeom prst="rect">
            <a:avLst/>
          </a:prstGeom>
        </p:spPr>
        <p:txBody>
          <a:bodyPr/>
          <a:lstStyle/>
          <a:p>
            <a:pPr lvl="0">
              <a:defRPr sz="1800"/>
            </a:pPr>
            <a:r>
              <a:rPr sz="3600" dirty="0"/>
              <a:t>Beware of biased opinions</a:t>
            </a:r>
          </a:p>
          <a:p>
            <a:pPr lvl="0">
              <a:defRPr sz="1800"/>
            </a:pPr>
            <a:r>
              <a:rPr sz="3600" dirty="0"/>
              <a:t>Audience should accept the authority as an </a:t>
            </a:r>
            <a:r>
              <a:rPr sz="3600" dirty="0" smtClean="0"/>
              <a:t>authority</a:t>
            </a:r>
            <a:endParaRPr lang="en-US" sz="3600" dirty="0" smtClean="0"/>
          </a:p>
          <a:p>
            <a:pPr lvl="0">
              <a:defRPr sz="1800"/>
            </a:pPr>
            <a:r>
              <a:rPr lang="en-US" sz="3200" dirty="0" smtClean="0"/>
              <a:t>Conflict of interest</a:t>
            </a:r>
            <a:endParaRPr lang="en-US" sz="8800" dirty="0" smtClean="0"/>
          </a:p>
          <a:p>
            <a:pPr lvl="0">
              <a:defRPr sz="1800"/>
            </a:pPr>
            <a:r>
              <a:rPr lang="en-US" sz="3200" dirty="0" smtClean="0"/>
              <a:t>The CEO of a soft drink company saying that the soft drink has no harmful effects</a:t>
            </a:r>
            <a:endParaRPr lang="en-US" sz="8800" dirty="0" smtClean="0"/>
          </a:p>
        </p:txBody>
      </p:sp>
    </p:spTree>
  </p:cSld>
  <p:clrMapOvr>
    <a:masterClrMapping/>
  </p:clrMapOvr>
  <p:transition xmlns:p14="http://schemas.microsoft.com/office/powerpoint/2010/mai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p:cNvSpPr>
          <p:nvPr>
            <p:ph type="body" idx="1"/>
          </p:nvPr>
        </p:nvSpPr>
        <p:spPr>
          <a:prstGeom prst="rect">
            <a:avLst/>
          </a:prstGeom>
        </p:spPr>
        <p:txBody>
          <a:bodyPr/>
          <a:lstStyle/>
          <a:p>
            <a:pPr lvl="0">
              <a:defRPr sz="1800"/>
            </a:pPr>
            <a:r>
              <a:rPr sz="3600" dirty="0"/>
              <a:t>Primary Source Information</a:t>
            </a:r>
          </a:p>
          <a:p>
            <a:pPr lvl="0">
              <a:defRPr sz="1800"/>
            </a:pPr>
            <a:r>
              <a:rPr sz="3600" dirty="0"/>
              <a:t>Documents or other materials produced by individuals involved with the issue or conclusions you reached </a:t>
            </a:r>
          </a:p>
          <a:p>
            <a:pPr lvl="0">
              <a:defRPr sz="1800"/>
            </a:pPr>
            <a:r>
              <a:rPr sz="3600" dirty="0"/>
              <a:t>To make a claim about the press coverage of Malaysian Airlines flight disappearance, you would want to read newspaper and magazine accounts of correspondents</a:t>
            </a:r>
          </a:p>
        </p:txBody>
      </p:sp>
    </p:spTree>
  </p:cSld>
  <p:clrMapOvr>
    <a:masterClrMapping/>
  </p:clrMapOvr>
  <p:transition xmlns:p14="http://schemas.microsoft.com/office/powerpoint/2010/mai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a:spLocks noGrp="1"/>
          </p:cNvSpPr>
          <p:nvPr>
            <p:ph type="body" idx="1"/>
          </p:nvPr>
        </p:nvSpPr>
        <p:spPr>
          <a:prstGeom prst="rect">
            <a:avLst/>
          </a:prstGeom>
        </p:spPr>
        <p:txBody>
          <a:bodyPr/>
          <a:lstStyle/>
          <a:p>
            <a:pPr lvl="0">
              <a:defRPr sz="1800"/>
            </a:pPr>
            <a:r>
              <a:rPr sz="3600"/>
              <a:t>Statistical findings</a:t>
            </a:r>
          </a:p>
          <a:p>
            <a:pPr lvl="0">
              <a:defRPr sz="1800"/>
            </a:pPr>
            <a:r>
              <a:rPr sz="3600"/>
              <a:t>How much, how many or how often</a:t>
            </a:r>
          </a:p>
          <a:p>
            <a:pPr lvl="0">
              <a:defRPr sz="1800"/>
            </a:pPr>
            <a:r>
              <a:rPr sz="3600"/>
              <a:t>Mostly from newspapers, magazines, books or reports</a:t>
            </a:r>
          </a:p>
          <a:p>
            <a:pPr lvl="0">
              <a:defRPr sz="1800"/>
            </a:pPr>
            <a:r>
              <a:rPr sz="3600"/>
              <a:t>From your own investigation as well</a:t>
            </a:r>
          </a:p>
        </p:txBody>
      </p:sp>
    </p:spTree>
  </p:cSld>
  <p:clrMapOvr>
    <a:masterClrMapping/>
  </p:clrMapOvr>
  <p:transition xmlns:p14="http://schemas.microsoft.com/office/powerpoint/2010/mai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65"/>
          <p:cNvSpPr>
            <a:spLocks noGrp="1"/>
          </p:cNvSpPr>
          <p:nvPr>
            <p:ph type="body" idx="1"/>
          </p:nvPr>
        </p:nvSpPr>
        <p:spPr>
          <a:prstGeom prst="rect">
            <a:avLst/>
          </a:prstGeom>
        </p:spPr>
        <p:txBody>
          <a:bodyPr/>
          <a:lstStyle/>
          <a:p>
            <a:pPr lvl="0">
              <a:defRPr sz="1800"/>
            </a:pPr>
            <a:r>
              <a:rPr sz="3600"/>
              <a:t>Make sure your sample is not too small</a:t>
            </a:r>
          </a:p>
          <a:p>
            <a:pPr lvl="0">
              <a:defRPr sz="1800"/>
            </a:pPr>
            <a:r>
              <a:rPr sz="3600"/>
              <a:t>Do not push statistical claims too far</a:t>
            </a:r>
          </a:p>
          <a:p>
            <a:pPr lvl="0">
              <a:defRPr sz="1800"/>
            </a:pPr>
            <a:r>
              <a:rPr sz="3600"/>
              <a:t>Keep alert for biased statistics</a:t>
            </a:r>
          </a:p>
        </p:txBody>
      </p:sp>
    </p:spTree>
  </p:cSld>
  <p:clrMapOvr>
    <a:masterClrMapping/>
  </p:clrMapOvr>
  <p:transition xmlns:p14="http://schemas.microsoft.com/office/powerpoint/2010/mai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a:spLocks noGrp="1"/>
          </p:cNvSpPr>
          <p:nvPr>
            <p:ph type="body" idx="1"/>
          </p:nvPr>
        </p:nvSpPr>
        <p:spPr>
          <a:prstGeom prst="rect">
            <a:avLst/>
          </a:prstGeom>
        </p:spPr>
        <p:txBody>
          <a:bodyPr/>
          <a:lstStyle/>
          <a:p>
            <a:pPr lvl="0">
              <a:defRPr sz="1800"/>
            </a:pPr>
            <a:r>
              <a:rPr sz="3600"/>
              <a:t>Personal experience</a:t>
            </a:r>
          </a:p>
          <a:p>
            <a:pPr lvl="0">
              <a:defRPr sz="1800"/>
            </a:pPr>
            <a:r>
              <a:rPr sz="3600"/>
              <a:t>Topic: Against chemical waste dumps</a:t>
            </a:r>
          </a:p>
          <a:p>
            <a:pPr lvl="0">
              <a:defRPr sz="1800"/>
            </a:pPr>
            <a:r>
              <a:rPr sz="3600"/>
              <a:t>Personal stories of people who lived near them and suffered the consequences</a:t>
            </a:r>
          </a:p>
          <a:p>
            <a:pPr lvl="0">
              <a:defRPr sz="1800"/>
            </a:pPr>
            <a:r>
              <a:rPr sz="3600"/>
              <a:t>Can reinforce, but not replace other kinds of evidence</a:t>
            </a:r>
          </a:p>
        </p:txBody>
      </p:sp>
    </p:spTree>
  </p:cSld>
  <p:clrMapOvr>
    <a:masterClrMapping/>
  </p:clrMapOvr>
  <p:transition xmlns:p14="http://schemas.microsoft.com/office/powerpoint/2010/mai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a:spLocks noGrp="1"/>
          </p:cNvSpPr>
          <p:nvPr>
            <p:ph type="body" idx="1"/>
          </p:nvPr>
        </p:nvSpPr>
        <p:spPr>
          <a:prstGeom prst="rect">
            <a:avLst/>
          </a:prstGeom>
        </p:spPr>
        <p:txBody>
          <a:bodyPr/>
          <a:lstStyle/>
          <a:p>
            <a:pPr lvl="0">
              <a:defRPr sz="1800"/>
            </a:pPr>
            <a:r>
              <a:rPr sz="3600" dirty="0"/>
              <a:t>Once you have collected </a:t>
            </a:r>
            <a:r>
              <a:rPr lang="en-US" sz="3600" dirty="0" smtClean="0"/>
              <a:t>pieces of </a:t>
            </a:r>
            <a:r>
              <a:rPr sz="3600" dirty="0" smtClean="0"/>
              <a:t>evidence, </a:t>
            </a:r>
            <a:r>
              <a:rPr sz="3600" dirty="0"/>
              <a:t>you need to evaluate them before using them</a:t>
            </a:r>
          </a:p>
          <a:p>
            <a:pPr lvl="0">
              <a:defRPr sz="1800"/>
            </a:pPr>
            <a:r>
              <a:rPr sz="3600" dirty="0"/>
              <a:t>You were in a train wreck. But you cannot argue that trains are dangerous based on that personal experience</a:t>
            </a:r>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a:spLocks noGrp="1"/>
          </p:cNvSpPr>
          <p:nvPr>
            <p:ph type="body" idx="1"/>
          </p:nvPr>
        </p:nvSpPr>
        <p:spPr>
          <a:prstGeom prst="rect">
            <a:avLst/>
          </a:prstGeom>
        </p:spPr>
        <p:txBody>
          <a:bodyPr/>
          <a:lstStyle/>
          <a:p>
            <a:pPr marL="0" lvl="0" indent="0">
              <a:buSzTx/>
              <a:buNone/>
              <a:defRPr sz="1800"/>
            </a:pPr>
            <a:r>
              <a:rPr sz="3600" dirty="0"/>
              <a:t>An argumentative paper</a:t>
            </a:r>
          </a:p>
          <a:p>
            <a:pPr lvl="0">
              <a:defRPr sz="1800"/>
            </a:pPr>
            <a:r>
              <a:rPr lang="en-US" sz="3200" dirty="0" smtClean="0"/>
              <a:t>takes a position on an issue which may have many angles</a:t>
            </a:r>
          </a:p>
          <a:p>
            <a:pPr lvl="0">
              <a:defRPr sz="1800"/>
            </a:pPr>
            <a:r>
              <a:rPr sz="3600" dirty="0" smtClean="0"/>
              <a:t>attempts </a:t>
            </a:r>
            <a:r>
              <a:rPr sz="3600" dirty="0"/>
              <a:t>to convince a reader to accept an opinion, take some action or do both</a:t>
            </a:r>
          </a:p>
          <a:p>
            <a:pPr lvl="0">
              <a:defRPr sz="1800"/>
            </a:pPr>
            <a:r>
              <a:rPr lang="en-US" sz="3600" dirty="0" smtClean="0"/>
              <a:t>This informed position is taken after </a:t>
            </a:r>
            <a:r>
              <a:rPr sz="3600" dirty="0" smtClean="0"/>
              <a:t>explor</a:t>
            </a:r>
            <a:r>
              <a:rPr lang="en-US" sz="3600" dirty="0" smtClean="0"/>
              <a:t>ing</a:t>
            </a:r>
            <a:r>
              <a:rPr sz="3600" dirty="0" smtClean="0"/>
              <a:t> </a:t>
            </a:r>
            <a:r>
              <a:rPr lang="en-US" sz="3600" dirty="0" smtClean="0"/>
              <a:t>the </a:t>
            </a:r>
            <a:r>
              <a:rPr sz="3600" dirty="0" smtClean="0"/>
              <a:t>issue </a:t>
            </a:r>
            <a:r>
              <a:rPr lang="en-US" sz="3600" dirty="0" smtClean="0"/>
              <a:t>in detail</a:t>
            </a:r>
            <a:r>
              <a:rPr sz="3600" dirty="0" smtClean="0"/>
              <a:t>, consider</a:t>
            </a:r>
            <a:r>
              <a:rPr lang="en-US" sz="3600" dirty="0" smtClean="0"/>
              <a:t>ing</a:t>
            </a:r>
            <a:r>
              <a:rPr sz="3600" dirty="0" smtClean="0"/>
              <a:t> </a:t>
            </a:r>
            <a:r>
              <a:rPr sz="3600" dirty="0"/>
              <a:t>different </a:t>
            </a:r>
            <a:r>
              <a:rPr sz="3600" dirty="0" smtClean="0"/>
              <a:t>perspectives</a:t>
            </a:r>
            <a:r>
              <a:rPr lang="en-US" sz="3600" dirty="0" smtClean="0"/>
              <a:t> on it</a:t>
            </a:r>
            <a:r>
              <a:rPr sz="3600" dirty="0" smtClean="0"/>
              <a:t>, </a:t>
            </a:r>
            <a:r>
              <a:rPr lang="en-US" sz="3600" dirty="0" smtClean="0"/>
              <a:t>building a strong line of argument</a:t>
            </a:r>
            <a:endParaRPr sz="3600" dirty="0"/>
          </a:p>
        </p:txBody>
      </p:sp>
    </p:spTree>
  </p:cSld>
  <p:clrMapOvr>
    <a:masterClrMapping/>
  </p:clrMapOvr>
  <p:transition xmlns:p14="http://schemas.microsoft.com/office/powerpoint/2010/mai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title"/>
          </p:nvPr>
        </p:nvSpPr>
        <p:spPr>
          <a:prstGeom prst="rect">
            <a:avLst/>
          </a:prstGeom>
        </p:spPr>
        <p:txBody>
          <a:bodyPr/>
          <a:lstStyle/>
          <a:p>
            <a:pPr lvl="0">
              <a:defRPr sz="1800"/>
            </a:pPr>
            <a:r>
              <a:rPr sz="8000"/>
              <a:t>Evaluation Criteria</a:t>
            </a:r>
          </a:p>
        </p:txBody>
      </p:sp>
      <p:sp>
        <p:nvSpPr>
          <p:cNvPr id="72" name="Shape 72"/>
          <p:cNvSpPr>
            <a:spLocks noGrp="1"/>
          </p:cNvSpPr>
          <p:nvPr>
            <p:ph type="body" idx="1"/>
          </p:nvPr>
        </p:nvSpPr>
        <p:spPr>
          <a:prstGeom prst="rect">
            <a:avLst/>
          </a:prstGeom>
        </p:spPr>
        <p:txBody>
          <a:bodyPr/>
          <a:lstStyle/>
          <a:p>
            <a:pPr lvl="0">
              <a:defRPr sz="1800"/>
            </a:pPr>
            <a:r>
              <a:rPr sz="3600"/>
              <a:t>How credible are the sources of the information? How reliable is the evidence?</a:t>
            </a:r>
          </a:p>
          <a:p>
            <a:pPr lvl="0">
              <a:defRPr sz="1800"/>
            </a:pPr>
            <a:r>
              <a:rPr sz="3600"/>
              <a:t>Not all sources are created equal - The government census data is more reliable than a newspaper’s estimate  </a:t>
            </a:r>
          </a:p>
        </p:txBody>
      </p:sp>
    </p:spTree>
  </p:cSld>
  <p:clrMapOvr>
    <a:masterClrMapping/>
  </p:clrMapOvr>
  <p:transition xmlns:p14="http://schemas.microsoft.com/office/powerpoint/2010/mai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p:cNvSpPr>
          <p:nvPr>
            <p:ph type="body" idx="1"/>
          </p:nvPr>
        </p:nvSpPr>
        <p:spPr>
          <a:prstGeom prst="rect">
            <a:avLst/>
          </a:prstGeom>
        </p:spPr>
        <p:txBody>
          <a:bodyPr/>
          <a:lstStyle/>
          <a:p>
            <a:pPr lvl="0">
              <a:defRPr sz="1800"/>
            </a:pPr>
            <a:r>
              <a:rPr sz="3600"/>
              <a:t>How much confirming evidence is there?</a:t>
            </a:r>
          </a:p>
          <a:p>
            <a:pPr lvl="0">
              <a:defRPr sz="1800"/>
            </a:pPr>
            <a:r>
              <a:rPr sz="3600"/>
              <a:t>One authority who claims that global warming is a reality becomes more credible when confirmed by several other authorities</a:t>
            </a:r>
          </a:p>
        </p:txBody>
      </p:sp>
    </p:spTree>
  </p:cSld>
  <p:clrMapOvr>
    <a:masterClrMapping/>
  </p:clrMapOvr>
  <p:transition xmlns:p14="http://schemas.microsoft.com/office/powerpoint/2010/mai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p:cNvSpPr>
          <p:nvPr>
            <p:ph type="body" idx="1"/>
          </p:nvPr>
        </p:nvSpPr>
        <p:spPr>
          <a:prstGeom prst="rect">
            <a:avLst/>
          </a:prstGeom>
        </p:spPr>
        <p:txBody>
          <a:bodyPr/>
          <a:lstStyle/>
          <a:p>
            <a:pPr lvl="0">
              <a:defRPr sz="1800"/>
            </a:pPr>
            <a:r>
              <a:rPr sz="3600" dirty="0"/>
              <a:t>How much contradictory evidence is there?</a:t>
            </a:r>
          </a:p>
          <a:p>
            <a:pPr lvl="0">
              <a:defRPr sz="1800"/>
            </a:pPr>
            <a:r>
              <a:rPr sz="3600" dirty="0"/>
              <a:t>If some studies support vitamin supplements while some others point out their harmful effects, then we need to weigh </a:t>
            </a:r>
            <a:r>
              <a:rPr lang="en-US" sz="3600" dirty="0" smtClean="0"/>
              <a:t>both the sides </a:t>
            </a:r>
            <a:r>
              <a:rPr sz="3600" dirty="0" smtClean="0"/>
              <a:t>more </a:t>
            </a:r>
            <a:r>
              <a:rPr sz="3600" dirty="0"/>
              <a:t>carefully</a:t>
            </a:r>
          </a:p>
        </p:txBody>
      </p:sp>
    </p:spTree>
  </p:cSld>
  <p:clrMapOvr>
    <a:masterClrMapping/>
  </p:clrMapOvr>
  <p:transition xmlns:p14="http://schemas.microsoft.com/office/powerpoint/2010/mai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a:spLocks noGrp="1"/>
          </p:cNvSpPr>
          <p:nvPr>
            <p:ph type="body" idx="1"/>
          </p:nvPr>
        </p:nvSpPr>
        <p:spPr>
          <a:prstGeom prst="rect">
            <a:avLst/>
          </a:prstGeom>
        </p:spPr>
        <p:txBody>
          <a:bodyPr/>
          <a:lstStyle/>
          <a:p>
            <a:pPr lvl="0">
              <a:defRPr sz="1800"/>
            </a:pPr>
            <a:r>
              <a:rPr sz="3600" dirty="0"/>
              <a:t>How well established is the evidence?</a:t>
            </a:r>
          </a:p>
          <a:p>
            <a:pPr lvl="0">
              <a:defRPr sz="1800"/>
            </a:pPr>
            <a:r>
              <a:rPr sz="3600" dirty="0"/>
              <a:t>Extremely well established </a:t>
            </a:r>
            <a:r>
              <a:rPr sz="3600" dirty="0" smtClean="0"/>
              <a:t>evidence </a:t>
            </a:r>
            <a:r>
              <a:rPr sz="3600" dirty="0"/>
              <a:t>become bases for textbooks and are assumed in most research</a:t>
            </a:r>
          </a:p>
          <a:p>
            <a:pPr lvl="0">
              <a:defRPr sz="1800"/>
            </a:pPr>
            <a:r>
              <a:rPr sz="3600" dirty="0"/>
              <a:t>The world started with a big bang</a:t>
            </a:r>
          </a:p>
          <a:p>
            <a:pPr lvl="0">
              <a:defRPr sz="1800"/>
            </a:pPr>
            <a:r>
              <a:rPr sz="3600" dirty="0"/>
              <a:t>However, further research may change it</a:t>
            </a:r>
          </a:p>
        </p:txBody>
      </p:sp>
    </p:spTree>
  </p:cSld>
  <p:clrMapOvr>
    <a:masterClrMapping/>
  </p:clrMapOvr>
  <p:transition xmlns:p14="http://schemas.microsoft.com/office/powerpoint/2010/mai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a:spLocks noGrp="1"/>
          </p:cNvSpPr>
          <p:nvPr>
            <p:ph type="body" idx="1"/>
          </p:nvPr>
        </p:nvSpPr>
        <p:spPr>
          <a:prstGeom prst="rect">
            <a:avLst/>
          </a:prstGeom>
        </p:spPr>
        <p:txBody>
          <a:bodyPr/>
          <a:lstStyle/>
          <a:p>
            <a:pPr lvl="0">
              <a:defRPr sz="1800"/>
            </a:pPr>
            <a:r>
              <a:rPr sz="3600"/>
              <a:t>How well does the evidence actually support or fit the claim?</a:t>
            </a:r>
          </a:p>
          <a:p>
            <a:pPr lvl="0">
              <a:defRPr sz="1800"/>
            </a:pPr>
            <a:r>
              <a:rPr sz="3600"/>
              <a:t>Evidence/ Fact: Most Americans are immigrants or descendants of immigrants</a:t>
            </a:r>
          </a:p>
          <a:p>
            <a:pPr lvl="0">
              <a:defRPr sz="1800"/>
            </a:pPr>
            <a:r>
              <a:rPr sz="3600"/>
              <a:t>But can you use it to argue for allowing more immigrants?</a:t>
            </a:r>
          </a:p>
        </p:txBody>
      </p:sp>
    </p:spTree>
  </p:cSld>
  <p:clrMapOvr>
    <a:masterClrMapping/>
  </p:clrMapOvr>
  <p:transition xmlns:p14="http://schemas.microsoft.com/office/powerpoint/2010/mai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body" idx="1"/>
          </p:nvPr>
        </p:nvSpPr>
        <p:spPr>
          <a:prstGeom prst="rect">
            <a:avLst/>
          </a:prstGeom>
        </p:spPr>
        <p:txBody>
          <a:bodyPr/>
          <a:lstStyle/>
          <a:p>
            <a:pPr lvl="0">
              <a:defRPr sz="1800"/>
            </a:pPr>
            <a:r>
              <a:rPr sz="3600"/>
              <a:t>What does the evidence actually allow you to conclude?</a:t>
            </a:r>
          </a:p>
          <a:p>
            <a:pPr lvl="0">
              <a:defRPr sz="1800"/>
            </a:pPr>
            <a:r>
              <a:rPr sz="3600"/>
              <a:t>Infer logically - not exaggerated conclusion</a:t>
            </a:r>
          </a:p>
          <a:p>
            <a:pPr lvl="0">
              <a:defRPr sz="1800"/>
            </a:pPr>
            <a:r>
              <a:rPr sz="3600"/>
              <a:t>TV violence - children play more aggressively</a:t>
            </a:r>
          </a:p>
          <a:p>
            <a:pPr lvl="0">
              <a:defRPr sz="1800"/>
            </a:pPr>
            <a:r>
              <a:rPr sz="3600"/>
              <a:t>But can you say that it causes children to kill others?</a:t>
            </a:r>
          </a:p>
        </p:txBody>
      </p:sp>
    </p:spTree>
  </p:cSld>
  <p:clrMapOvr>
    <a:masterClrMapping/>
  </p:clrMapOvr>
  <p:transition xmlns:p14="http://schemas.microsoft.com/office/powerpoint/2010/mai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a:spLocks noGrp="1"/>
          </p:cNvSpPr>
          <p:nvPr>
            <p:ph type="title"/>
          </p:nvPr>
        </p:nvSpPr>
        <p:spPr>
          <a:prstGeom prst="rect">
            <a:avLst/>
          </a:prstGeom>
        </p:spPr>
        <p:txBody>
          <a:bodyPr/>
          <a:lstStyle>
            <a:lvl1pPr defTabSz="490727">
              <a:defRPr sz="6719"/>
            </a:lvl1pPr>
          </a:lstStyle>
          <a:p>
            <a:pPr lvl="0">
              <a:defRPr sz="1800"/>
            </a:pPr>
            <a:r>
              <a:rPr sz="6719" dirty="0"/>
              <a:t>Drawing conclusions from </a:t>
            </a:r>
            <a:r>
              <a:rPr sz="6719" dirty="0" smtClean="0"/>
              <a:t>evidence</a:t>
            </a:r>
            <a:endParaRPr sz="6719" dirty="0"/>
          </a:p>
        </p:txBody>
      </p:sp>
      <p:sp>
        <p:nvSpPr>
          <p:cNvPr id="85" name="Shape 85"/>
          <p:cNvSpPr>
            <a:spLocks noGrp="1"/>
          </p:cNvSpPr>
          <p:nvPr>
            <p:ph type="body" idx="1"/>
          </p:nvPr>
        </p:nvSpPr>
        <p:spPr>
          <a:prstGeom prst="rect">
            <a:avLst/>
          </a:prstGeom>
        </p:spPr>
        <p:txBody>
          <a:bodyPr/>
          <a:lstStyle/>
          <a:p>
            <a:pPr lvl="0">
              <a:defRPr sz="1800"/>
            </a:pPr>
            <a:r>
              <a:rPr sz="3600"/>
              <a:t>Induction</a:t>
            </a:r>
          </a:p>
          <a:p>
            <a:pPr lvl="0">
              <a:defRPr sz="1800"/>
            </a:pPr>
            <a:r>
              <a:rPr sz="3600"/>
              <a:t>Deduction</a:t>
            </a:r>
          </a:p>
        </p:txBody>
      </p:sp>
    </p:spTree>
  </p:cSld>
  <p:clrMapOvr>
    <a:masterClrMapping/>
  </p:clrMapOvr>
  <p:transition xmlns:p14="http://schemas.microsoft.com/office/powerpoint/2010/mai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pPr>
            <a:r>
              <a:rPr sz="8000"/>
              <a:t>Induction</a:t>
            </a:r>
          </a:p>
        </p:txBody>
      </p:sp>
      <p:sp>
        <p:nvSpPr>
          <p:cNvPr id="88" name="Shape 88"/>
          <p:cNvSpPr>
            <a:spLocks noGrp="1"/>
          </p:cNvSpPr>
          <p:nvPr>
            <p:ph type="body" idx="1"/>
          </p:nvPr>
        </p:nvSpPr>
        <p:spPr>
          <a:prstGeom prst="rect">
            <a:avLst/>
          </a:prstGeom>
        </p:spPr>
        <p:txBody>
          <a:bodyPr/>
          <a:lstStyle/>
          <a:p>
            <a:pPr lvl="0">
              <a:defRPr sz="1800"/>
            </a:pPr>
            <a:r>
              <a:rPr sz="3600" dirty="0"/>
              <a:t>Specific - General</a:t>
            </a:r>
          </a:p>
          <a:p>
            <a:pPr lvl="0">
              <a:defRPr sz="1800"/>
            </a:pPr>
            <a:r>
              <a:rPr sz="3600" dirty="0"/>
              <a:t>Specific </a:t>
            </a:r>
            <a:r>
              <a:rPr sz="3600" dirty="0" smtClean="0"/>
              <a:t>evidence </a:t>
            </a:r>
            <a:r>
              <a:rPr sz="3600" dirty="0"/>
              <a:t>- General claim</a:t>
            </a:r>
          </a:p>
          <a:p>
            <a:pPr lvl="0">
              <a:defRPr sz="1800"/>
            </a:pPr>
            <a:r>
              <a:rPr sz="3600" dirty="0"/>
              <a:t>Many students who have done this course have got good jobs - therefore, this course is good</a:t>
            </a:r>
          </a:p>
          <a:p>
            <a:pPr lvl="0">
              <a:defRPr sz="1800"/>
            </a:pPr>
            <a:r>
              <a:rPr sz="3600" dirty="0"/>
              <a:t>There is change in marks of the control group after this intervention - so, this teaching method is effective </a:t>
            </a:r>
          </a:p>
        </p:txBody>
      </p:sp>
    </p:spTree>
  </p:cSld>
  <p:clrMapOvr>
    <a:masterClrMapping/>
  </p:clrMapOvr>
  <p:transition xmlns:p14="http://schemas.microsoft.com/office/powerpoint/2010/mai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hape 90"/>
          <p:cNvSpPr>
            <a:spLocks noGrp="1"/>
          </p:cNvSpPr>
          <p:nvPr>
            <p:ph type="body" idx="1"/>
          </p:nvPr>
        </p:nvSpPr>
        <p:spPr>
          <a:prstGeom prst="rect">
            <a:avLst/>
          </a:prstGeom>
        </p:spPr>
        <p:txBody>
          <a:bodyPr/>
          <a:lstStyle/>
          <a:p>
            <a:pPr defTabSz="457200">
              <a:spcBef>
                <a:spcPts val="0"/>
              </a:spcBef>
              <a:defRPr sz="1800"/>
            </a:pPr>
            <a:r>
              <a:rPr sz="3600" dirty="0" smtClean="0">
                <a:solidFill>
                  <a:schemeClr val="tx1"/>
                </a:solidFill>
                <a:ea typeface="Century Gothic"/>
                <a:cs typeface="Century Gothic"/>
                <a:sym typeface="Century Gothic"/>
              </a:rPr>
              <a:t>This </a:t>
            </a:r>
            <a:r>
              <a:rPr sz="3600" dirty="0">
                <a:solidFill>
                  <a:schemeClr val="tx1"/>
                </a:solidFill>
                <a:ea typeface="Century Gothic"/>
                <a:cs typeface="Century Gothic"/>
                <a:sym typeface="Century Gothic"/>
              </a:rPr>
              <a:t>is sometimes called a “bottom up” </a:t>
            </a:r>
            <a:r>
              <a:rPr sz="3600" dirty="0" smtClean="0">
                <a:solidFill>
                  <a:schemeClr val="tx1"/>
                </a:solidFill>
                <a:ea typeface="Century Gothic"/>
                <a:cs typeface="Century Gothic"/>
                <a:sym typeface="Century Gothic"/>
              </a:rPr>
              <a:t>approach.</a:t>
            </a:r>
            <a:endParaRPr lang="en-US" sz="3600" dirty="0" smtClean="0">
              <a:solidFill>
                <a:schemeClr val="tx1"/>
              </a:solidFill>
              <a:ea typeface="Century Gothic"/>
              <a:cs typeface="Century Gothic"/>
              <a:sym typeface="Century Gothic"/>
            </a:endParaRPr>
          </a:p>
          <a:p>
            <a:pPr defTabSz="457200">
              <a:spcBef>
                <a:spcPts val="0"/>
              </a:spcBef>
              <a:defRPr sz="1800"/>
            </a:pPr>
            <a:endParaRPr lang="en-US" dirty="0">
              <a:solidFill>
                <a:schemeClr val="tx1"/>
              </a:solidFill>
              <a:ea typeface="Century Gothic"/>
              <a:cs typeface="Century Gothic"/>
              <a:sym typeface="Century Gothic"/>
            </a:endParaRPr>
          </a:p>
          <a:p>
            <a:pPr defTabSz="457200">
              <a:spcBef>
                <a:spcPts val="0"/>
              </a:spcBef>
              <a:defRPr sz="1800"/>
            </a:pPr>
            <a:r>
              <a:rPr sz="3600" dirty="0" smtClean="0">
                <a:solidFill>
                  <a:schemeClr val="tx1"/>
                </a:solidFill>
                <a:ea typeface="Century Gothic"/>
                <a:cs typeface="Century Gothic"/>
                <a:sym typeface="Century Gothic"/>
              </a:rPr>
              <a:t>The </a:t>
            </a:r>
            <a:r>
              <a:rPr sz="3600" dirty="0">
                <a:solidFill>
                  <a:schemeClr val="tx1"/>
                </a:solidFill>
                <a:ea typeface="Century Gothic"/>
                <a:cs typeface="Century Gothic"/>
                <a:sym typeface="Century Gothic"/>
              </a:rPr>
              <a:t>researcher begins with </a:t>
            </a:r>
            <a:endParaRPr lang="en-US" sz="3600" dirty="0" smtClean="0">
              <a:solidFill>
                <a:schemeClr val="tx1"/>
              </a:solidFill>
              <a:ea typeface="Century Gothic"/>
              <a:cs typeface="Century Gothic"/>
              <a:sym typeface="Century Gothic"/>
            </a:endParaRPr>
          </a:p>
          <a:p>
            <a:pPr lvl="1" defTabSz="457200">
              <a:spcBef>
                <a:spcPts val="0"/>
              </a:spcBef>
              <a:defRPr sz="1800"/>
            </a:pPr>
            <a:r>
              <a:rPr sz="2800" dirty="0" smtClean="0">
                <a:solidFill>
                  <a:schemeClr val="tx1"/>
                </a:solidFill>
                <a:ea typeface="Century Gothic"/>
                <a:cs typeface="Century Gothic"/>
                <a:sym typeface="Century Gothic"/>
              </a:rPr>
              <a:t>specific </a:t>
            </a:r>
            <a:r>
              <a:rPr sz="2800" dirty="0">
                <a:solidFill>
                  <a:schemeClr val="tx1"/>
                </a:solidFill>
                <a:ea typeface="Century Gothic"/>
                <a:cs typeface="Century Gothic"/>
                <a:sym typeface="Century Gothic"/>
              </a:rPr>
              <a:t>observations and </a:t>
            </a:r>
            <a:r>
              <a:rPr lang="en-US" sz="2800" dirty="0" smtClean="0">
                <a:solidFill>
                  <a:schemeClr val="tx1"/>
                </a:solidFill>
                <a:ea typeface="Century Gothic"/>
                <a:cs typeface="Century Gothic"/>
                <a:sym typeface="Century Gothic"/>
              </a:rPr>
              <a:t>findings</a:t>
            </a:r>
            <a:r>
              <a:rPr sz="2800" dirty="0" smtClean="0">
                <a:solidFill>
                  <a:schemeClr val="tx1"/>
                </a:solidFill>
                <a:ea typeface="Century Gothic"/>
                <a:cs typeface="Century Gothic"/>
                <a:sym typeface="Century Gothic"/>
              </a:rPr>
              <a:t>, </a:t>
            </a:r>
            <a:endParaRPr lang="en-US" sz="2800" dirty="0" smtClean="0">
              <a:solidFill>
                <a:schemeClr val="tx1"/>
              </a:solidFill>
              <a:ea typeface="Century Gothic"/>
              <a:cs typeface="Century Gothic"/>
              <a:sym typeface="Century Gothic"/>
            </a:endParaRPr>
          </a:p>
          <a:p>
            <a:pPr lvl="1" defTabSz="457200">
              <a:spcBef>
                <a:spcPts val="0"/>
              </a:spcBef>
              <a:defRPr sz="1800"/>
            </a:pPr>
            <a:r>
              <a:rPr sz="2800" dirty="0" smtClean="0">
                <a:solidFill>
                  <a:schemeClr val="tx1"/>
                </a:solidFill>
                <a:ea typeface="Century Gothic"/>
                <a:cs typeface="Century Gothic"/>
                <a:sym typeface="Century Gothic"/>
              </a:rPr>
              <a:t>detect</a:t>
            </a:r>
            <a:r>
              <a:rPr lang="en-US" sz="2800" dirty="0" smtClean="0">
                <a:solidFill>
                  <a:schemeClr val="tx1"/>
                </a:solidFill>
                <a:ea typeface="Century Gothic"/>
                <a:cs typeface="Century Gothic"/>
                <a:sym typeface="Century Gothic"/>
              </a:rPr>
              <a:t>s</a:t>
            </a:r>
            <a:r>
              <a:rPr sz="2800" dirty="0" smtClean="0">
                <a:solidFill>
                  <a:schemeClr val="tx1"/>
                </a:solidFill>
                <a:ea typeface="Century Gothic"/>
                <a:cs typeface="Century Gothic"/>
                <a:sym typeface="Century Gothic"/>
              </a:rPr>
              <a:t> </a:t>
            </a:r>
            <a:r>
              <a:rPr sz="2800" dirty="0">
                <a:solidFill>
                  <a:schemeClr val="tx1"/>
                </a:solidFill>
                <a:ea typeface="Century Gothic"/>
                <a:cs typeface="Century Gothic"/>
                <a:sym typeface="Century Gothic"/>
              </a:rPr>
              <a:t>patterns and regularities, </a:t>
            </a:r>
            <a:endParaRPr lang="en-US" sz="2800" dirty="0" smtClean="0">
              <a:solidFill>
                <a:schemeClr val="tx1"/>
              </a:solidFill>
              <a:ea typeface="Century Gothic"/>
              <a:cs typeface="Century Gothic"/>
              <a:sym typeface="Century Gothic"/>
            </a:endParaRPr>
          </a:p>
          <a:p>
            <a:pPr lvl="1" defTabSz="457200">
              <a:spcBef>
                <a:spcPts val="0"/>
              </a:spcBef>
              <a:defRPr sz="1800"/>
            </a:pPr>
            <a:r>
              <a:rPr sz="2800" dirty="0" smtClean="0">
                <a:solidFill>
                  <a:schemeClr val="tx1"/>
                </a:solidFill>
                <a:ea typeface="Century Gothic"/>
                <a:cs typeface="Century Gothic"/>
                <a:sym typeface="Century Gothic"/>
              </a:rPr>
              <a:t>formulate</a:t>
            </a:r>
            <a:r>
              <a:rPr lang="en-US" sz="2800" dirty="0" smtClean="0">
                <a:solidFill>
                  <a:schemeClr val="tx1"/>
                </a:solidFill>
                <a:ea typeface="Century Gothic"/>
                <a:cs typeface="Century Gothic"/>
                <a:sym typeface="Century Gothic"/>
              </a:rPr>
              <a:t>s</a:t>
            </a:r>
            <a:r>
              <a:rPr sz="2800" dirty="0" smtClean="0">
                <a:solidFill>
                  <a:schemeClr val="tx1"/>
                </a:solidFill>
                <a:ea typeface="Century Gothic"/>
                <a:cs typeface="Century Gothic"/>
                <a:sym typeface="Century Gothic"/>
              </a:rPr>
              <a:t> </a:t>
            </a:r>
            <a:r>
              <a:rPr sz="2800" dirty="0">
                <a:solidFill>
                  <a:schemeClr val="tx1"/>
                </a:solidFill>
                <a:ea typeface="Century Gothic"/>
                <a:cs typeface="Century Gothic"/>
                <a:sym typeface="Century Gothic"/>
              </a:rPr>
              <a:t>some tentative hypotheses to </a:t>
            </a:r>
            <a:r>
              <a:rPr sz="2800" dirty="0" smtClean="0">
                <a:solidFill>
                  <a:schemeClr val="tx1"/>
                </a:solidFill>
                <a:ea typeface="Century Gothic"/>
                <a:cs typeface="Century Gothic"/>
                <a:sym typeface="Century Gothic"/>
              </a:rPr>
              <a:t>explore </a:t>
            </a:r>
            <a:endParaRPr lang="en-US" sz="2800" dirty="0" smtClean="0">
              <a:solidFill>
                <a:schemeClr val="tx1"/>
              </a:solidFill>
              <a:ea typeface="Century Gothic"/>
              <a:cs typeface="Century Gothic"/>
              <a:sym typeface="Century Gothic"/>
            </a:endParaRPr>
          </a:p>
          <a:p>
            <a:pPr marL="444500" lvl="1" indent="0" defTabSz="457200">
              <a:spcBef>
                <a:spcPts val="0"/>
              </a:spcBef>
              <a:buNone/>
              <a:defRPr sz="1800"/>
            </a:pPr>
            <a:r>
              <a:rPr sz="2800" dirty="0" smtClean="0">
                <a:solidFill>
                  <a:schemeClr val="tx1"/>
                </a:solidFill>
                <a:ea typeface="Century Gothic"/>
                <a:cs typeface="Century Gothic"/>
                <a:sym typeface="Century Gothic"/>
              </a:rPr>
              <a:t>and finally</a:t>
            </a:r>
            <a:endParaRPr lang="en-US" sz="2800" dirty="0" smtClean="0">
              <a:solidFill>
                <a:schemeClr val="tx1"/>
              </a:solidFill>
              <a:ea typeface="Century Gothic"/>
              <a:cs typeface="Century Gothic"/>
              <a:sym typeface="Century Gothic"/>
            </a:endParaRPr>
          </a:p>
          <a:p>
            <a:pPr lvl="1" defTabSz="457200">
              <a:spcBef>
                <a:spcPts val="0"/>
              </a:spcBef>
              <a:defRPr sz="1800"/>
            </a:pPr>
            <a:r>
              <a:rPr lang="en-US" sz="2800" dirty="0" smtClean="0">
                <a:solidFill>
                  <a:schemeClr val="tx1"/>
                </a:solidFill>
                <a:ea typeface="Century Gothic"/>
                <a:cs typeface="Century Gothic"/>
                <a:sym typeface="Century Gothic"/>
              </a:rPr>
              <a:t>makes </a:t>
            </a:r>
            <a:r>
              <a:rPr sz="2800" dirty="0" smtClean="0">
                <a:solidFill>
                  <a:schemeClr val="tx1"/>
                </a:solidFill>
                <a:ea typeface="Century Gothic"/>
                <a:cs typeface="Century Gothic"/>
                <a:sym typeface="Century Gothic"/>
              </a:rPr>
              <a:t>some </a:t>
            </a:r>
            <a:r>
              <a:rPr sz="2800" dirty="0">
                <a:solidFill>
                  <a:schemeClr val="tx1"/>
                </a:solidFill>
                <a:ea typeface="Century Gothic"/>
                <a:cs typeface="Century Gothic"/>
                <a:sym typeface="Century Gothic"/>
              </a:rPr>
              <a:t>general </a:t>
            </a:r>
            <a:r>
              <a:rPr sz="2800" dirty="0" smtClean="0">
                <a:solidFill>
                  <a:schemeClr val="tx1"/>
                </a:solidFill>
                <a:ea typeface="Century Gothic"/>
                <a:cs typeface="Century Gothic"/>
                <a:sym typeface="Century Gothic"/>
              </a:rPr>
              <a:t>conclusions</a:t>
            </a:r>
            <a:endParaRPr sz="2800" dirty="0">
              <a:solidFill>
                <a:schemeClr val="tx1"/>
              </a:solidFill>
              <a:ea typeface="Century Gothic"/>
              <a:cs typeface="Century Gothic"/>
              <a:sym typeface="Century Gothic"/>
            </a:endParaRPr>
          </a:p>
        </p:txBody>
      </p:sp>
    </p:spTree>
  </p:cSld>
  <p:clrMapOvr>
    <a:masterClrMapping/>
  </p:clrMapOvr>
  <p:transition xmlns:p14="http://schemas.microsoft.com/office/powerpoint/2010/mai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While these studies may not fully demonstrate that systematic phonics is the best method for teaching reading, the fact that in experiments students taught with direct code instruction demonstrated greater gains in word reading than those taught by other methods at least shows that systematic phonics can help students make gains in word reading.</a:t>
            </a:r>
            <a:endParaRPr lang="en-US" dirty="0"/>
          </a:p>
        </p:txBody>
      </p:sp>
    </p:spTree>
    <p:extLst>
      <p:ext uri="{BB962C8B-B14F-4D97-AF65-F5344CB8AC3E}">
        <p14:creationId xmlns:p14="http://schemas.microsoft.com/office/powerpoint/2010/main" val="4037188803"/>
      </p:ext>
    </p:extLst>
  </p:cSld>
  <p:clrMapOvr>
    <a:masterClrMapping/>
  </p:clrMapOvr>
  <p:transition xmlns:p14="http://schemas.microsoft.com/office/powerpoint/2010/mai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body" idx="1"/>
          </p:nvPr>
        </p:nvSpPr>
        <p:spPr>
          <a:prstGeom prst="rect">
            <a:avLst/>
          </a:prstGeom>
        </p:spPr>
        <p:txBody>
          <a:bodyPr/>
          <a:lstStyle/>
          <a:p>
            <a:pPr lvl="0">
              <a:defRPr sz="1800"/>
            </a:pPr>
            <a:r>
              <a:rPr lang="en-US" sz="3600" dirty="0" smtClean="0"/>
              <a:t>An argumentative paper may </a:t>
            </a:r>
            <a:r>
              <a:rPr lang="mr-IN" sz="3600" dirty="0" smtClean="0"/>
              <a:t>–</a:t>
            </a:r>
            <a:r>
              <a:rPr lang="en-US" sz="3600" dirty="0" smtClean="0"/>
              <a:t> </a:t>
            </a:r>
            <a:endParaRPr sz="3600" dirty="0"/>
          </a:p>
          <a:p>
            <a:pPr lvl="1">
              <a:defRPr sz="1800"/>
            </a:pPr>
            <a:r>
              <a:rPr sz="2800" dirty="0" smtClean="0"/>
              <a:t>support </a:t>
            </a:r>
            <a:r>
              <a:rPr sz="2800" dirty="0"/>
              <a:t>a previously established decision/ course of action/ </a:t>
            </a:r>
            <a:r>
              <a:rPr sz="2800" dirty="0" smtClean="0"/>
              <a:t>theory</a:t>
            </a:r>
            <a:endParaRPr lang="en-US" sz="2800" dirty="0" smtClean="0"/>
          </a:p>
          <a:p>
            <a:pPr lvl="1">
              <a:defRPr sz="1800"/>
            </a:pPr>
            <a:r>
              <a:rPr lang="en-US" sz="2800" dirty="0" smtClean="0"/>
              <a:t>reject previous views/ opinions and put forth something new</a:t>
            </a:r>
          </a:p>
          <a:p>
            <a:pPr lvl="1">
              <a:defRPr sz="1800"/>
            </a:pPr>
            <a:r>
              <a:rPr lang="en-US" sz="2800" dirty="0" smtClean="0"/>
              <a:t>establish a common ground after considering multiple (opposing) views</a:t>
            </a:r>
            <a:endParaRPr sz="2800" dirty="0"/>
          </a:p>
        </p:txBody>
      </p:sp>
    </p:spTree>
  </p:cSld>
  <p:clrMapOvr>
    <a:masterClrMapping/>
  </p:clrMapOvr>
  <p:transition xmlns:p14="http://schemas.microsoft.com/office/powerpoint/2010/mai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Deduction</a:t>
            </a:r>
            <a:endParaRPr lang="en-US" dirty="0"/>
          </a:p>
        </p:txBody>
      </p:sp>
      <p:sp>
        <p:nvSpPr>
          <p:cNvPr id="3" name="Text Placeholder 2"/>
          <p:cNvSpPr>
            <a:spLocks noGrp="1"/>
          </p:cNvSpPr>
          <p:nvPr>
            <p:ph type="body" idx="1"/>
          </p:nvPr>
        </p:nvSpPr>
        <p:spPr/>
        <p:txBody>
          <a:bodyPr>
            <a:normAutofit fontScale="92500" lnSpcReduction="20000"/>
          </a:bodyPr>
          <a:lstStyle/>
          <a:p>
            <a:r>
              <a:rPr lang="en-US" dirty="0" smtClean="0"/>
              <a:t>General theory – specific instance</a:t>
            </a:r>
          </a:p>
          <a:p>
            <a:r>
              <a:rPr lang="en-US" dirty="0" smtClean="0"/>
              <a:t>A specific conclusion follows logically from some initial premises (assumptions/ beliefs) about which people usually agree</a:t>
            </a:r>
          </a:p>
          <a:p>
            <a:r>
              <a:rPr lang="en-US" dirty="0" smtClean="0"/>
              <a:t>For a profitable career good education is necessary (General premise usually agreed upon)</a:t>
            </a:r>
          </a:p>
          <a:p>
            <a:r>
              <a:rPr lang="en-US" dirty="0" smtClean="0"/>
              <a:t>For a good education, students must study hard </a:t>
            </a:r>
            <a:r>
              <a:rPr lang="en-US" dirty="0"/>
              <a:t>(General premise usually agreed upon)</a:t>
            </a:r>
          </a:p>
          <a:p>
            <a:r>
              <a:rPr lang="en-US" dirty="0" smtClean="0"/>
              <a:t>Therefore, if my friend wants a good career, he/she must read a lot </a:t>
            </a:r>
          </a:p>
          <a:p>
            <a:endParaRPr lang="en-US" dirty="0"/>
          </a:p>
        </p:txBody>
      </p:sp>
    </p:spTree>
  </p:cSld>
  <p:clrMapOvr>
    <a:masterClrMapping/>
  </p:clrMapOvr>
  <p:transition xmlns:p14="http://schemas.microsoft.com/office/powerpoint/2010/mai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a:spLocks noGrp="1"/>
          </p:cNvSpPr>
          <p:nvPr>
            <p:ph type="body" idx="1"/>
          </p:nvPr>
        </p:nvSpPr>
        <p:spPr>
          <a:prstGeom prst="rect">
            <a:avLst/>
          </a:prstGeom>
        </p:spPr>
        <p:txBody>
          <a:bodyPr/>
          <a:lstStyle/>
          <a:p>
            <a:pPr lvl="0"/>
            <a:r>
              <a:rPr lang="en-US" dirty="0" smtClean="0"/>
              <a:t>The recent spot checks of our rooms by the dorm’s head advisor are an unacceptable invasion of privacy. This practice should end immediately.</a:t>
            </a:r>
          </a:p>
          <a:p>
            <a:pPr lvl="0"/>
            <a:r>
              <a:rPr lang="en-US" dirty="0" smtClean="0"/>
              <a:t>The US Constitution prohibits searches by police officers unless these officers have adequate reason. That is why the police need a search warrant before they can search any home.</a:t>
            </a:r>
          </a:p>
          <a:p>
            <a:pPr lvl="0"/>
            <a:r>
              <a:rPr lang="en-US" dirty="0" smtClean="0"/>
              <a:t>If the police can’t search our homes without good reason, why should our head advisor spot-check our rooms for signs of wrongdoing?</a:t>
            </a:r>
            <a:endParaRPr dirty="0"/>
          </a:p>
        </p:txBody>
      </p:sp>
    </p:spTree>
  </p:cSld>
  <p:clrMapOvr>
    <a:masterClrMapping/>
  </p:clrMapOvr>
  <p:transition xmlns:p14="http://schemas.microsoft.com/office/powerpoint/2010/mai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4400" dirty="0" err="1" smtClean="0"/>
              <a:t>Reductio</a:t>
            </a:r>
            <a:r>
              <a:rPr lang="en-US" sz="4400" dirty="0" smtClean="0"/>
              <a:t> ad Absurdum (to reduce to absurdity)</a:t>
            </a:r>
          </a:p>
          <a:p>
            <a:r>
              <a:rPr lang="en-US" sz="4400" dirty="0" smtClean="0"/>
              <a:t>Question a position by showing that its consequences are problematic if carried out to their logical end.</a:t>
            </a:r>
          </a:p>
          <a:p>
            <a:r>
              <a:rPr lang="en-US" sz="4400" dirty="0" smtClean="0"/>
              <a:t>If you do not impose any restrictions on people’s right to bear arms, such a policy would allow individuals to own bazookas, cannons and nuclear bombs.</a:t>
            </a:r>
            <a:endParaRPr lang="en-US" sz="4400" dirty="0"/>
          </a:p>
        </p:txBody>
      </p:sp>
    </p:spTree>
    <p:extLst>
      <p:ext uri="{BB962C8B-B14F-4D97-AF65-F5344CB8AC3E}">
        <p14:creationId xmlns:p14="http://schemas.microsoft.com/office/powerpoint/2010/main" val="213228971"/>
      </p:ext>
    </p:extLst>
  </p:cSld>
  <p:clrMapOvr>
    <a:masterClrMapping/>
  </p:clrMapOvr>
  <p:transition xmlns:p14="http://schemas.microsoft.com/office/powerpoint/2010/mai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4400" dirty="0" smtClean="0"/>
              <a:t>Syllogism</a:t>
            </a:r>
          </a:p>
          <a:p>
            <a:r>
              <a:rPr lang="en-US" sz="4400" dirty="0" smtClean="0"/>
              <a:t>A set of three statements that follow a fixed pattern</a:t>
            </a:r>
          </a:p>
          <a:p>
            <a:r>
              <a:rPr lang="en-US" sz="4400" dirty="0" smtClean="0"/>
              <a:t>No dogs have feathers (Major premise)</a:t>
            </a:r>
          </a:p>
          <a:p>
            <a:r>
              <a:rPr lang="en-US" sz="4400" dirty="0" smtClean="0"/>
              <a:t>Spot is a dog (Minor premise)</a:t>
            </a:r>
          </a:p>
          <a:p>
            <a:r>
              <a:rPr lang="en-US" sz="4400" dirty="0" smtClean="0"/>
              <a:t>Therefore, Spot does not have feathers (Conclusion)</a:t>
            </a:r>
            <a:endParaRPr lang="en-US" sz="4400" dirty="0"/>
          </a:p>
        </p:txBody>
      </p:sp>
    </p:spTree>
    <p:extLst>
      <p:ext uri="{BB962C8B-B14F-4D97-AF65-F5344CB8AC3E}">
        <p14:creationId xmlns:p14="http://schemas.microsoft.com/office/powerpoint/2010/main" val="2333419840"/>
      </p:ext>
    </p:extLst>
  </p:cSld>
  <p:clrMapOvr>
    <a:masterClrMapping/>
  </p:clrMapOvr>
  <p:transition xmlns:p14="http://schemas.microsoft.com/office/powerpoint/2010/mai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US" sz="6600" dirty="0" smtClean="0"/>
              <a:t>Examine these syllogisms.</a:t>
            </a:r>
            <a:endParaRPr lang="en-US" sz="6600" dirty="0"/>
          </a:p>
        </p:txBody>
      </p:sp>
      <p:sp>
        <p:nvSpPr>
          <p:cNvPr id="4" name="Text Placeholder 3"/>
          <p:cNvSpPr>
            <a:spLocks noGrp="1"/>
          </p:cNvSpPr>
          <p:nvPr>
            <p:ph type="body" idx="1"/>
          </p:nvPr>
        </p:nvSpPr>
        <p:spPr/>
        <p:txBody>
          <a:bodyPr>
            <a:normAutofit/>
          </a:bodyPr>
          <a:lstStyle/>
          <a:p>
            <a:r>
              <a:rPr lang="en-US" sz="4000" dirty="0" smtClean="0"/>
              <a:t>All singers are happy people</a:t>
            </a:r>
          </a:p>
          <a:p>
            <a:r>
              <a:rPr lang="en-US" sz="4000" dirty="0" smtClean="0"/>
              <a:t>Mary Harper is a singer</a:t>
            </a:r>
          </a:p>
          <a:p>
            <a:r>
              <a:rPr lang="en-US" sz="4000" dirty="0" smtClean="0"/>
              <a:t>Therefore, Mary Harper is a happy person</a:t>
            </a:r>
            <a:endParaRPr lang="en-US" sz="4000" dirty="0"/>
          </a:p>
        </p:txBody>
      </p:sp>
      <p:sp>
        <p:nvSpPr>
          <p:cNvPr id="5" name="Text Placeholder 3"/>
          <p:cNvSpPr txBox="1">
            <a:spLocks/>
          </p:cNvSpPr>
          <p:nvPr/>
        </p:nvSpPr>
        <p:spPr>
          <a:xfrm>
            <a:off x="6718300" y="2769389"/>
            <a:ext cx="53340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marL="342900" indent="-342900" defTabSz="584200">
              <a:spcBef>
                <a:spcPts val="3200"/>
              </a:spcBef>
              <a:buSzPct val="75000"/>
              <a:buChar char="•"/>
              <a:defRPr sz="2800">
                <a:latin typeface="+mn-lt"/>
                <a:ea typeface="+mn-ea"/>
                <a:cs typeface="+mn-cs"/>
                <a:sym typeface="Helvetica Light"/>
              </a:defRPr>
            </a:lvl1pPr>
            <a:lvl2pPr marL="685800" indent="-342900" defTabSz="584200">
              <a:spcBef>
                <a:spcPts val="3200"/>
              </a:spcBef>
              <a:buSzPct val="75000"/>
              <a:buChar char="•"/>
              <a:defRPr sz="2800">
                <a:latin typeface="+mn-lt"/>
                <a:ea typeface="+mn-ea"/>
                <a:cs typeface="+mn-cs"/>
                <a:sym typeface="Helvetica Light"/>
              </a:defRPr>
            </a:lvl2pPr>
            <a:lvl3pPr marL="1028700" indent="-342900" defTabSz="584200">
              <a:spcBef>
                <a:spcPts val="3200"/>
              </a:spcBef>
              <a:buSzPct val="75000"/>
              <a:buChar char="•"/>
              <a:defRPr sz="2800">
                <a:latin typeface="+mn-lt"/>
                <a:ea typeface="+mn-ea"/>
                <a:cs typeface="+mn-cs"/>
                <a:sym typeface="Helvetica Light"/>
              </a:defRPr>
            </a:lvl3pPr>
            <a:lvl4pPr marL="1371600" indent="-342900" defTabSz="584200">
              <a:spcBef>
                <a:spcPts val="3200"/>
              </a:spcBef>
              <a:buSzPct val="75000"/>
              <a:buChar char="•"/>
              <a:defRPr sz="2800">
                <a:latin typeface="+mn-lt"/>
                <a:ea typeface="+mn-ea"/>
                <a:cs typeface="+mn-cs"/>
                <a:sym typeface="Helvetica Light"/>
              </a:defRPr>
            </a:lvl4pPr>
            <a:lvl5pPr marL="1714500" indent="-342900" defTabSz="584200">
              <a:spcBef>
                <a:spcPts val="3200"/>
              </a:spcBef>
              <a:buSzPct val="75000"/>
              <a:buChar char="•"/>
              <a:defRPr sz="28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a:lstStyle>
          <a:p>
            <a:pPr algn="l"/>
            <a:r>
              <a:rPr lang="en-US" sz="4000" dirty="0" smtClean="0"/>
              <a:t>All cats like meat</a:t>
            </a:r>
          </a:p>
          <a:p>
            <a:pPr algn="l"/>
            <a:r>
              <a:rPr lang="en-US" sz="4000" dirty="0" err="1" smtClean="0"/>
              <a:t>Towser</a:t>
            </a:r>
            <a:r>
              <a:rPr lang="en-US" sz="4000" dirty="0" smtClean="0"/>
              <a:t> likes meat</a:t>
            </a:r>
          </a:p>
          <a:p>
            <a:pPr algn="l"/>
            <a:r>
              <a:rPr lang="en-US" sz="4000" dirty="0" smtClean="0"/>
              <a:t>Therefore, </a:t>
            </a:r>
            <a:r>
              <a:rPr lang="en-US" sz="4000" dirty="0" err="1" smtClean="0"/>
              <a:t>Towser</a:t>
            </a:r>
            <a:r>
              <a:rPr lang="en-US" sz="4000" dirty="0" smtClean="0"/>
              <a:t> is a cat</a:t>
            </a:r>
          </a:p>
          <a:p>
            <a:pPr algn="l"/>
            <a:endParaRPr lang="en-US" sz="4000" dirty="0"/>
          </a:p>
          <a:p>
            <a:pPr marL="0" indent="0" algn="l">
              <a:buNone/>
            </a:pPr>
            <a:endParaRPr lang="en-US" sz="4000" dirty="0"/>
          </a:p>
        </p:txBody>
      </p:sp>
    </p:spTree>
    <p:extLst>
      <p:ext uri="{BB962C8B-B14F-4D97-AF65-F5344CB8AC3E}">
        <p14:creationId xmlns:p14="http://schemas.microsoft.com/office/powerpoint/2010/main" val="705006013"/>
      </p:ext>
    </p:extLst>
  </p:cSld>
  <p:clrMapOvr>
    <a:masterClrMapping/>
  </p:clrMapOvr>
  <p:transition xmlns:p14="http://schemas.microsoft.com/office/powerpoint/2010/mai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52499" y="1356772"/>
            <a:ext cx="10969769" cy="7533228"/>
          </a:xfrm>
        </p:spPr>
        <p:txBody>
          <a:bodyPr>
            <a:normAutofit/>
          </a:bodyPr>
          <a:lstStyle/>
          <a:p>
            <a:r>
              <a:rPr lang="en-US" sz="4000" dirty="0" smtClean="0"/>
              <a:t>No salesperson would ever misrepresent a product to a customer</a:t>
            </a:r>
          </a:p>
          <a:p>
            <a:r>
              <a:rPr lang="en-US" sz="4000" dirty="0" smtClean="0"/>
              <a:t>Sabrina is a salesperson</a:t>
            </a:r>
          </a:p>
          <a:p>
            <a:r>
              <a:rPr lang="en-US" sz="4000" dirty="0" smtClean="0"/>
              <a:t>Therefore, Sabrina would never misrepresent a product to a customer</a:t>
            </a:r>
            <a:endParaRPr lang="en-US" sz="4000" dirty="0"/>
          </a:p>
        </p:txBody>
      </p:sp>
    </p:spTree>
    <p:extLst>
      <p:ext uri="{BB962C8B-B14F-4D97-AF65-F5344CB8AC3E}">
        <p14:creationId xmlns:p14="http://schemas.microsoft.com/office/powerpoint/2010/main" val="447522538"/>
      </p:ext>
    </p:extLst>
  </p:cSld>
  <p:clrMapOvr>
    <a:masterClrMapping/>
  </p:clrMapOvr>
  <p:transition xmlns:p14="http://schemas.microsoft.com/office/powerpoint/2010/mai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4400" dirty="0" smtClean="0"/>
              <a:t>Analogy</a:t>
            </a:r>
          </a:p>
          <a:p>
            <a:r>
              <a:rPr lang="en-US" sz="4400" dirty="0" smtClean="0"/>
              <a:t>Compare two unlike situations or things</a:t>
            </a:r>
          </a:p>
          <a:p>
            <a:r>
              <a:rPr lang="en-US" sz="4400" dirty="0" smtClean="0"/>
              <a:t>Medicines are tested on rats. Because it is assumed that humans respond to chemicals as rats do.</a:t>
            </a:r>
          </a:p>
          <a:p>
            <a:r>
              <a:rPr lang="en-US" sz="4400" dirty="0" smtClean="0"/>
              <a:t>Conclusions rest upon observations about some different thing – weakest form of rational appeal</a:t>
            </a:r>
            <a:endParaRPr lang="en-US" sz="4400" dirty="0"/>
          </a:p>
        </p:txBody>
      </p:sp>
    </p:spTree>
    <p:extLst>
      <p:ext uri="{BB962C8B-B14F-4D97-AF65-F5344CB8AC3E}">
        <p14:creationId xmlns:p14="http://schemas.microsoft.com/office/powerpoint/2010/main" val="3095450157"/>
      </p:ext>
    </p:extLst>
  </p:cSld>
  <p:clrMapOvr>
    <a:masterClrMapping/>
  </p:clrMapOvr>
  <p:transition xmlns:p14="http://schemas.microsoft.com/office/powerpoint/2010/mai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p:cNvSpPr>
          <p:nvPr>
            <p:ph type="title"/>
          </p:nvPr>
        </p:nvSpPr>
        <p:spPr>
          <a:prstGeom prst="rect">
            <a:avLst/>
          </a:prstGeom>
        </p:spPr>
        <p:txBody>
          <a:bodyPr/>
          <a:lstStyle/>
          <a:p>
            <a:pPr lvl="0">
              <a:defRPr sz="1800"/>
            </a:pPr>
            <a:r>
              <a:rPr sz="8000"/>
              <a:t>Support for arguments</a:t>
            </a:r>
          </a:p>
        </p:txBody>
      </p:sp>
      <p:sp>
        <p:nvSpPr>
          <p:cNvPr id="46" name="Shape 46"/>
          <p:cNvSpPr>
            <a:spLocks noGrp="1"/>
          </p:cNvSpPr>
          <p:nvPr>
            <p:ph type="body" idx="1"/>
          </p:nvPr>
        </p:nvSpPr>
        <p:spPr>
          <a:prstGeom prst="rect">
            <a:avLst/>
          </a:prstGeom>
        </p:spPr>
        <p:txBody>
          <a:bodyPr/>
          <a:lstStyle/>
          <a:p>
            <a:pPr lvl="0">
              <a:defRPr sz="1800"/>
            </a:pPr>
            <a:r>
              <a:rPr sz="3600"/>
              <a:t>Rational appeal: Analyse reasons and evidences to reach logical conclusions</a:t>
            </a:r>
          </a:p>
          <a:p>
            <a:pPr lvl="0">
              <a:defRPr sz="1800"/>
            </a:pPr>
            <a:r>
              <a:rPr sz="3600"/>
              <a:t>Emotional appeal: Arouse strong emotional responses</a:t>
            </a:r>
          </a:p>
          <a:p>
            <a:pPr lvl="0">
              <a:defRPr sz="1800"/>
            </a:pPr>
            <a:r>
              <a:rPr sz="3600"/>
              <a:t>Ethical appeal: Genuine concern for the topic, commitment to truth and respect for others</a:t>
            </a:r>
          </a:p>
        </p:txBody>
      </p:sp>
    </p:spTree>
    <p:extLst>
      <p:ext uri="{BB962C8B-B14F-4D97-AF65-F5344CB8AC3E}">
        <p14:creationId xmlns:p14="http://schemas.microsoft.com/office/powerpoint/2010/main" val="3704104939"/>
      </p:ext>
    </p:extLst>
  </p:cSld>
  <p:clrMapOvr>
    <a:masterClrMapping/>
  </p:clrMapOvr>
  <p:transition xmlns:p14="http://schemas.microsoft.com/office/powerpoint/2010/mai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Emotional Appeal</a:t>
            </a:r>
            <a:endParaRPr lang="en-US" dirty="0"/>
          </a:p>
        </p:txBody>
      </p:sp>
      <p:sp>
        <p:nvSpPr>
          <p:cNvPr id="4" name="Text Placeholder 3"/>
          <p:cNvSpPr>
            <a:spLocks noGrp="1"/>
          </p:cNvSpPr>
          <p:nvPr>
            <p:ph type="body" idx="1"/>
          </p:nvPr>
        </p:nvSpPr>
        <p:spPr/>
        <p:txBody>
          <a:bodyPr/>
          <a:lstStyle/>
          <a:p>
            <a:r>
              <a:rPr lang="en-US" dirty="0" smtClean="0"/>
              <a:t>Emotional appeal can lend powerful reinforcement</a:t>
            </a:r>
          </a:p>
          <a:p>
            <a:r>
              <a:rPr lang="en-US" dirty="0" smtClean="0"/>
              <a:t>People may accept a logical argument, but not take any action</a:t>
            </a:r>
          </a:p>
          <a:p>
            <a:r>
              <a:rPr lang="en-US" dirty="0" smtClean="0"/>
              <a:t>Organizations raise funds to fight famine by displaying pictures of skeletal children</a:t>
            </a:r>
          </a:p>
          <a:p>
            <a:r>
              <a:rPr lang="en-US" dirty="0" smtClean="0"/>
              <a:t>Emotion-charged stories or pictures to solicit support for environmental movements</a:t>
            </a:r>
            <a:endParaRPr lang="en-US" dirty="0"/>
          </a:p>
        </p:txBody>
      </p:sp>
    </p:spTree>
    <p:extLst>
      <p:ext uri="{BB962C8B-B14F-4D97-AF65-F5344CB8AC3E}">
        <p14:creationId xmlns:p14="http://schemas.microsoft.com/office/powerpoint/2010/main" val="962080719"/>
      </p:ext>
    </p:extLst>
  </p:cSld>
  <p:clrMapOvr>
    <a:masterClrMapping/>
  </p:clrMapOvr>
  <p:transition xmlns:p14="http://schemas.microsoft.com/office/powerpoint/2010/mai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18651" y="193051"/>
            <a:ext cx="9381931" cy="9381931"/>
          </a:xfrm>
          <a:prstGeom prst="rect">
            <a:avLst/>
          </a:prstGeom>
        </p:spPr>
      </p:pic>
    </p:spTree>
    <p:extLst>
      <p:ext uri="{BB962C8B-B14F-4D97-AF65-F5344CB8AC3E}">
        <p14:creationId xmlns:p14="http://schemas.microsoft.com/office/powerpoint/2010/main" val="1066536124"/>
      </p:ext>
    </p:extLst>
  </p:cSld>
  <p:clrMapOvr>
    <a:masterClrMapping/>
  </p:clrMapOvr>
  <p:transition xmlns:p14="http://schemas.microsoft.com/office/powerpoint/2010/mai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a:spLocks noGrp="1"/>
          </p:cNvSpPr>
          <p:nvPr>
            <p:ph type="body" idx="1"/>
          </p:nvPr>
        </p:nvSpPr>
        <p:spPr>
          <a:prstGeom prst="rect">
            <a:avLst/>
          </a:prstGeom>
        </p:spPr>
        <p:txBody>
          <a:bodyPr/>
          <a:lstStyle/>
          <a:p>
            <a:pPr lvl="0">
              <a:defRPr sz="1800"/>
            </a:pPr>
            <a:r>
              <a:rPr sz="3600"/>
              <a:t>Some topics are not arguable</a:t>
            </a:r>
          </a:p>
          <a:p>
            <a:pPr lvl="0">
              <a:defRPr sz="1800"/>
            </a:pPr>
            <a:r>
              <a:rPr sz="3600"/>
              <a:t>Personal preference or taste (Is red prettier than blue?)</a:t>
            </a:r>
          </a:p>
          <a:p>
            <a:pPr lvl="0">
              <a:defRPr sz="1800"/>
            </a:pPr>
            <a:r>
              <a:rPr sz="3600"/>
              <a:t>Facts (Is India the largest democracy in the World?)</a:t>
            </a:r>
          </a:p>
          <a:p>
            <a:pPr lvl="0">
              <a:defRPr sz="1800"/>
            </a:pPr>
            <a:r>
              <a:rPr sz="3600"/>
              <a:t>So, we can argue where there is scope for disagreement. </a:t>
            </a:r>
          </a:p>
        </p:txBody>
      </p:sp>
    </p:spTree>
  </p:cSld>
  <p:clrMapOvr>
    <a:masterClrMapping/>
  </p:clrMapOvr>
  <p:transition xmlns:p14="http://schemas.microsoft.com/office/powerpoint/2010/mai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363776"/>
            <a:ext cx="11099800" cy="2159000"/>
          </a:xfrm>
        </p:spPr>
        <p:txBody>
          <a:bodyPr/>
          <a:lstStyle/>
          <a:p>
            <a:r>
              <a:rPr lang="en-US" dirty="0" smtClean="0"/>
              <a:t>Ethical appeal</a:t>
            </a:r>
            <a:endParaRPr lang="en-US" dirty="0"/>
          </a:p>
        </p:txBody>
      </p:sp>
      <p:sp>
        <p:nvSpPr>
          <p:cNvPr id="3" name="Text Placeholder 2"/>
          <p:cNvSpPr>
            <a:spLocks noGrp="1"/>
          </p:cNvSpPr>
          <p:nvPr>
            <p:ph type="body" idx="1"/>
          </p:nvPr>
        </p:nvSpPr>
        <p:spPr>
          <a:xfrm>
            <a:off x="952500" y="1795224"/>
            <a:ext cx="11099800" cy="7094776"/>
          </a:xfrm>
        </p:spPr>
        <p:txBody>
          <a:bodyPr>
            <a:noAutofit/>
          </a:bodyPr>
          <a:lstStyle/>
          <a:p>
            <a:r>
              <a:rPr lang="en-US" sz="4400" dirty="0" smtClean="0"/>
              <a:t>Ethical</a:t>
            </a:r>
            <a:r>
              <a:rPr lang="en-US" sz="4400" dirty="0"/>
              <a:t>	</a:t>
            </a:r>
            <a:r>
              <a:rPr lang="en-US" sz="4400" dirty="0" smtClean="0"/>
              <a:t>appeal is</a:t>
            </a:r>
            <a:r>
              <a:rPr lang="en-US" sz="4400" dirty="0"/>
              <a:t>	</a:t>
            </a:r>
            <a:r>
              <a:rPr lang="en-US" sz="4400" dirty="0" smtClean="0"/>
              <a:t> used to establish the</a:t>
            </a:r>
            <a:r>
              <a:rPr lang="en-US" sz="4400" dirty="0"/>
              <a:t>	</a:t>
            </a:r>
            <a:r>
              <a:rPr lang="en-US" sz="4400" dirty="0" smtClean="0"/>
              <a:t>writer as fair, open</a:t>
            </a:r>
            <a:r>
              <a:rPr lang="en-US" sz="4400" dirty="0"/>
              <a:t>-minded,	community	minded</a:t>
            </a:r>
            <a:r>
              <a:rPr lang="en-US" sz="4400" dirty="0" smtClean="0"/>
              <a:t>, moral, honest</a:t>
            </a:r>
            <a:r>
              <a:rPr lang="en-US" sz="4400" dirty="0"/>
              <a:t>.	</a:t>
            </a:r>
            <a:endParaRPr lang="en-US" sz="4400" dirty="0" smtClean="0"/>
          </a:p>
          <a:p>
            <a:r>
              <a:rPr lang="en-US" sz="4400" dirty="0" smtClean="0"/>
              <a:t>Appealing general public</a:t>
            </a:r>
            <a:endParaRPr lang="en-US" sz="4400" dirty="0"/>
          </a:p>
        </p:txBody>
      </p:sp>
    </p:spTree>
    <p:extLst>
      <p:ext uri="{BB962C8B-B14F-4D97-AF65-F5344CB8AC3E}">
        <p14:creationId xmlns:p14="http://schemas.microsoft.com/office/powerpoint/2010/main" val="1576675357"/>
      </p:ext>
    </p:extLst>
  </p:cSld>
  <p:clrMapOvr>
    <a:masterClrMapping/>
  </p:clrMapOvr>
  <p:transition xmlns:p14="http://schemas.microsoft.com/office/powerpoint/2010/mai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52500" y="750554"/>
            <a:ext cx="11099800" cy="8139446"/>
          </a:xfrm>
        </p:spPr>
        <p:txBody>
          <a:bodyPr>
            <a:normAutofit/>
          </a:bodyPr>
          <a:lstStyle/>
          <a:p>
            <a:r>
              <a:rPr lang="en-US" sz="4400" dirty="0" smtClean="0"/>
              <a:t>Claim: We should make</a:t>
            </a:r>
            <a:r>
              <a:rPr lang="en-US" sz="4400" dirty="0"/>
              <a:t>	health	</a:t>
            </a:r>
            <a:r>
              <a:rPr lang="en-US" sz="4400" dirty="0" smtClean="0"/>
              <a:t>insurance available</a:t>
            </a:r>
            <a:r>
              <a:rPr lang="en-US" sz="4400" dirty="0"/>
              <a:t>	to	all	</a:t>
            </a:r>
            <a:r>
              <a:rPr lang="en-US" sz="4400" dirty="0" smtClean="0"/>
              <a:t> people under 21</a:t>
            </a:r>
            <a:r>
              <a:rPr lang="en-US" sz="4400" dirty="0"/>
              <a:t>.	</a:t>
            </a:r>
          </a:p>
          <a:p>
            <a:r>
              <a:rPr lang="en-US" sz="4400" dirty="0"/>
              <a:t>Ethical	appeal:	children	are	the	vulnerable	in	our	society;	we	have	a	moral	 obligation	to	protect	them.</a:t>
            </a:r>
          </a:p>
        </p:txBody>
      </p:sp>
    </p:spTree>
    <p:extLst>
      <p:ext uri="{BB962C8B-B14F-4D97-AF65-F5344CB8AC3E}">
        <p14:creationId xmlns:p14="http://schemas.microsoft.com/office/powerpoint/2010/main" val="3753719541"/>
      </p:ext>
    </p:extLst>
  </p:cSld>
  <p:clrMapOvr>
    <a:masterClrMapping/>
  </p:clrMapOvr>
  <p:transition xmlns:p14="http://schemas.microsoft.com/office/powerpoint/2010/mai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fallacies</a:t>
            </a:r>
            <a:endParaRPr lang="en-US" dirty="0"/>
          </a:p>
        </p:txBody>
      </p:sp>
      <p:sp>
        <p:nvSpPr>
          <p:cNvPr id="3" name="Text Placeholder 2"/>
          <p:cNvSpPr>
            <a:spLocks noGrp="1"/>
          </p:cNvSpPr>
          <p:nvPr>
            <p:ph type="body" idx="1"/>
          </p:nvPr>
        </p:nvSpPr>
        <p:spPr/>
        <p:txBody>
          <a:bodyPr>
            <a:normAutofit/>
          </a:bodyPr>
          <a:lstStyle/>
          <a:p>
            <a:r>
              <a:rPr lang="en-US" sz="4400" dirty="0"/>
              <a:t>Fallacies are common errors in reasoning that will undermine the logic of your argument. </a:t>
            </a:r>
            <a:endParaRPr lang="en-US" sz="4400" dirty="0" smtClean="0"/>
          </a:p>
          <a:p>
            <a:pPr marL="0" indent="0">
              <a:buNone/>
            </a:pPr>
            <a:endParaRPr lang="en-US" sz="4400" dirty="0"/>
          </a:p>
        </p:txBody>
      </p:sp>
    </p:spTree>
    <p:extLst>
      <p:ext uri="{BB962C8B-B14F-4D97-AF65-F5344CB8AC3E}">
        <p14:creationId xmlns:p14="http://schemas.microsoft.com/office/powerpoint/2010/main" val="3532282049"/>
      </p:ext>
    </p:extLst>
  </p:cSld>
  <p:clrMapOvr>
    <a:masterClrMapping/>
  </p:clrMapOvr>
  <p:transition xmlns:p14="http://schemas.microsoft.com/office/powerpoint/2010/mai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0940" y="577350"/>
            <a:ext cx="12326414" cy="8312650"/>
          </a:xfrm>
        </p:spPr>
        <p:txBody>
          <a:bodyPr>
            <a:noAutofit/>
          </a:bodyPr>
          <a:lstStyle/>
          <a:p>
            <a:r>
              <a:rPr lang="en-US" sz="4000" dirty="0"/>
              <a:t>Hasty Generalization: This is a conclusion based on insufficient or biased evidence. </a:t>
            </a:r>
            <a:endParaRPr lang="en-US" sz="4000" dirty="0" smtClean="0"/>
          </a:p>
          <a:p>
            <a:r>
              <a:rPr lang="en-US" sz="4000" dirty="0" smtClean="0"/>
              <a:t>In </a:t>
            </a:r>
            <a:r>
              <a:rPr lang="en-US" sz="4000" dirty="0"/>
              <a:t>other words, you are rushing to a conclusion before you have all the relevant facts. </a:t>
            </a:r>
            <a:endParaRPr lang="en-US" sz="4000" dirty="0" smtClean="0"/>
          </a:p>
          <a:p>
            <a:r>
              <a:rPr lang="en-US" sz="4000" dirty="0" smtClean="0"/>
              <a:t>Even </a:t>
            </a:r>
            <a:r>
              <a:rPr lang="en-US" sz="4000" dirty="0"/>
              <a:t>though it's only the first day, I can tell this is going to be a boring course</a:t>
            </a:r>
            <a:r>
              <a:rPr lang="en-US" sz="4000" dirty="0" smtClean="0"/>
              <a:t>.</a:t>
            </a:r>
            <a:endParaRPr lang="en-US" sz="4000" dirty="0"/>
          </a:p>
        </p:txBody>
      </p:sp>
    </p:spTree>
    <p:extLst>
      <p:ext uri="{BB962C8B-B14F-4D97-AF65-F5344CB8AC3E}">
        <p14:creationId xmlns:p14="http://schemas.microsoft.com/office/powerpoint/2010/main" val="2645972808"/>
      </p:ext>
    </p:extLst>
  </p:cSld>
  <p:clrMapOvr>
    <a:masterClrMapping/>
  </p:clrMapOvr>
  <p:transition xmlns:p14="http://schemas.microsoft.com/office/powerpoint/2010/mai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33012" y="490747"/>
            <a:ext cx="12153210" cy="8833449"/>
          </a:xfrm>
        </p:spPr>
        <p:txBody>
          <a:bodyPr>
            <a:noAutofit/>
          </a:bodyPr>
          <a:lstStyle/>
          <a:p>
            <a:r>
              <a:rPr lang="en-US" sz="4000" dirty="0"/>
              <a:t>Post hoc ergo propter hoc: This is a conclusion that assumes that if 'A' occurred after 'B' then 'B' must have caused 'A</a:t>
            </a:r>
            <a:r>
              <a:rPr lang="en-US" sz="4000" dirty="0" smtClean="0"/>
              <a:t>.’ </a:t>
            </a:r>
          </a:p>
          <a:p>
            <a:r>
              <a:rPr lang="en-US" sz="4000" dirty="0" smtClean="0"/>
              <a:t>Cause </a:t>
            </a:r>
            <a:r>
              <a:rPr lang="mr-IN" sz="4000" dirty="0" smtClean="0"/>
              <a:t>–</a:t>
            </a:r>
            <a:r>
              <a:rPr lang="en-US" sz="4000" dirty="0" smtClean="0"/>
              <a:t> effect error</a:t>
            </a:r>
            <a:endParaRPr lang="en-US" sz="4000" dirty="0"/>
          </a:p>
          <a:p>
            <a:r>
              <a:rPr lang="en-US" sz="4000" dirty="0" smtClean="0"/>
              <a:t>I </a:t>
            </a:r>
            <a:r>
              <a:rPr lang="en-US" sz="4000" dirty="0"/>
              <a:t>drank bottled water and now I am sick, so the water must have made me sick</a:t>
            </a:r>
            <a:r>
              <a:rPr lang="en-US" sz="4000" dirty="0" smtClean="0"/>
              <a:t>.</a:t>
            </a:r>
            <a:endParaRPr lang="en-US" sz="4000" dirty="0"/>
          </a:p>
        </p:txBody>
      </p:sp>
    </p:spTree>
    <p:extLst>
      <p:ext uri="{BB962C8B-B14F-4D97-AF65-F5344CB8AC3E}">
        <p14:creationId xmlns:p14="http://schemas.microsoft.com/office/powerpoint/2010/main" val="2975021774"/>
      </p:ext>
    </p:extLst>
  </p:cSld>
  <p:clrMapOvr>
    <a:masterClrMapping/>
  </p:clrMapOvr>
  <p:transition xmlns:p14="http://schemas.microsoft.com/office/powerpoint/2010/mai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3012" y="866024"/>
            <a:ext cx="12239812" cy="8023976"/>
          </a:xfrm>
        </p:spPr>
        <p:txBody>
          <a:bodyPr>
            <a:noAutofit/>
          </a:bodyPr>
          <a:lstStyle/>
          <a:p>
            <a:r>
              <a:rPr lang="en-US" sz="4000" dirty="0"/>
              <a:t>Slippery Slope: This is a conclusion based on the premise that if A happens, then eventually through a series of small steps, through B, C,..., X, Y, Z will </a:t>
            </a:r>
            <a:r>
              <a:rPr lang="en-US" sz="4000" dirty="0" smtClean="0"/>
              <a:t>happen. </a:t>
            </a:r>
            <a:r>
              <a:rPr lang="en-US" sz="4000" dirty="0"/>
              <a:t>So, if we don't want Z to occur, A must not be allowed to occur either. </a:t>
            </a:r>
            <a:endParaRPr lang="en-US" sz="4000" dirty="0" smtClean="0"/>
          </a:p>
          <a:p>
            <a:r>
              <a:rPr lang="en-US" sz="4000" dirty="0"/>
              <a:t>If we </a:t>
            </a:r>
            <a:r>
              <a:rPr lang="en-US" sz="4000" dirty="0" smtClean="0"/>
              <a:t>implement odd-even policy today to reduce the pollution </a:t>
            </a:r>
            <a:r>
              <a:rPr lang="en-US" sz="4000" dirty="0"/>
              <a:t>eventually the government will ban all cars, so we should not </a:t>
            </a:r>
            <a:r>
              <a:rPr lang="en-US" sz="4000" dirty="0" smtClean="0"/>
              <a:t>implement odd-even policy.</a:t>
            </a:r>
            <a:endParaRPr lang="en-US" sz="4000" dirty="0"/>
          </a:p>
          <a:p>
            <a:pPr marL="0" indent="0">
              <a:buNone/>
            </a:pPr>
            <a:endParaRPr lang="en-US" sz="4000" dirty="0"/>
          </a:p>
        </p:txBody>
      </p:sp>
    </p:spTree>
    <p:extLst>
      <p:ext uri="{BB962C8B-B14F-4D97-AF65-F5344CB8AC3E}">
        <p14:creationId xmlns:p14="http://schemas.microsoft.com/office/powerpoint/2010/main" val="958098317"/>
      </p:ext>
    </p:extLst>
  </p:cSld>
  <p:clrMapOvr>
    <a:masterClrMapping/>
  </p:clrMapOvr>
  <p:transition xmlns:p14="http://schemas.microsoft.com/office/powerpoint/2010/mai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48482" y="519615"/>
            <a:ext cx="12008872" cy="8631376"/>
          </a:xfrm>
        </p:spPr>
        <p:txBody>
          <a:bodyPr>
            <a:noAutofit/>
          </a:bodyPr>
          <a:lstStyle/>
          <a:p>
            <a:r>
              <a:rPr lang="en-US" sz="4400" dirty="0"/>
              <a:t>Either/or: This is a conclusion that oversimplifies the argument by reducing it to only two sides or choices. </a:t>
            </a:r>
          </a:p>
          <a:p>
            <a:r>
              <a:rPr lang="en-US" sz="4400" dirty="0" smtClean="0"/>
              <a:t>We </a:t>
            </a:r>
            <a:r>
              <a:rPr lang="en-US" sz="4400" dirty="0"/>
              <a:t>can either stop </a:t>
            </a:r>
            <a:r>
              <a:rPr lang="en-US" sz="4400" dirty="0" smtClean="0"/>
              <a:t>bursting crackers or </a:t>
            </a:r>
            <a:r>
              <a:rPr lang="en-US" sz="4400" dirty="0"/>
              <a:t>destroy the earth</a:t>
            </a:r>
            <a:r>
              <a:rPr lang="en-US" sz="4400" dirty="0" smtClean="0"/>
              <a:t>.</a:t>
            </a:r>
            <a:endParaRPr lang="en-US" sz="4400" dirty="0"/>
          </a:p>
        </p:txBody>
      </p:sp>
    </p:spTree>
    <p:extLst>
      <p:ext uri="{BB962C8B-B14F-4D97-AF65-F5344CB8AC3E}">
        <p14:creationId xmlns:p14="http://schemas.microsoft.com/office/powerpoint/2010/main" val="3923810729"/>
      </p:ext>
    </p:extLst>
  </p:cSld>
  <p:clrMapOvr>
    <a:masterClrMapping/>
  </p:clrMapOvr>
  <p:transition xmlns:p14="http://schemas.microsoft.com/office/powerpoint/2010/mai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52500" y="1270000"/>
            <a:ext cx="11604854" cy="7213600"/>
          </a:xfrm>
        </p:spPr>
        <p:txBody>
          <a:bodyPr>
            <a:noAutofit/>
          </a:bodyPr>
          <a:lstStyle/>
          <a:p>
            <a:r>
              <a:rPr lang="en-US" sz="4400" dirty="0"/>
              <a:t>Straw Man: This move oversimplifies an opponent's viewpoint and then attacks that hollow argument.</a:t>
            </a:r>
          </a:p>
          <a:p>
            <a:r>
              <a:rPr lang="en-US" sz="4400" dirty="0" smtClean="0"/>
              <a:t>People </a:t>
            </a:r>
            <a:r>
              <a:rPr lang="en-US" sz="4400" dirty="0"/>
              <a:t>who don't support the proposed state minimum wage increase hate the poor</a:t>
            </a:r>
            <a:r>
              <a:rPr lang="en-US" sz="4400" dirty="0" smtClean="0"/>
              <a:t>.</a:t>
            </a:r>
            <a:endParaRPr lang="en-US" sz="4400" dirty="0"/>
          </a:p>
        </p:txBody>
      </p:sp>
    </p:spTree>
    <p:extLst>
      <p:ext uri="{BB962C8B-B14F-4D97-AF65-F5344CB8AC3E}">
        <p14:creationId xmlns:p14="http://schemas.microsoft.com/office/powerpoint/2010/main" val="634931988"/>
      </p:ext>
    </p:extLst>
  </p:cSld>
  <p:clrMapOvr>
    <a:masterClrMapping/>
  </p:clrMapOvr>
  <p:transition xmlns:p14="http://schemas.microsoft.com/office/powerpoint/2010/mai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75277" y="1270000"/>
            <a:ext cx="12355281" cy="7213600"/>
          </a:xfrm>
        </p:spPr>
        <p:txBody>
          <a:bodyPr>
            <a:noAutofit/>
          </a:bodyPr>
          <a:lstStyle/>
          <a:p>
            <a:r>
              <a:rPr lang="en-US" sz="4400" dirty="0"/>
              <a:t>Circular Argument: This restates the argument rather than actually proving it. </a:t>
            </a:r>
          </a:p>
          <a:p>
            <a:r>
              <a:rPr lang="en-US" sz="4400" smtClean="0"/>
              <a:t>Trump </a:t>
            </a:r>
            <a:r>
              <a:rPr lang="en-US" sz="4400" dirty="0"/>
              <a:t>is a good communicator because he speaks effectively</a:t>
            </a:r>
            <a:r>
              <a:rPr lang="en-US" sz="4400" dirty="0" smtClean="0"/>
              <a:t>.</a:t>
            </a:r>
            <a:endParaRPr lang="en-US" sz="4400" dirty="0"/>
          </a:p>
        </p:txBody>
      </p:sp>
    </p:spTree>
    <p:extLst>
      <p:ext uri="{BB962C8B-B14F-4D97-AF65-F5344CB8AC3E}">
        <p14:creationId xmlns:p14="http://schemas.microsoft.com/office/powerpoint/2010/main" val="3934469478"/>
      </p:ext>
    </p:extLst>
  </p:cSld>
  <p:clrMapOvr>
    <a:masterClrMapping/>
  </p:clrMapOvr>
  <p:transition xmlns:p14="http://schemas.microsoft.com/office/powerpoint/2010/mai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Autofit/>
          </a:bodyPr>
          <a:lstStyle/>
          <a:p>
            <a:r>
              <a:rPr lang="en-US" sz="4400" dirty="0"/>
              <a:t>Begging the Claim: The conclusion that the writer should prove is validated within the claim. </a:t>
            </a:r>
          </a:p>
          <a:p>
            <a:r>
              <a:rPr lang="en-US" sz="4400" dirty="0" smtClean="0"/>
              <a:t>Filthy </a:t>
            </a:r>
            <a:r>
              <a:rPr lang="en-US" sz="4400" dirty="0"/>
              <a:t>and polluting coal should be banned.</a:t>
            </a:r>
          </a:p>
          <a:p>
            <a:r>
              <a:rPr lang="en-US" sz="4400" dirty="0"/>
              <a:t>Arguing that coal pollutes the earth and thus should be banned would be logical. But </a:t>
            </a:r>
            <a:r>
              <a:rPr lang="en-US" sz="4400" dirty="0" smtClean="0"/>
              <a:t>‘coal </a:t>
            </a:r>
            <a:r>
              <a:rPr lang="en-US" sz="4400" dirty="0"/>
              <a:t>causes enough pollution to warrant banning its </a:t>
            </a:r>
            <a:r>
              <a:rPr lang="en-US" sz="4400" dirty="0" smtClean="0"/>
              <a:t>use’, </a:t>
            </a:r>
            <a:r>
              <a:rPr lang="en-US" sz="4400" dirty="0"/>
              <a:t>is already assumed in the claim by referring to it as "filthy and polluting."</a:t>
            </a:r>
          </a:p>
        </p:txBody>
      </p:sp>
    </p:spTree>
    <p:extLst>
      <p:ext uri="{BB962C8B-B14F-4D97-AF65-F5344CB8AC3E}">
        <p14:creationId xmlns:p14="http://schemas.microsoft.com/office/powerpoint/2010/main" val="996826515"/>
      </p:ext>
    </p:extLst>
  </p:cSld>
  <p:clrMapOvr>
    <a:masterClrMapping/>
  </p:clrMapOvr>
  <p:transition xmlns:p14="http://schemas.microsoft.com/office/powerpoint/2010/mai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p:cNvSpPr>
          <p:nvPr>
            <p:ph type="title"/>
          </p:nvPr>
        </p:nvSpPr>
        <p:spPr>
          <a:prstGeom prst="rect">
            <a:avLst/>
          </a:prstGeom>
        </p:spPr>
        <p:txBody>
          <a:bodyPr/>
          <a:lstStyle/>
          <a:p>
            <a:pPr lvl="0">
              <a:defRPr sz="1800"/>
            </a:pPr>
            <a:r>
              <a:rPr sz="8000"/>
              <a:t>Support for arguments</a:t>
            </a:r>
          </a:p>
        </p:txBody>
      </p:sp>
      <p:sp>
        <p:nvSpPr>
          <p:cNvPr id="46" name="Shape 46"/>
          <p:cNvSpPr>
            <a:spLocks noGrp="1"/>
          </p:cNvSpPr>
          <p:nvPr>
            <p:ph type="body" idx="1"/>
          </p:nvPr>
        </p:nvSpPr>
        <p:spPr>
          <a:prstGeom prst="rect">
            <a:avLst/>
          </a:prstGeom>
        </p:spPr>
        <p:txBody>
          <a:bodyPr/>
          <a:lstStyle/>
          <a:p>
            <a:pPr lvl="0">
              <a:defRPr sz="1800"/>
            </a:pPr>
            <a:r>
              <a:rPr sz="3600" dirty="0"/>
              <a:t>Rational appeal: Analyse reasons and </a:t>
            </a:r>
            <a:r>
              <a:rPr lang="en-US" sz="3600" dirty="0" smtClean="0"/>
              <a:t>available </a:t>
            </a:r>
            <a:r>
              <a:rPr sz="3600" dirty="0" smtClean="0"/>
              <a:t>evidence </a:t>
            </a:r>
            <a:r>
              <a:rPr sz="3600" dirty="0"/>
              <a:t>to reach logical conclusions</a:t>
            </a:r>
          </a:p>
          <a:p>
            <a:pPr lvl="0">
              <a:defRPr sz="1800"/>
            </a:pPr>
            <a:r>
              <a:rPr sz="3600" dirty="0"/>
              <a:t>Emotional appeal: Arouse strong emotional responses</a:t>
            </a:r>
          </a:p>
          <a:p>
            <a:pPr lvl="0">
              <a:defRPr sz="1800"/>
            </a:pPr>
            <a:r>
              <a:rPr sz="3600" dirty="0"/>
              <a:t>Ethical appeal: Genuine concern for the topic, commitment to truth and respect for </a:t>
            </a:r>
            <a:r>
              <a:rPr sz="3600" dirty="0" smtClean="0"/>
              <a:t>others</a:t>
            </a:r>
            <a:r>
              <a:rPr lang="en-US" sz="3600" dirty="0" smtClean="0"/>
              <a:t>/ in public interest</a:t>
            </a:r>
            <a:endParaRPr sz="3600" dirty="0"/>
          </a:p>
        </p:txBody>
      </p:sp>
    </p:spTree>
  </p:cSld>
  <p:clrMapOvr>
    <a:masterClrMapping/>
  </p:clrMapOvr>
  <p:transition xmlns:p14="http://schemas.microsoft.com/office/powerpoint/2010/mai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58158" y="1270000"/>
            <a:ext cx="11294141" cy="7213600"/>
          </a:xfrm>
        </p:spPr>
        <p:txBody>
          <a:bodyPr>
            <a:noAutofit/>
          </a:bodyPr>
          <a:lstStyle/>
          <a:p>
            <a:r>
              <a:rPr lang="en-US" sz="4400" dirty="0"/>
              <a:t>Red Herring: This is a diversionary tactic that avoids the key issues, often by avoiding opposing arguments rather than addressing them. </a:t>
            </a:r>
          </a:p>
          <a:p>
            <a:r>
              <a:rPr lang="en-US" sz="4400" dirty="0" smtClean="0"/>
              <a:t>The </a:t>
            </a:r>
            <a:r>
              <a:rPr lang="en-US" sz="4400" dirty="0"/>
              <a:t>level of mercury in seafood may be unsafe, but what will fishers do to support their families?</a:t>
            </a:r>
          </a:p>
          <a:p>
            <a:r>
              <a:rPr lang="en-US" sz="4400" dirty="0"/>
              <a:t>In this example, the author switches the discussion away from the safety of the food and talks instead about an economic </a:t>
            </a:r>
            <a:r>
              <a:rPr lang="en-US" sz="4400" dirty="0" smtClean="0"/>
              <a:t>issue. </a:t>
            </a:r>
            <a:endParaRPr lang="en-US" sz="4400" dirty="0"/>
          </a:p>
        </p:txBody>
      </p:sp>
    </p:spTree>
    <p:extLst>
      <p:ext uri="{BB962C8B-B14F-4D97-AF65-F5344CB8AC3E}">
        <p14:creationId xmlns:p14="http://schemas.microsoft.com/office/powerpoint/2010/main" val="157088451"/>
      </p:ext>
    </p:extLst>
  </p:cSld>
  <p:clrMapOvr>
    <a:masterClrMapping/>
  </p:clrMapOvr>
  <p:transition xmlns:p14="http://schemas.microsoft.com/office/powerpoint/2010/mai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17543" y="519615"/>
            <a:ext cx="12384148" cy="7963985"/>
          </a:xfrm>
        </p:spPr>
        <p:txBody>
          <a:bodyPr>
            <a:noAutofit/>
          </a:bodyPr>
          <a:lstStyle/>
          <a:p>
            <a:r>
              <a:rPr lang="en-US" sz="4400" dirty="0"/>
              <a:t>Genetic Fallacy: This conclusion is based on an argument that the origins of a person, idea, institute, or theory determine its character, nature, or worth. </a:t>
            </a:r>
          </a:p>
          <a:p>
            <a:r>
              <a:rPr lang="en-US" sz="4400" dirty="0" smtClean="0"/>
              <a:t>My doctor is overweight. So, whatever he says about staying healthy is not trustworthy.</a:t>
            </a:r>
            <a:endParaRPr lang="en-US" sz="4400" dirty="0"/>
          </a:p>
        </p:txBody>
      </p:sp>
    </p:spTree>
    <p:extLst>
      <p:ext uri="{BB962C8B-B14F-4D97-AF65-F5344CB8AC3E}">
        <p14:creationId xmlns:p14="http://schemas.microsoft.com/office/powerpoint/2010/main" val="2539932948"/>
      </p:ext>
    </p:extLst>
  </p:cSld>
  <p:clrMapOvr>
    <a:masterClrMapping/>
  </p:clrMapOvr>
  <p:transition xmlns:p14="http://schemas.microsoft.com/office/powerpoint/2010/mai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Autofit/>
          </a:bodyPr>
          <a:lstStyle/>
          <a:p>
            <a:r>
              <a:rPr lang="en-US" sz="4400" dirty="0"/>
              <a:t>Ad hominem: This is an attack on the character of a person rather than his or her opinions or arguments</a:t>
            </a:r>
            <a:r>
              <a:rPr lang="en-US" sz="4400" dirty="0" smtClean="0"/>
              <a:t>.</a:t>
            </a:r>
            <a:endParaRPr lang="en-US" sz="4400" dirty="0"/>
          </a:p>
          <a:p>
            <a:r>
              <a:rPr lang="en-US" sz="4400" dirty="0" smtClean="0"/>
              <a:t>Green </a:t>
            </a:r>
            <a:r>
              <a:rPr lang="en-US" sz="4400" dirty="0"/>
              <a:t>Peace's strategies aren't effective because they are all dirty, lazy hippies</a:t>
            </a:r>
            <a:r>
              <a:rPr lang="en-US" sz="4400" dirty="0" smtClean="0"/>
              <a:t>.</a:t>
            </a:r>
            <a:endParaRPr lang="en-US" sz="4400" dirty="0"/>
          </a:p>
        </p:txBody>
      </p:sp>
    </p:spTree>
    <p:extLst>
      <p:ext uri="{BB962C8B-B14F-4D97-AF65-F5344CB8AC3E}">
        <p14:creationId xmlns:p14="http://schemas.microsoft.com/office/powerpoint/2010/main" val="3827782303"/>
      </p:ext>
    </p:extLst>
  </p:cSld>
  <p:clrMapOvr>
    <a:masterClrMapping/>
  </p:clrMapOvr>
  <p:transition xmlns:p14="http://schemas.microsoft.com/office/powerpoint/2010/mai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66653" y="1270000"/>
            <a:ext cx="11735038" cy="7213600"/>
          </a:xfrm>
        </p:spPr>
        <p:txBody>
          <a:bodyPr>
            <a:noAutofit/>
          </a:bodyPr>
          <a:lstStyle/>
          <a:p>
            <a:r>
              <a:rPr lang="en-US" sz="4400" dirty="0"/>
              <a:t>Ad </a:t>
            </a:r>
            <a:r>
              <a:rPr lang="en-US" sz="4400" dirty="0" err="1"/>
              <a:t>populum</a:t>
            </a:r>
            <a:r>
              <a:rPr lang="en-US" sz="4400" dirty="0"/>
              <a:t>: This is an emotional appeal that speaks to positive (such as patriotism, religion, democracy) or negative (such as terrorism or fascism) concepts rather than the real issue at hand. </a:t>
            </a:r>
          </a:p>
          <a:p>
            <a:r>
              <a:rPr lang="en-US" sz="4400" dirty="0" smtClean="0"/>
              <a:t>If </a:t>
            </a:r>
            <a:r>
              <a:rPr lang="en-US" sz="4400" dirty="0"/>
              <a:t>you were a true American you would support the rights of people to choose whatever vehicle they want</a:t>
            </a:r>
            <a:r>
              <a:rPr lang="en-US" sz="4400" dirty="0" smtClean="0"/>
              <a:t>.</a:t>
            </a:r>
            <a:endParaRPr lang="en-US" sz="4400" dirty="0"/>
          </a:p>
        </p:txBody>
      </p:sp>
    </p:spTree>
    <p:extLst>
      <p:ext uri="{BB962C8B-B14F-4D97-AF65-F5344CB8AC3E}">
        <p14:creationId xmlns:p14="http://schemas.microsoft.com/office/powerpoint/2010/main" val="3188545518"/>
      </p:ext>
    </p:extLst>
  </p:cSld>
  <p:clrMapOvr>
    <a:masterClrMapping/>
  </p:clrMapOvr>
  <p:transition xmlns:p14="http://schemas.microsoft.com/office/powerpoint/2010/mai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52500" y="1270000"/>
            <a:ext cx="11178048" cy="7213600"/>
          </a:xfrm>
        </p:spPr>
        <p:txBody>
          <a:bodyPr>
            <a:noAutofit/>
          </a:bodyPr>
          <a:lstStyle/>
          <a:p>
            <a:r>
              <a:rPr lang="en-US" sz="4400" dirty="0"/>
              <a:t>Moral Equivalence: This fallacy compares minor misdeeds with major atrocities.</a:t>
            </a:r>
          </a:p>
          <a:p>
            <a:r>
              <a:rPr lang="en-US" sz="4400" dirty="0" smtClean="0"/>
              <a:t>That </a:t>
            </a:r>
            <a:r>
              <a:rPr lang="en-US" sz="4400" dirty="0"/>
              <a:t>parking attendant who gave me a ticket is as bad as Hitler</a:t>
            </a:r>
            <a:r>
              <a:rPr lang="en-US" sz="4400" dirty="0" smtClean="0"/>
              <a:t>.</a:t>
            </a:r>
            <a:endParaRPr lang="en-US" sz="4400" dirty="0"/>
          </a:p>
        </p:txBody>
      </p:sp>
    </p:spTree>
    <p:extLst>
      <p:ext uri="{BB962C8B-B14F-4D97-AF65-F5344CB8AC3E}">
        <p14:creationId xmlns:p14="http://schemas.microsoft.com/office/powerpoint/2010/main" val="396036505"/>
      </p:ext>
    </p:extLst>
  </p:cSld>
  <p:clrMapOvr>
    <a:masterClrMapping/>
  </p:clrMapOvr>
  <p:transition xmlns:p14="http://schemas.microsoft.com/office/powerpoint/2010/mai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Critiquing arguments</a:t>
            </a:r>
            <a:endParaRPr lang="en-US" dirty="0"/>
          </a:p>
        </p:txBody>
      </p:sp>
      <p:sp>
        <p:nvSpPr>
          <p:cNvPr id="3" name="Text Placeholder 2"/>
          <p:cNvSpPr>
            <a:spLocks noGrp="1"/>
          </p:cNvSpPr>
          <p:nvPr>
            <p:ph type="body" idx="1"/>
          </p:nvPr>
        </p:nvSpPr>
        <p:spPr/>
        <p:txBody>
          <a:bodyPr>
            <a:normAutofit/>
          </a:bodyPr>
          <a:lstStyle/>
          <a:p>
            <a:r>
              <a:rPr lang="en-US" sz="4400" dirty="0" smtClean="0"/>
              <a:t>Point out any evidence that undermines the position taken</a:t>
            </a:r>
          </a:p>
          <a:p>
            <a:r>
              <a:rPr lang="en-US" sz="4400" dirty="0" smtClean="0"/>
              <a:t>Drug testing violates privacy rights</a:t>
            </a:r>
          </a:p>
          <a:p>
            <a:pPr marL="0" indent="0">
              <a:buNone/>
            </a:pPr>
            <a:endParaRPr lang="en-US" sz="4400" dirty="0" smtClean="0"/>
          </a:p>
          <a:p>
            <a:endParaRPr lang="en-US" sz="4400" dirty="0"/>
          </a:p>
        </p:txBody>
      </p:sp>
    </p:spTree>
    <p:extLst>
      <p:ext uri="{BB962C8B-B14F-4D97-AF65-F5344CB8AC3E}">
        <p14:creationId xmlns:p14="http://schemas.microsoft.com/office/powerpoint/2010/main" val="193214350"/>
      </p:ext>
    </p:extLst>
  </p:cSld>
  <p:clrMapOvr>
    <a:masterClrMapping/>
  </p:clrMapOvr>
  <p:transition xmlns:p14="http://schemas.microsoft.com/office/powerpoint/2010/mai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952500" y="461880"/>
            <a:ext cx="11099800" cy="8660244"/>
          </a:xfrm>
        </p:spPr>
        <p:txBody>
          <a:bodyPr>
            <a:normAutofit/>
          </a:bodyPr>
          <a:lstStyle/>
          <a:p>
            <a:r>
              <a:rPr lang="en-US" sz="4400" dirty="0" smtClean="0"/>
              <a:t>Identify faulty assumptions and indicate how they are faulty</a:t>
            </a:r>
          </a:p>
          <a:p>
            <a:r>
              <a:rPr lang="en-US" sz="4400" dirty="0" smtClean="0"/>
              <a:t>Death sentence will deter murders</a:t>
            </a:r>
          </a:p>
          <a:p>
            <a:r>
              <a:rPr lang="en-US" sz="4400" dirty="0" smtClean="0"/>
              <a:t>Assumptions: 1) Criminals will be caught</a:t>
            </a:r>
          </a:p>
          <a:p>
            <a:pPr marL="0" indent="0">
              <a:buNone/>
            </a:pPr>
            <a:r>
              <a:rPr lang="en-US" sz="4400" dirty="0" smtClean="0"/>
              <a:t>2) They will be tried in courts</a:t>
            </a:r>
          </a:p>
          <a:p>
            <a:pPr marL="0" indent="0">
              <a:buNone/>
            </a:pPr>
            <a:r>
              <a:rPr lang="en-US" sz="4400" dirty="0" smtClean="0"/>
              <a:t>3) They will get appropriate punishment</a:t>
            </a:r>
          </a:p>
          <a:p>
            <a:pPr marL="0" indent="0">
              <a:buNone/>
            </a:pPr>
            <a:r>
              <a:rPr lang="en-US" sz="4400" dirty="0" smtClean="0"/>
              <a:t>4) The punishment changes the criminals</a:t>
            </a:r>
            <a:endParaRPr lang="en-US" sz="4400" dirty="0"/>
          </a:p>
        </p:txBody>
      </p:sp>
    </p:spTree>
    <p:extLst>
      <p:ext uri="{BB962C8B-B14F-4D97-AF65-F5344CB8AC3E}">
        <p14:creationId xmlns:p14="http://schemas.microsoft.com/office/powerpoint/2010/main" val="2237234608"/>
      </p:ext>
    </p:extLst>
  </p:cSld>
  <p:clrMapOvr>
    <a:masterClrMapping/>
  </p:clrMapOvr>
  <p:transition xmlns:p14="http://schemas.microsoft.com/office/powerpoint/2010/mai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4400" dirty="0" smtClean="0"/>
              <a:t>Identify problems in the logic of the argument – faulty cause-effect connection, conclusions that do not follow from the premises</a:t>
            </a:r>
          </a:p>
          <a:p>
            <a:r>
              <a:rPr lang="en-US" sz="4400" dirty="0" smtClean="0"/>
              <a:t>Logical fallacies</a:t>
            </a:r>
            <a:endParaRPr lang="en-US" sz="4400" dirty="0"/>
          </a:p>
        </p:txBody>
      </p:sp>
    </p:spTree>
    <p:extLst>
      <p:ext uri="{BB962C8B-B14F-4D97-AF65-F5344CB8AC3E}">
        <p14:creationId xmlns:p14="http://schemas.microsoft.com/office/powerpoint/2010/main" val="4122019376"/>
      </p:ext>
    </p:extLst>
  </p:cSld>
  <p:clrMapOvr>
    <a:masterClrMapping/>
  </p:clrMapOvr>
  <p:transition xmlns:p14="http://schemas.microsoft.com/office/powerpoint/2010/mai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26873" y="1535767"/>
            <a:ext cx="11672746" cy="7887633"/>
          </a:xfrm>
        </p:spPr>
        <p:txBody>
          <a:bodyPr>
            <a:noAutofit/>
          </a:bodyPr>
          <a:lstStyle/>
          <a:p>
            <a:pPr marL="0" indent="0">
              <a:buNone/>
            </a:pPr>
            <a:r>
              <a:rPr lang="en-US" dirty="0" smtClean="0"/>
              <a:t>"</a:t>
            </a:r>
            <a:r>
              <a:rPr lang="en-US" dirty="0"/>
              <a:t>Of the two leading real estate firms in our town—Adams Realty and Fitch Realty—Adams Realty is clearly superior. Adams has 40 real estate agents; in contrast, Fitch has 25, many of whom work only part-time. Moreover, Adams' </a:t>
            </a:r>
            <a:r>
              <a:rPr lang="en-US" dirty="0" smtClean="0"/>
              <a:t>revenue last </a:t>
            </a:r>
            <a:r>
              <a:rPr lang="en-US" dirty="0"/>
              <a:t>year was twice as high as that of Fitch and included home sales that averaged $168,000, compared to Fitch's $144,000. Homes listed with Adams sell faster as well: ten years ago I listed my home with Fitch, and it took more than four months to sell; last year, when I sold another home, I listed it with Adams, and it took only one month. Thus, if you want to sell your home quickly and at a good price, you should use Adams Realty."</a:t>
            </a:r>
          </a:p>
          <a:p>
            <a:endParaRPr lang="en-US" dirty="0"/>
          </a:p>
        </p:txBody>
      </p:sp>
    </p:spTree>
    <p:extLst>
      <p:ext uri="{BB962C8B-B14F-4D97-AF65-F5344CB8AC3E}">
        <p14:creationId xmlns:p14="http://schemas.microsoft.com/office/powerpoint/2010/main" val="3626029560"/>
      </p:ext>
    </p:extLst>
  </p:cSld>
  <p:clrMapOvr>
    <a:masterClrMapping/>
  </p:clrMapOvr>
  <p:transition xmlns:p14="http://schemas.microsoft.com/office/powerpoint/2010/mai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52500" y="708816"/>
            <a:ext cx="11099800" cy="7774784"/>
          </a:xfrm>
        </p:spPr>
        <p:txBody>
          <a:bodyPr>
            <a:normAutofit/>
          </a:bodyPr>
          <a:lstStyle/>
          <a:p>
            <a:pPr marL="0" indent="0">
              <a:buNone/>
            </a:pPr>
            <a:r>
              <a:rPr lang="en-US" dirty="0" smtClean="0"/>
              <a:t>“Hospital </a:t>
            </a:r>
            <a:r>
              <a:rPr lang="en-US" dirty="0"/>
              <a:t>statistics regarding people who go </a:t>
            </a:r>
            <a:r>
              <a:rPr lang="en-US" dirty="0" smtClean="0"/>
              <a:t>to the </a:t>
            </a:r>
            <a:r>
              <a:rPr lang="en-US" dirty="0"/>
              <a:t>emergency room after roller-skating </a:t>
            </a:r>
            <a:r>
              <a:rPr lang="en-US" dirty="0" smtClean="0"/>
              <a:t>accidents indicate </a:t>
            </a:r>
            <a:r>
              <a:rPr lang="en-US" dirty="0"/>
              <a:t>the need for more protective equipment</a:t>
            </a:r>
            <a:r>
              <a:rPr lang="en-US" dirty="0" smtClean="0"/>
              <a:t>. Within </a:t>
            </a:r>
            <a:r>
              <a:rPr lang="en-US" dirty="0"/>
              <a:t>that group of people, 75 percent of </a:t>
            </a:r>
            <a:r>
              <a:rPr lang="en-US" dirty="0" smtClean="0"/>
              <a:t>those who </a:t>
            </a:r>
            <a:r>
              <a:rPr lang="en-US" dirty="0"/>
              <a:t>had accidents in streets or parking lots </a:t>
            </a:r>
            <a:r>
              <a:rPr lang="en-US" dirty="0" smtClean="0"/>
              <a:t>had not </a:t>
            </a:r>
            <a:r>
              <a:rPr lang="en-US" dirty="0"/>
              <a:t>been wearing any protective clothing (helmets</a:t>
            </a:r>
            <a:r>
              <a:rPr lang="en-US" dirty="0" smtClean="0"/>
              <a:t>, knee </a:t>
            </a:r>
            <a:r>
              <a:rPr lang="en-US" dirty="0"/>
              <a:t>pads, etc.) or any light-reflecting </a:t>
            </a:r>
            <a:r>
              <a:rPr lang="en-US" dirty="0" smtClean="0"/>
              <a:t>material (</a:t>
            </a:r>
            <a:r>
              <a:rPr lang="en-US" dirty="0"/>
              <a:t>clip-on lights, glow-in-the-dark wrist pads, etc.)</a:t>
            </a:r>
            <a:r>
              <a:rPr lang="en-US" dirty="0" smtClean="0"/>
              <a:t>. Clearly</a:t>
            </a:r>
            <a:r>
              <a:rPr lang="en-US" dirty="0"/>
              <a:t>, the statistics indicate that by </a:t>
            </a:r>
            <a:r>
              <a:rPr lang="en-US" dirty="0" smtClean="0"/>
              <a:t>investing in </a:t>
            </a:r>
            <a:r>
              <a:rPr lang="en-US" dirty="0"/>
              <a:t>high-quality protective gear and </a:t>
            </a:r>
            <a:r>
              <a:rPr lang="en-US" dirty="0" smtClean="0"/>
              <a:t>reflective equipment</a:t>
            </a:r>
            <a:r>
              <a:rPr lang="en-US" dirty="0"/>
              <a:t>, roller skaters will greatly reduce </a:t>
            </a:r>
            <a:r>
              <a:rPr lang="en-US" dirty="0" smtClean="0"/>
              <a:t>their risk </a:t>
            </a:r>
            <a:r>
              <a:rPr lang="en-US" dirty="0"/>
              <a:t>of being severely injured in an </a:t>
            </a:r>
            <a:r>
              <a:rPr lang="en-US" dirty="0" smtClean="0"/>
              <a:t>accident”. </a:t>
            </a:r>
            <a:endParaRPr lang="en-US" dirty="0"/>
          </a:p>
        </p:txBody>
      </p:sp>
    </p:spTree>
    <p:extLst>
      <p:ext uri="{BB962C8B-B14F-4D97-AF65-F5344CB8AC3E}">
        <p14:creationId xmlns:p14="http://schemas.microsoft.com/office/powerpoint/2010/main" val="4239103783"/>
      </p:ext>
    </p:extLst>
  </p:cSld>
  <p:clrMapOvr>
    <a:masterClrMapping/>
  </p:clrMapOvr>
  <p:transition xmlns:p14="http://schemas.microsoft.com/office/powerpoint/2010/mai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6239"/>
            <a:ext cx="11099800" cy="1036839"/>
          </a:xfrm>
        </p:spPr>
        <p:txBody>
          <a:bodyPr>
            <a:normAutofit/>
          </a:bodyPr>
          <a:lstStyle/>
          <a:p>
            <a:r>
              <a:rPr lang="en-US" sz="6000" dirty="0" smtClean="0"/>
              <a:t>Rational appeal</a:t>
            </a:r>
            <a:endParaRPr lang="en-US" sz="6000" dirty="0"/>
          </a:p>
        </p:txBody>
      </p:sp>
      <p:sp>
        <p:nvSpPr>
          <p:cNvPr id="3" name="Text Placeholder 2"/>
          <p:cNvSpPr>
            <a:spLocks noGrp="1"/>
          </p:cNvSpPr>
          <p:nvPr>
            <p:ph type="body" idx="1"/>
          </p:nvPr>
        </p:nvSpPr>
        <p:spPr>
          <a:xfrm>
            <a:off x="458388" y="1472243"/>
            <a:ext cx="12051239" cy="7417758"/>
          </a:xfrm>
        </p:spPr>
        <p:txBody>
          <a:bodyPr>
            <a:noAutofit/>
          </a:bodyPr>
          <a:lstStyle/>
          <a:p>
            <a:r>
              <a:rPr lang="en-US" sz="3800" dirty="0"/>
              <a:t>"However, although private final demand, output, and employment have indeed been growing for more than a year, the pace of that growth recently appears somewhat less vigorous than we expected. Notably, since stabilizing in mid-2009, real household spending in the United States has grown in the range of 1 to 2 percent at annual rates, a relatively modest pace. Households' caution is understandable. Importantly, the painfully slow recovery in the labor market has restrained growth in labor income, raised uncertainty about job security and prospects, and damped confidence</a:t>
            </a:r>
            <a:r>
              <a:rPr lang="en-US" sz="3800" dirty="0" smtClean="0"/>
              <a:t>.”</a:t>
            </a:r>
            <a:endParaRPr lang="en-US" sz="3800" dirty="0"/>
          </a:p>
          <a:p>
            <a:r>
              <a:rPr lang="en-US" sz="3800" dirty="0" smtClean="0"/>
              <a:t>The </a:t>
            </a:r>
            <a:r>
              <a:rPr lang="en-US" sz="3800" dirty="0"/>
              <a:t>Economic Outlook and Monetary Policy by Ben Bernanke. August 27th, 2010.</a:t>
            </a:r>
          </a:p>
        </p:txBody>
      </p:sp>
    </p:spTree>
    <p:extLst>
      <p:ext uri="{BB962C8B-B14F-4D97-AF65-F5344CB8AC3E}">
        <p14:creationId xmlns:p14="http://schemas.microsoft.com/office/powerpoint/2010/main" val="3571488666"/>
      </p:ext>
    </p:extLst>
  </p:cSld>
  <p:clrMapOvr>
    <a:masterClrMapping/>
  </p:clrMapOvr>
  <p:transition xmlns:p14="http://schemas.microsoft.com/office/powerpoint/2010/mai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Planning and drafting an essay</a:t>
            </a:r>
            <a:endParaRPr lang="en-US" dirty="0"/>
          </a:p>
        </p:txBody>
      </p:sp>
      <p:sp>
        <p:nvSpPr>
          <p:cNvPr id="4" name="Text Placeholder 3"/>
          <p:cNvSpPr>
            <a:spLocks noGrp="1"/>
          </p:cNvSpPr>
          <p:nvPr>
            <p:ph type="body" idx="1"/>
          </p:nvPr>
        </p:nvSpPr>
        <p:spPr>
          <a:xfrm>
            <a:off x="461880" y="2603499"/>
            <a:ext cx="12182076" cy="6691829"/>
          </a:xfrm>
        </p:spPr>
        <p:txBody>
          <a:bodyPr>
            <a:noAutofit/>
          </a:bodyPr>
          <a:lstStyle/>
          <a:p>
            <a:r>
              <a:rPr lang="en-US" sz="4000" dirty="0" smtClean="0"/>
              <a:t>lay </a:t>
            </a:r>
            <a:r>
              <a:rPr lang="en-US" sz="4000" dirty="0"/>
              <a:t>out each premise clearly</a:t>
            </a:r>
          </a:p>
          <a:p>
            <a:r>
              <a:rPr lang="en-US" sz="4000" dirty="0"/>
              <a:t>provide evidence for each premise</a:t>
            </a:r>
          </a:p>
          <a:p>
            <a:r>
              <a:rPr lang="en-US" sz="4000" dirty="0"/>
              <a:t>draw a clear connection to the conclusion</a:t>
            </a:r>
          </a:p>
        </p:txBody>
      </p:sp>
    </p:spTree>
    <p:extLst>
      <p:ext uri="{BB962C8B-B14F-4D97-AF65-F5344CB8AC3E}">
        <p14:creationId xmlns:p14="http://schemas.microsoft.com/office/powerpoint/2010/main" val="2134168311"/>
      </p:ext>
    </p:extLst>
  </p:cSld>
  <p:clrMapOvr>
    <a:masterClrMapping/>
  </p:clrMapOvr>
  <p:transition xmlns:p14="http://schemas.microsoft.com/office/powerpoint/2010/mai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52500" y="444500"/>
            <a:ext cx="11099800" cy="2904128"/>
          </a:xfrm>
        </p:spPr>
        <p:txBody>
          <a:bodyPr>
            <a:normAutofit fontScale="90000"/>
          </a:bodyPr>
          <a:lstStyle/>
          <a:p>
            <a:pPr algn="l"/>
            <a:r>
              <a:rPr lang="en-US" dirty="0" smtClean="0"/>
              <a:t>Write a properly focused argument on any one of the following.</a:t>
            </a:r>
            <a:endParaRPr lang="en-US" dirty="0"/>
          </a:p>
        </p:txBody>
      </p:sp>
      <p:sp>
        <p:nvSpPr>
          <p:cNvPr id="4" name="Text Placeholder 3"/>
          <p:cNvSpPr>
            <a:spLocks noGrp="1"/>
          </p:cNvSpPr>
          <p:nvPr>
            <p:ph type="body" idx="1"/>
          </p:nvPr>
        </p:nvSpPr>
        <p:spPr>
          <a:xfrm>
            <a:off x="952500" y="3759200"/>
            <a:ext cx="11099800" cy="5507253"/>
          </a:xfrm>
        </p:spPr>
        <p:txBody>
          <a:bodyPr>
            <a:normAutofit/>
          </a:bodyPr>
          <a:lstStyle/>
          <a:p>
            <a:r>
              <a:rPr lang="en-US" sz="4400" dirty="0" smtClean="0"/>
              <a:t>“Our phones are getting smarter, but are we getting dumber?”</a:t>
            </a:r>
            <a:endParaRPr lang="en-US" sz="4400" dirty="0" smtClean="0"/>
          </a:p>
          <a:p>
            <a:r>
              <a:rPr lang="en-US" sz="4400" dirty="0" smtClean="0"/>
              <a:t>Should couples live in together before getting married</a:t>
            </a:r>
            <a:r>
              <a:rPr lang="en-US" sz="4400" dirty="0" smtClean="0"/>
              <a:t>?</a:t>
            </a:r>
          </a:p>
          <a:p>
            <a:r>
              <a:rPr lang="en-US" sz="4400" dirty="0" smtClean="0"/>
              <a:t>Do celebrities in India get away with crimes easily?</a:t>
            </a:r>
            <a:endParaRPr lang="en-US" sz="4400" dirty="0"/>
          </a:p>
        </p:txBody>
      </p:sp>
    </p:spTree>
    <p:extLst>
      <p:ext uri="{BB962C8B-B14F-4D97-AF65-F5344CB8AC3E}">
        <p14:creationId xmlns:p14="http://schemas.microsoft.com/office/powerpoint/2010/main" val="1963405094"/>
      </p:ext>
    </p:extLst>
  </p:cSld>
  <p:clrMapOvr>
    <a:masterClrMapping/>
  </p:clrMapOvr>
  <p:transition xmlns:p14="http://schemas.microsoft.com/office/powerpoint/2010/mai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109729"/>
            <a:ext cx="11099800" cy="1287549"/>
          </a:xfrm>
        </p:spPr>
        <p:txBody>
          <a:bodyPr>
            <a:normAutofit/>
          </a:bodyPr>
          <a:lstStyle/>
          <a:p>
            <a:r>
              <a:rPr lang="en-US" sz="6600" dirty="0" smtClean="0"/>
              <a:t>Emotional appeal</a:t>
            </a:r>
            <a:endParaRPr lang="en-US" sz="6600" dirty="0"/>
          </a:p>
        </p:txBody>
      </p:sp>
      <p:sp>
        <p:nvSpPr>
          <p:cNvPr id="3" name="Text Placeholder 2"/>
          <p:cNvSpPr>
            <a:spLocks noGrp="1"/>
          </p:cNvSpPr>
          <p:nvPr>
            <p:ph type="body" idx="1"/>
          </p:nvPr>
        </p:nvSpPr>
        <p:spPr>
          <a:xfrm>
            <a:off x="259807" y="2262274"/>
            <a:ext cx="12413017" cy="6286500"/>
          </a:xfrm>
        </p:spPr>
        <p:txBody>
          <a:bodyPr>
            <a:noAutofit/>
          </a:bodyPr>
          <a:lstStyle/>
          <a:p>
            <a:r>
              <a:rPr lang="en-US" dirty="0"/>
              <a:t>"I am not unmindful that some of you have come here out of great trials and tribulations. Some of you have come fresh from narrow jail cells. And some of you have come from areas where your quest -- quest for freedom left you battered by the storms of persecution and staggered by the winds of police brutality. </a:t>
            </a:r>
            <a:r>
              <a:rPr lang="en-US" dirty="0" smtClean="0"/>
              <a:t>Continue </a:t>
            </a:r>
            <a:r>
              <a:rPr lang="en-US" dirty="0"/>
              <a:t>to work with the faith that unearned suffering is redemptive. Go back to Mississippi, go back to Alabama, go back to South Carolina, go back to Georgia, go back to Louisiana, go back to the slums and ghettos of our northern cities, knowing that somehow this situation can and will be changed</a:t>
            </a:r>
            <a:r>
              <a:rPr lang="en-US" dirty="0" smtClean="0"/>
              <a:t>.”</a:t>
            </a:r>
          </a:p>
          <a:p>
            <a:r>
              <a:rPr lang="en-US" dirty="0" smtClean="0"/>
              <a:t>I </a:t>
            </a:r>
            <a:r>
              <a:rPr lang="en-US" dirty="0"/>
              <a:t>Have a Dream by Martin Luther King Jr. August 28th, 1963.</a:t>
            </a:r>
          </a:p>
        </p:txBody>
      </p:sp>
    </p:spTree>
    <p:extLst>
      <p:ext uri="{BB962C8B-B14F-4D97-AF65-F5344CB8AC3E}">
        <p14:creationId xmlns:p14="http://schemas.microsoft.com/office/powerpoint/2010/main" val="1457334962"/>
      </p:ext>
    </p:extLst>
  </p:cSld>
  <p:clrMapOvr>
    <a:masterClrMapping/>
  </p:clrMapOvr>
  <p:transition xmlns:p14="http://schemas.microsoft.com/office/powerpoint/2010/mai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52500" y="721687"/>
            <a:ext cx="11099800" cy="8168313"/>
          </a:xfrm>
        </p:spPr>
        <p:txBody>
          <a:bodyPr>
            <a:normAutofit/>
          </a:bodyPr>
          <a:lstStyle/>
          <a:p>
            <a:r>
              <a:rPr lang="en-US" sz="4400" dirty="0"/>
              <a:t>"Before I go on, I would like to take just a moment to thank my own family, and to thank the person who has taught me more than anyone else over 25 years about the importance of families and children — a wonderful wife, a magnificent mother and a great First Lady. Thank you, </a:t>
            </a:r>
            <a:r>
              <a:rPr lang="en-US" sz="4400" dirty="0" smtClean="0"/>
              <a:t>Hillary” </a:t>
            </a:r>
          </a:p>
          <a:p>
            <a:pPr marL="0" indent="0">
              <a:buNone/>
            </a:pPr>
            <a:r>
              <a:rPr lang="en-US" sz="4400" dirty="0" smtClean="0"/>
              <a:t>(Bill Clinton showing </a:t>
            </a:r>
            <a:r>
              <a:rPr lang="en-US" sz="4400" dirty="0"/>
              <a:t>himself to be a sensitive family </a:t>
            </a:r>
            <a:r>
              <a:rPr lang="en-US" sz="4400" dirty="0" smtClean="0"/>
              <a:t>man)</a:t>
            </a:r>
            <a:endParaRPr lang="en-US" sz="4400" dirty="0"/>
          </a:p>
        </p:txBody>
      </p:sp>
      <p:sp>
        <p:nvSpPr>
          <p:cNvPr id="4" name="Title 1"/>
          <p:cNvSpPr>
            <a:spLocks noGrp="1"/>
          </p:cNvSpPr>
          <p:nvPr>
            <p:ph type="title"/>
          </p:nvPr>
        </p:nvSpPr>
        <p:spPr>
          <a:xfrm>
            <a:off x="952500" y="109729"/>
            <a:ext cx="11099800" cy="1287549"/>
          </a:xfrm>
        </p:spPr>
        <p:txBody>
          <a:bodyPr>
            <a:normAutofit/>
          </a:bodyPr>
          <a:lstStyle/>
          <a:p>
            <a:r>
              <a:rPr lang="en-US" sz="6600" dirty="0" smtClean="0"/>
              <a:t>Moral appeal</a:t>
            </a:r>
            <a:endParaRPr lang="en-US" sz="6600" dirty="0"/>
          </a:p>
        </p:txBody>
      </p:sp>
    </p:spTree>
    <p:extLst>
      <p:ext uri="{BB962C8B-B14F-4D97-AF65-F5344CB8AC3E}">
        <p14:creationId xmlns:p14="http://schemas.microsoft.com/office/powerpoint/2010/main" val="3720602453"/>
      </p:ext>
    </p:extLst>
  </p:cSld>
  <p:clrMapOvr>
    <a:masterClrMapping/>
  </p:clrMapOvr>
  <p:transition xmlns:p14="http://schemas.microsoft.com/office/powerpoint/2010/mai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pPr lvl="0">
              <a:defRPr sz="1800"/>
            </a:pPr>
            <a:r>
              <a:rPr sz="8000"/>
              <a:t>Rational appeal</a:t>
            </a:r>
          </a:p>
        </p:txBody>
      </p:sp>
      <p:sp>
        <p:nvSpPr>
          <p:cNvPr id="49" name="Shape 49"/>
          <p:cNvSpPr>
            <a:spLocks noGrp="1"/>
          </p:cNvSpPr>
          <p:nvPr>
            <p:ph type="body" idx="1"/>
          </p:nvPr>
        </p:nvSpPr>
        <p:spPr>
          <a:prstGeom prst="rect">
            <a:avLst/>
          </a:prstGeom>
        </p:spPr>
        <p:txBody>
          <a:bodyPr/>
          <a:lstStyle/>
          <a:p>
            <a:pPr lvl="0">
              <a:defRPr sz="1800"/>
            </a:pPr>
            <a:r>
              <a:rPr sz="3600"/>
              <a:t>Use reasons to defend your conclusions</a:t>
            </a:r>
          </a:p>
          <a:p>
            <a:pPr lvl="0">
              <a:defRPr sz="1800"/>
            </a:pPr>
            <a:r>
              <a:rPr sz="3600"/>
              <a:t>Reasons to be substantiated by evidence</a:t>
            </a:r>
          </a:p>
          <a:p>
            <a:pPr lvl="0">
              <a:defRPr sz="1800"/>
            </a:pPr>
            <a:r>
              <a:rPr sz="3600"/>
              <a:t>Evidence falls into several categories</a:t>
            </a:r>
          </a:p>
        </p:txBody>
      </p:sp>
    </p:spTree>
  </p:cSld>
  <p:clrMapOvr>
    <a:masterClrMapping/>
  </p:clrMapOvr>
  <p:transition xmlns:p14="http://schemas.microsoft.com/office/powerpoint/2010/mai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278</TotalTime>
  <Words>2713</Words>
  <Application>Microsoft Macintosh PowerPoint</Application>
  <PresentationFormat>Custom</PresentationFormat>
  <Paragraphs>192</Paragraphs>
  <Slides>61</Slides>
  <Notes>0</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White</vt:lpstr>
      <vt:lpstr>Argument</vt:lpstr>
      <vt:lpstr>PowerPoint Presentation</vt:lpstr>
      <vt:lpstr>PowerPoint Presentation</vt:lpstr>
      <vt:lpstr>PowerPoint Presentation</vt:lpstr>
      <vt:lpstr>Support for arguments</vt:lpstr>
      <vt:lpstr>Rational appeal</vt:lpstr>
      <vt:lpstr>Emotional appeal</vt:lpstr>
      <vt:lpstr>Moral appeal</vt:lpstr>
      <vt:lpstr>Rational appeal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Evaluation Criteria</vt:lpstr>
      <vt:lpstr>PowerPoint Presentation</vt:lpstr>
      <vt:lpstr>PowerPoint Presentation</vt:lpstr>
      <vt:lpstr>PowerPoint Presentation</vt:lpstr>
      <vt:lpstr>PowerPoint Presentation</vt:lpstr>
      <vt:lpstr>PowerPoint Presentation</vt:lpstr>
      <vt:lpstr>Drawing conclusions from evidence</vt:lpstr>
      <vt:lpstr>Induction</vt:lpstr>
      <vt:lpstr>PowerPoint Presentation</vt:lpstr>
      <vt:lpstr>PowerPoint Presentation</vt:lpstr>
      <vt:lpstr>Deduction</vt:lpstr>
      <vt:lpstr>PowerPoint Presentation</vt:lpstr>
      <vt:lpstr>PowerPoint Presentation</vt:lpstr>
      <vt:lpstr>PowerPoint Presentation</vt:lpstr>
      <vt:lpstr>Examine these syllogisms.</vt:lpstr>
      <vt:lpstr>PowerPoint Presentation</vt:lpstr>
      <vt:lpstr>PowerPoint Presentation</vt:lpstr>
      <vt:lpstr>Support for arguments</vt:lpstr>
      <vt:lpstr>Emotional Appeal</vt:lpstr>
      <vt:lpstr>PowerPoint Presentation</vt:lpstr>
      <vt:lpstr>Ethical appeal</vt:lpstr>
      <vt:lpstr>PowerPoint Presentation</vt:lpstr>
      <vt:lpstr>Logical fallacies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Critiquing arguments</vt:lpstr>
      <vt:lpstr>PowerPoint Presentation</vt:lpstr>
      <vt:lpstr>PowerPoint Presentation</vt:lpstr>
      <vt:lpstr>PowerPoint Presentation</vt:lpstr>
      <vt:lpstr>PowerPoint Presentation</vt:lpstr>
      <vt:lpstr>Planning and drafting an essay</vt:lpstr>
      <vt:lpstr>Write a properly focused argument on any one of the following.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Argument</dc:title>
  <cp:lastModifiedBy>sudharshana N.P</cp:lastModifiedBy>
  <cp:revision>77</cp:revision>
  <dcterms:modified xsi:type="dcterms:W3CDTF">2017-10-23T09:52:09Z</dcterms:modified>
</cp:coreProperties>
</file>