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5" r:id="rId10"/>
    <p:sldId id="271" r:id="rId11"/>
    <p:sldId id="283" r:id="rId12"/>
    <p:sldId id="272" r:id="rId13"/>
    <p:sldId id="321" r:id="rId14"/>
    <p:sldId id="295" r:id="rId15"/>
    <p:sldId id="297" r:id="rId16"/>
    <p:sldId id="301" r:id="rId17"/>
    <p:sldId id="32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1552-728E-184F-9C1F-B9D422F74DAB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8E20-17C4-9E4C-8BCA-203B7CDE2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Being ethical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charset="0"/>
              </a:rPr>
              <a:t>The students completed</a:t>
            </a:r>
            <a:r>
              <a:rPr lang="en-US" i="1" dirty="0" smtClean="0">
                <a:latin typeface="Century Schoolbook" charset="0"/>
              </a:rPr>
              <a:t> </a:t>
            </a:r>
            <a:r>
              <a:rPr lang="en-US" dirty="0" smtClean="0">
                <a:latin typeface="Century Schoolbook" charset="0"/>
              </a:rPr>
              <a:t>the survey</a:t>
            </a:r>
          </a:p>
          <a:p>
            <a:r>
              <a:rPr lang="en-US" dirty="0" smtClean="0">
                <a:latin typeface="Century Schoolbook" charset="0"/>
              </a:rPr>
              <a:t>The survey was administered</a:t>
            </a:r>
            <a:r>
              <a:rPr lang="en-US" i="1" dirty="0" smtClean="0">
                <a:latin typeface="Century Schoolbook" charset="0"/>
              </a:rPr>
              <a:t> </a:t>
            </a:r>
            <a:r>
              <a:rPr lang="en-US" dirty="0" smtClean="0">
                <a:latin typeface="Century Schoolbook" charset="0"/>
              </a:rPr>
              <a:t>to the students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6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6852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Animal Care</a:t>
            </a:r>
            <a:endParaRPr lang="en-IN" dirty="0"/>
          </a:p>
          <a:p>
            <a:pPr fontAlgn="base"/>
            <a:r>
              <a:rPr lang="en-IN" dirty="0" smtClean="0"/>
              <a:t>Is it ethical to use animals for testing drugs?</a:t>
            </a:r>
            <a:endParaRPr lang="en-IN" dirty="0"/>
          </a:p>
          <a:p>
            <a:pPr fontAlgn="base"/>
            <a:r>
              <a:rPr lang="en-IN" b="1" dirty="0"/>
              <a:t>Human Subjects Protection</a:t>
            </a:r>
            <a:endParaRPr lang="en-IN" dirty="0"/>
          </a:p>
          <a:p>
            <a:pPr fontAlgn="base"/>
            <a:r>
              <a:rPr lang="en-IN" dirty="0"/>
              <a:t>When conducting research on human subjects, minimize harms and </a:t>
            </a:r>
            <a:r>
              <a:rPr lang="en-IN" dirty="0" smtClean="0"/>
              <a:t>risks; </a:t>
            </a:r>
            <a:r>
              <a:rPr lang="en-IN" dirty="0"/>
              <a:t>respect </a:t>
            </a:r>
            <a:r>
              <a:rPr lang="en-IN" dirty="0" smtClean="0"/>
              <a:t>privacy (e.g. keep identities hidden); </a:t>
            </a:r>
            <a:r>
              <a:rPr lang="en-IN" dirty="0"/>
              <a:t>take special precautions with </a:t>
            </a:r>
            <a:r>
              <a:rPr lang="en-IN"/>
              <a:t>vulnerable </a:t>
            </a:r>
            <a:r>
              <a:rPr lang="en-IN" smtClean="0"/>
              <a:t>communities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1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 sources</a:t>
            </a:r>
          </a:p>
          <a:p>
            <a:r>
              <a:rPr lang="en-US" dirty="0" smtClean="0"/>
              <a:t>Referencing and citation styles</a:t>
            </a:r>
          </a:p>
          <a:p>
            <a:r>
              <a:rPr lang="en-US" dirty="0" smtClean="0"/>
              <a:t>MLA, APA, Chicago style manuals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In-text citation and References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 of the author, title of the book/ chapter/ article, name of the journal/ anthology, place of publication, publisher’s name, year of publication</a:t>
            </a:r>
          </a:p>
          <a:p>
            <a:r>
              <a:rPr lang="en-US" sz="2400" dirty="0" smtClean="0"/>
              <a:t>Differences in formatting among various styles</a:t>
            </a:r>
          </a:p>
          <a:p>
            <a:r>
              <a:rPr lang="en-US" sz="2400" dirty="0" smtClean="0"/>
              <a:t>Purdue Online Writing Lab</a:t>
            </a:r>
          </a:p>
          <a:p>
            <a:r>
              <a:rPr lang="en-US" sz="2400" dirty="0" smtClean="0"/>
              <a:t>MS Word</a:t>
            </a:r>
          </a:p>
        </p:txBody>
      </p:sp>
    </p:spTree>
    <p:extLst>
      <p:ext uri="{BB962C8B-B14F-4D97-AF65-F5344CB8AC3E}">
        <p14:creationId xmlns:p14="http://schemas.microsoft.com/office/powerpoint/2010/main" val="186476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657684"/>
            <a:ext cx="7662864" cy="4352844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D</a:t>
            </a:r>
            <a:r>
              <a:rPr lang="en-IN" sz="2400" dirty="0" smtClean="0"/>
              <a:t>irect </a:t>
            </a:r>
            <a:r>
              <a:rPr lang="en-IN" sz="2400" dirty="0"/>
              <a:t>and </a:t>
            </a:r>
            <a:r>
              <a:rPr lang="en-IN" sz="2400" dirty="0" smtClean="0"/>
              <a:t>indirect</a:t>
            </a:r>
          </a:p>
          <a:p>
            <a:pPr algn="just"/>
            <a:r>
              <a:rPr lang="en-IN" sz="2400" dirty="0"/>
              <a:t>Referring to Manmohan Singh’s comment on demonetisation, Jaitley said: “organised loot is what happened in 2G, CWG, coal block allocations.</a:t>
            </a:r>
            <a:r>
              <a:rPr lang="en-IN" sz="2400" dirty="0" smtClean="0"/>
              <a:t>”</a:t>
            </a:r>
          </a:p>
          <a:p>
            <a:pPr algn="just"/>
            <a:r>
              <a:rPr lang="en-IN" sz="2400" dirty="0"/>
              <a:t>Jaitley also stressed that less cash in the economy doesn’t mean less corruption, but it definitely makes it harder for people to evade tax.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8157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In an indirect quotation, </a:t>
            </a:r>
            <a:r>
              <a:rPr lang="en-IN" sz="2400" dirty="0" smtClean="0"/>
              <a:t>we report </a:t>
            </a:r>
            <a:r>
              <a:rPr lang="en-IN" sz="2400" dirty="0"/>
              <a:t>the person's words without quotation marks, but with a reporting </a:t>
            </a:r>
            <a:r>
              <a:rPr lang="en-IN" sz="2400" dirty="0" smtClean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23455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quote…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Type </a:t>
            </a:r>
            <a:r>
              <a:rPr lang="en-US" sz="2400" dirty="0"/>
              <a:t>the exact wording, spelling, and punctuation of the original source, including American spelling.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there are errors in the original, put the Latin word ‘sic’ after the errors in square brackets </a:t>
            </a:r>
            <a:endParaRPr lang="en-US" sz="2400" dirty="0" smtClean="0"/>
          </a:p>
          <a:p>
            <a:r>
              <a:rPr lang="en-US" sz="2400" dirty="0"/>
              <a:t>"Did you ever, as an Indian, saw </a:t>
            </a:r>
            <a:r>
              <a:rPr lang="en-US" sz="2400" dirty="0" smtClean="0"/>
              <a:t>[sic] the </a:t>
            </a:r>
            <a:r>
              <a:rPr lang="en-US" sz="2400" dirty="0" err="1"/>
              <a:t>Taj</a:t>
            </a:r>
            <a:r>
              <a:rPr lang="en-US" sz="2400" dirty="0"/>
              <a:t> as a 'Muslim' monument (as @</a:t>
            </a:r>
            <a:r>
              <a:rPr lang="en-US" sz="2400" dirty="0" err="1"/>
              <a:t>washingtonpost</a:t>
            </a:r>
            <a:r>
              <a:rPr lang="en-US" sz="2400" dirty="0"/>
              <a:t> is saying it's being neglected because it is Muslim</a:t>
            </a:r>
            <a:r>
              <a:rPr lang="en-US" sz="2400" dirty="0" smtClean="0"/>
              <a:t>)”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Chetan</a:t>
            </a:r>
            <a:r>
              <a:rPr lang="en-US" sz="2400" dirty="0" smtClean="0"/>
              <a:t> </a:t>
            </a:r>
            <a:r>
              <a:rPr lang="en-US" sz="2400" dirty="0" err="1" smtClean="0"/>
              <a:t>Bhagat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745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ellipsis to indicate that you have omitted some parts from the quote</a:t>
            </a:r>
          </a:p>
          <a:p>
            <a:r>
              <a:rPr lang="en-US" dirty="0"/>
              <a:t>“I repeat what I said in the parliament, this was </a:t>
            </a:r>
            <a:r>
              <a:rPr lang="en-US" dirty="0" err="1"/>
              <a:t>organised</a:t>
            </a:r>
            <a:r>
              <a:rPr lang="en-US" dirty="0"/>
              <a:t> loot and </a:t>
            </a:r>
            <a:r>
              <a:rPr lang="en-US" dirty="0" err="1"/>
              <a:t>legalised</a:t>
            </a:r>
            <a:r>
              <a:rPr lang="en-US" dirty="0"/>
              <a:t> </a:t>
            </a:r>
            <a:r>
              <a:rPr lang="en-US" dirty="0" smtClean="0"/>
              <a:t>plunder”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Manmohan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Manmohan</a:t>
            </a:r>
            <a:r>
              <a:rPr lang="en-US" dirty="0" smtClean="0"/>
              <a:t> Singh -  “</a:t>
            </a:r>
            <a:r>
              <a:rPr lang="mr-IN" dirty="0" smtClean="0"/>
              <a:t>…</a:t>
            </a:r>
            <a:r>
              <a:rPr lang="en-US" dirty="0" smtClean="0"/>
              <a:t> (</a:t>
            </a:r>
            <a:r>
              <a:rPr lang="en-US" dirty="0" err="1" smtClean="0"/>
              <a:t>demonetisation</a:t>
            </a:r>
            <a:r>
              <a:rPr lang="en-US" dirty="0" smtClean="0"/>
              <a:t>) </a:t>
            </a:r>
            <a:r>
              <a:rPr lang="en-US" dirty="0"/>
              <a:t>was </a:t>
            </a:r>
            <a:r>
              <a:rPr lang="en-US" dirty="0" err="1"/>
              <a:t>organised</a:t>
            </a:r>
            <a:r>
              <a:rPr lang="en-US" dirty="0"/>
              <a:t> loot and </a:t>
            </a:r>
            <a:r>
              <a:rPr lang="en-US" dirty="0" err="1"/>
              <a:t>legalised</a:t>
            </a:r>
            <a:r>
              <a:rPr lang="en-US" dirty="0"/>
              <a:t> </a:t>
            </a:r>
            <a:r>
              <a:rPr lang="en-US" dirty="0" smtClean="0"/>
              <a:t>plunder”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>
                <a:ea typeface="+mj-ea"/>
              </a:rPr>
              <a:t>Reducing Bias in Language</a:t>
            </a:r>
            <a:endParaRPr lang="en-IN" dirty="0">
              <a:ea typeface="+mj-ea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entury Schoolbook" charset="0"/>
              </a:rPr>
              <a:t>Avoid constructions/ words </a:t>
            </a:r>
            <a:r>
              <a:rPr lang="en-US" dirty="0">
                <a:latin typeface="Century Schoolbook" charset="0"/>
              </a:rPr>
              <a:t>that might imply bias against persons on the basis of gender, sexual orientation, racial or ethnic group, disability, or </a:t>
            </a:r>
            <a:r>
              <a:rPr lang="en-US" dirty="0" smtClean="0">
                <a:latin typeface="Century Schoolbook" charset="0"/>
              </a:rPr>
              <a:t>age</a:t>
            </a:r>
            <a:endParaRPr lang="en-US" dirty="0">
              <a:latin typeface="Century Schoolbook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4DBBA-8EB4-D641-9FE5-BC5A65D1F473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2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2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 smtClean="0">
                <a:ea typeface="+mj-ea"/>
              </a:rPr>
              <a:t>General Guidelines for Reducing Bias</a:t>
            </a:r>
            <a:br>
              <a:rPr lang="en-IN" b="1" dirty="0" smtClean="0">
                <a:ea typeface="+mj-ea"/>
              </a:rPr>
            </a:br>
            <a:endParaRPr lang="en-IN" dirty="0">
              <a:ea typeface="+mj-ea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410971" cy="4873625"/>
          </a:xfrm>
        </p:spPr>
        <p:txBody>
          <a:bodyPr/>
          <a:lstStyle/>
          <a:p>
            <a:pPr eaLnBrk="1" hangingPunct="1"/>
            <a:r>
              <a:rPr lang="en-US" dirty="0">
                <a:latin typeface="Century Schoolbook" charset="0"/>
              </a:rPr>
              <a:t>Guideline 1: Describe at the Appropriate Level of Specificity</a:t>
            </a:r>
          </a:p>
          <a:p>
            <a:pPr eaLnBrk="1" hangingPunct="1"/>
            <a:r>
              <a:rPr lang="en-US" dirty="0">
                <a:latin typeface="Century Schoolbook" charset="0"/>
              </a:rPr>
              <a:t>Guideline 2: Be Sensitive to labels</a:t>
            </a:r>
          </a:p>
          <a:p>
            <a:pPr eaLnBrk="1" hangingPunct="1"/>
            <a:r>
              <a:rPr lang="en-US" dirty="0">
                <a:latin typeface="Century Schoolbook" charset="0"/>
              </a:rPr>
              <a:t>Guideline 3: Acknowledge Participation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4A2C1B4-FFAA-C642-BC22-D4183C4DB33A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3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0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>
                <a:ea typeface="+mj-ea"/>
              </a:rPr>
              <a:t>Describe at the Appropriate Level of Specificity</a:t>
            </a:r>
            <a:endParaRPr lang="en-IN" dirty="0">
              <a:ea typeface="+mj-ea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Schoolbook" charset="0"/>
              </a:rPr>
              <a:t>W</a:t>
            </a:r>
            <a:r>
              <a:rPr lang="en-US" dirty="0" smtClean="0">
                <a:latin typeface="Century Schoolbook" charset="0"/>
              </a:rPr>
              <a:t>hen </a:t>
            </a:r>
            <a:r>
              <a:rPr lang="en-US" dirty="0">
                <a:latin typeface="Century Schoolbook" charset="0"/>
              </a:rPr>
              <a:t>you refer to a person or persons, choose words that are accurate, clear, and free from bias. 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F6CE14-9617-AC48-9979-3BB20FE82EEC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4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 Schoolbook" charset="0"/>
              </a:rPr>
              <a:t>60 students participated in the study</a:t>
            </a:r>
          </a:p>
          <a:p>
            <a:r>
              <a:rPr lang="en-US" dirty="0" smtClean="0">
                <a:latin typeface="Century Schoolbook" charset="0"/>
              </a:rPr>
              <a:t>60 students (35 male and 25 female) of management and economics at a university in France participated in the study.  </a:t>
            </a:r>
          </a:p>
          <a:p>
            <a:r>
              <a:rPr lang="en-US" dirty="0" smtClean="0">
                <a:latin typeface="Century Schoolbook" charset="0"/>
              </a:rPr>
              <a:t>The participants were over 60 years at the beginning of the study.</a:t>
            </a:r>
          </a:p>
          <a:p>
            <a:r>
              <a:rPr lang="en-US" dirty="0" smtClean="0">
                <a:latin typeface="Century Schoolbook" charset="0"/>
              </a:rPr>
              <a:t>The participants were in the age range of 55-60 at the beginning of the study.</a:t>
            </a:r>
            <a:r>
              <a:rPr lang="en-US" i="1" dirty="0" smtClean="0">
                <a:latin typeface="Century Schoolbook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6884" cy="4873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entury Schoolbook" charset="0"/>
              </a:rPr>
              <a:t>Some details, however, should be mentioned only when needed/ relevant</a:t>
            </a:r>
            <a:endParaRPr lang="en-US" dirty="0">
              <a:latin typeface="Century Schoolbook" charset="0"/>
            </a:endParaRPr>
          </a:p>
          <a:p>
            <a:pPr eaLnBrk="1" hangingPunct="1"/>
            <a:r>
              <a:rPr lang="en-US" dirty="0">
                <a:latin typeface="Century Schoolbook" charset="0"/>
              </a:rPr>
              <a:t>Marital status, sexual orientation, racial and ethnic identity, or </a:t>
            </a:r>
            <a:r>
              <a:rPr lang="en-US" dirty="0" smtClean="0">
                <a:latin typeface="Century Schoolbook" charset="0"/>
              </a:rPr>
              <a:t>disability</a:t>
            </a:r>
            <a:endParaRPr lang="en-US" dirty="0">
              <a:latin typeface="Century Schoolbook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7DDB30-5868-CC42-9B43-5264EE07849A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6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7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>
                <a:ea typeface="+mj-ea"/>
              </a:rPr>
              <a:t>Be Sensitive to labels</a:t>
            </a:r>
            <a:endParaRPr lang="en-IN" dirty="0">
              <a:ea typeface="+mj-ea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8265250" cy="534828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ury Schoolbook" charset="0"/>
              </a:rPr>
              <a:t>Avoiding labeling </a:t>
            </a:r>
            <a:r>
              <a:rPr lang="en-US" dirty="0" smtClean="0">
                <a:latin typeface="Century Schoolbook" charset="0"/>
              </a:rPr>
              <a:t>people</a:t>
            </a:r>
            <a:endParaRPr lang="en-US" dirty="0">
              <a:latin typeface="Century Schoolbook" charset="0"/>
            </a:endParaRPr>
          </a:p>
          <a:p>
            <a:pPr eaLnBrk="1" hangingPunct="1"/>
            <a:r>
              <a:rPr lang="en-US" i="1" dirty="0" smtClean="0">
                <a:latin typeface="Century Schoolbook" charset="0"/>
              </a:rPr>
              <a:t>E.g. the elderly</a:t>
            </a:r>
            <a:r>
              <a:rPr lang="en-US" dirty="0" smtClean="0">
                <a:latin typeface="Century Schoolbook" charset="0"/>
              </a:rPr>
              <a:t>, </a:t>
            </a:r>
            <a:r>
              <a:rPr lang="en-US" i="1" dirty="0" smtClean="0">
                <a:latin typeface="Century Schoolbook" charset="0"/>
              </a:rPr>
              <a:t>the </a:t>
            </a:r>
            <a:r>
              <a:rPr lang="en-US" i="1" dirty="0">
                <a:latin typeface="Century Schoolbook" charset="0"/>
              </a:rPr>
              <a:t>amnesiacs, the depressives</a:t>
            </a:r>
            <a:r>
              <a:rPr lang="en-US" i="1" dirty="0" smtClean="0">
                <a:latin typeface="Century Schoolbook" charset="0"/>
              </a:rPr>
              <a:t>.</a:t>
            </a:r>
            <a:endParaRPr lang="en-US" i="1" dirty="0">
              <a:latin typeface="Century Schoolbook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6F740C-0C92-CA4B-9C47-544367CE586C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7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Schoolbook" charset="0"/>
              </a:rPr>
              <a:t>Instead, be more specific</a:t>
            </a:r>
          </a:p>
          <a:p>
            <a:r>
              <a:rPr lang="en-US" dirty="0" smtClean="0">
                <a:latin typeface="Century Schoolbook" charset="0"/>
              </a:rPr>
              <a:t>E.g. "gay men," “elderly adults," "amnesic patients” </a:t>
            </a:r>
          </a:p>
          <a:p>
            <a:r>
              <a:rPr lang="en-US" dirty="0" smtClean="0">
                <a:latin typeface="Century Schoolbook" charset="0"/>
              </a:rPr>
              <a:t>a descriptive phrase - e.g., "people diagnosed with schizophrenia”, people with hearing disabilities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34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b="1" dirty="0">
                <a:ea typeface="+mj-ea"/>
              </a:rPr>
              <a:t>Acknowledge Participation</a:t>
            </a:r>
            <a:endParaRPr lang="en-IN" dirty="0">
              <a:ea typeface="+mj-e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981075"/>
            <a:ext cx="8286067" cy="54927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entury Schoolbook" charset="0"/>
              </a:rPr>
              <a:t>Acknowledge contribution of participants, agencies which supported the work etc.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8C8199-0894-C04D-A7D3-244ED098A7D9}" type="slidenum">
              <a:rPr lang="en-US">
                <a:solidFill>
                  <a:srgbClr val="FFFFFF"/>
                </a:solidFill>
                <a:latin typeface="Century Schoolbook" charset="0"/>
              </a:rPr>
              <a:pPr/>
              <a:t>9</a:t>
            </a:fld>
            <a:endParaRPr lang="en-US">
              <a:solidFill>
                <a:srgbClr val="FFFFFF"/>
              </a:solidFill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7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580</Words>
  <Application>Microsoft Macintosh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Being ethical</vt:lpstr>
      <vt:lpstr>Reducing Bias in Language</vt:lpstr>
      <vt:lpstr>General Guidelines for Reducing Bias </vt:lpstr>
      <vt:lpstr>Describe at the Appropriate Level of Specificity</vt:lpstr>
      <vt:lpstr>PowerPoint Presentation</vt:lpstr>
      <vt:lpstr>PowerPoint Presentation</vt:lpstr>
      <vt:lpstr>Be Sensitive to labels</vt:lpstr>
      <vt:lpstr>PowerPoint Presentation</vt:lpstr>
      <vt:lpstr>Acknowledge Participation</vt:lpstr>
      <vt:lpstr>PowerPoint Presentation</vt:lpstr>
      <vt:lpstr>PowerPoint Presentation</vt:lpstr>
      <vt:lpstr>PowerPoint Presentation</vt:lpstr>
      <vt:lpstr>In-text citation and References styles</vt:lpstr>
      <vt:lpstr>Quotations</vt:lpstr>
      <vt:lpstr>PowerPoint Presentation</vt:lpstr>
      <vt:lpstr>How to quote…</vt:lpstr>
      <vt:lpstr>PowerPoint Presentation</vt:lpstr>
    </vt:vector>
  </TitlesOfParts>
  <Company>IITK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sudharshana N.P</dc:creator>
  <cp:lastModifiedBy>sudharshana N.P</cp:lastModifiedBy>
  <cp:revision>31</cp:revision>
  <dcterms:created xsi:type="dcterms:W3CDTF">2015-10-21T12:38:05Z</dcterms:created>
  <dcterms:modified xsi:type="dcterms:W3CDTF">2017-11-10T11:50:57Z</dcterms:modified>
</cp:coreProperties>
</file>