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298" r:id="rId3"/>
    <p:sldId id="299" r:id="rId4"/>
    <p:sldId id="300" r:id="rId5"/>
    <p:sldId id="302" r:id="rId6"/>
    <p:sldId id="303" r:id="rId7"/>
    <p:sldId id="304" r:id="rId8"/>
    <p:sldId id="301" r:id="rId9"/>
    <p:sldId id="324" r:id="rId10"/>
    <p:sldId id="326" r:id="rId11"/>
    <p:sldId id="308" r:id="rId12"/>
    <p:sldId id="305" r:id="rId13"/>
    <p:sldId id="306" r:id="rId14"/>
    <p:sldId id="307" r:id="rId15"/>
    <p:sldId id="309" r:id="rId16"/>
    <p:sldId id="330" r:id="rId17"/>
    <p:sldId id="327" r:id="rId18"/>
    <p:sldId id="328" r:id="rId19"/>
    <p:sldId id="32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  <a:srgbClr val="00FF00"/>
    <a:srgbClr val="FF9900"/>
    <a:srgbClr val="000099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4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39BFE-26E4-45EA-95B1-F2D2A2B0535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5D246-92A4-4A61-A50A-DB8B456638A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vs. Closed Freq.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C</a:t>
            </a:r>
            <a:r>
              <a:rPr lang="en-US" dirty="0" smtClean="0"/>
              <a:t> be the set of closed frequent </a:t>
            </a:r>
            <a:r>
              <a:rPr lang="en-US" dirty="0" err="1" smtClean="0"/>
              <a:t>itemsets</a:t>
            </a:r>
            <a:r>
              <a:rPr lang="en-US" dirty="0" smtClean="0"/>
              <a:t> for a data set </a:t>
            </a:r>
            <a:r>
              <a:rPr lang="en-US" i="1" dirty="0" smtClean="0"/>
              <a:t>D </a:t>
            </a:r>
            <a:r>
              <a:rPr lang="en-US" dirty="0" smtClean="0"/>
              <a:t>satisfying a minimum support threshold, </a:t>
            </a:r>
            <a:r>
              <a:rPr lang="en-US" i="1" dirty="0" smtClean="0"/>
              <a:t>min sup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be the set of maximal frequent </a:t>
            </a:r>
            <a:r>
              <a:rPr lang="en-US" dirty="0" err="1" smtClean="0"/>
              <a:t>itemsets</a:t>
            </a:r>
            <a:r>
              <a:rPr lang="en-US" dirty="0" smtClean="0"/>
              <a:t> for </a:t>
            </a:r>
            <a:r>
              <a:rPr lang="en-US" i="1" dirty="0" smtClean="0"/>
              <a:t>D </a:t>
            </a:r>
            <a:r>
              <a:rPr lang="en-US" dirty="0" smtClean="0"/>
              <a:t>satisfying,</a:t>
            </a:r>
            <a:r>
              <a:rPr lang="en-US" i="1" dirty="0" smtClean="0"/>
              <a:t> min sup</a:t>
            </a:r>
          </a:p>
          <a:p>
            <a:r>
              <a:rPr lang="en-US" dirty="0" smtClean="0"/>
              <a:t>Support count of each </a:t>
            </a:r>
            <a:r>
              <a:rPr lang="en-US" dirty="0" err="1" smtClean="0"/>
              <a:t>itemset</a:t>
            </a:r>
            <a:r>
              <a:rPr lang="en-US" dirty="0" smtClean="0"/>
              <a:t> in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M </a:t>
            </a:r>
            <a:r>
              <a:rPr lang="en-US" dirty="0" smtClean="0"/>
              <a:t>is given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 and its count information can be used to derive the whole set of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r>
              <a:rPr lang="en-US" dirty="0" smtClean="0"/>
              <a:t>This is not true for </a:t>
            </a:r>
            <a:r>
              <a:rPr lang="en-US" i="1" dirty="0" smtClean="0"/>
              <a:t>M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Three approaches</a:t>
            </a:r>
          </a:p>
          <a:p>
            <a:pPr lvl="1"/>
            <a:r>
              <a:rPr lang="en-US" dirty="0" err="1" smtClean="0"/>
              <a:t>Apriori</a:t>
            </a:r>
            <a:r>
              <a:rPr lang="en-US" dirty="0" smtClean="0"/>
              <a:t> (</a:t>
            </a:r>
            <a:r>
              <a:rPr lang="en-US" dirty="0" err="1" smtClean="0"/>
              <a:t>Agrawal</a:t>
            </a:r>
            <a:r>
              <a:rPr lang="en-US" dirty="0" smtClean="0"/>
              <a:t> &amp; </a:t>
            </a:r>
            <a:r>
              <a:rPr lang="en-US" dirty="0" err="1" smtClean="0"/>
              <a:t>Srikant</a:t>
            </a:r>
            <a:r>
              <a:rPr lang="en-US" dirty="0" smtClean="0"/>
              <a:t>, 1994)</a:t>
            </a:r>
          </a:p>
          <a:p>
            <a:pPr lvl="1"/>
            <a:r>
              <a:rPr lang="en-US" dirty="0" smtClean="0"/>
              <a:t>Frequent Pattern Growth (</a:t>
            </a:r>
            <a:r>
              <a:rPr lang="en-US" altLang="en-US" dirty="0" smtClean="0"/>
              <a:t>Han, Pei &amp; Yin, 2000)</a:t>
            </a:r>
          </a:p>
          <a:p>
            <a:pPr lvl="1"/>
            <a:r>
              <a:rPr lang="en-US" altLang="en-US" dirty="0" smtClean="0"/>
              <a:t>Vertical data format approach (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&amp; Hsiao, 2002)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Apriori</a:t>
            </a:r>
            <a:r>
              <a:rPr lang="en-US" sz="3200" dirty="0" smtClean="0"/>
              <a:t> Algorithm: Finding Frequent </a:t>
            </a:r>
            <a:r>
              <a:rPr lang="en-US" sz="3200" dirty="0" err="1" smtClean="0"/>
              <a:t>Itemsets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Proposed by R. </a:t>
            </a:r>
            <a:r>
              <a:rPr lang="en-US" dirty="0" err="1" smtClean="0"/>
              <a:t>Agrawal</a:t>
            </a:r>
            <a:r>
              <a:rPr lang="en-US" dirty="0" smtClean="0"/>
              <a:t> and R. </a:t>
            </a:r>
            <a:r>
              <a:rPr lang="en-US" dirty="0" err="1" smtClean="0"/>
              <a:t>Srikant</a:t>
            </a:r>
            <a:r>
              <a:rPr lang="en-US" dirty="0" smtClean="0"/>
              <a:t> in 1994</a:t>
            </a:r>
          </a:p>
          <a:p>
            <a:r>
              <a:rPr lang="en-US" dirty="0" smtClean="0"/>
              <a:t>Algorithm uses </a:t>
            </a:r>
            <a:r>
              <a:rPr lang="en-US" i="1" dirty="0" smtClean="0"/>
              <a:t>prior knowledge</a:t>
            </a:r>
            <a:r>
              <a:rPr lang="en-US" dirty="0" smtClean="0"/>
              <a:t> of frequent </a:t>
            </a:r>
            <a:r>
              <a:rPr lang="en-US" dirty="0" err="1" smtClean="0"/>
              <a:t>itemset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Iterative approach, </a:t>
            </a:r>
            <a:r>
              <a:rPr lang="en-US" i="1" dirty="0" smtClean="0"/>
              <a:t>level-wise </a:t>
            </a:r>
            <a:r>
              <a:rPr lang="en-US" dirty="0" smtClean="0"/>
              <a:t>search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itemsets</a:t>
            </a:r>
            <a:r>
              <a:rPr lang="en-US" i="1" dirty="0" smtClean="0"/>
              <a:t> </a:t>
            </a:r>
            <a:r>
              <a:rPr lang="en-US" dirty="0" smtClean="0"/>
              <a:t>are used to explore (</a:t>
            </a:r>
            <a:r>
              <a:rPr lang="en-US" i="1" dirty="0" smtClean="0"/>
              <a:t>k</a:t>
            </a:r>
            <a:r>
              <a:rPr lang="en-US" dirty="0" smtClean="0"/>
              <a:t>+1)-</a:t>
            </a:r>
            <a:r>
              <a:rPr lang="en-US" dirty="0" err="1" smtClean="0"/>
              <a:t>itemsets</a:t>
            </a:r>
            <a:endParaRPr lang="en-US" dirty="0" smtClean="0"/>
          </a:p>
          <a:p>
            <a:r>
              <a:rPr lang="en-US" dirty="0" smtClean="0"/>
              <a:t>First, the set of frequent 1-itemsets, L</a:t>
            </a:r>
            <a:r>
              <a:rPr lang="en-US" baseline="-25000" dirty="0" smtClean="0"/>
              <a:t>1</a:t>
            </a:r>
            <a:r>
              <a:rPr lang="en-US" dirty="0" smtClean="0"/>
              <a:t>, is found</a:t>
            </a:r>
          </a:p>
          <a:p>
            <a:r>
              <a:rPr lang="en-US" dirty="0" smtClean="0"/>
              <a:t>Next, </a:t>
            </a:r>
            <a:r>
              <a:rPr lang="en-US" i="1" dirty="0" smtClean="0"/>
              <a:t>L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 used to find </a:t>
            </a:r>
            <a:r>
              <a:rPr lang="en-US" i="1" dirty="0" smtClean="0"/>
              <a:t>L</a:t>
            </a:r>
            <a:r>
              <a:rPr lang="en-US" i="1" baseline="-25000" dirty="0" smtClean="0"/>
              <a:t>2</a:t>
            </a:r>
            <a:r>
              <a:rPr lang="en-US" dirty="0" smtClean="0"/>
              <a:t>, and so on, until no more frequent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itemsets</a:t>
            </a:r>
            <a:r>
              <a:rPr lang="en-US" dirty="0" smtClean="0"/>
              <a:t> can be found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Computing each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requires</a:t>
            </a:r>
            <a:r>
              <a:rPr lang="en-US" i="1" dirty="0" smtClean="0"/>
              <a:t> </a:t>
            </a:r>
            <a:r>
              <a:rPr lang="en-US" dirty="0" smtClean="0"/>
              <a:t>one full scan of the database</a:t>
            </a:r>
          </a:p>
          <a:p>
            <a:r>
              <a:rPr lang="en-US" b="1" dirty="0" err="1" smtClean="0"/>
              <a:t>Apriori</a:t>
            </a:r>
            <a:r>
              <a:rPr lang="en-US" b="1" dirty="0" smtClean="0"/>
              <a:t> property: </a:t>
            </a:r>
            <a:r>
              <a:rPr lang="en-US" dirty="0" smtClean="0"/>
              <a:t>reduce the search space</a:t>
            </a:r>
          </a:p>
          <a:p>
            <a:pPr lvl="1"/>
            <a:r>
              <a:rPr lang="en-US" i="1" dirty="0" smtClean="0"/>
              <a:t>All nonempty subsets of a frequent </a:t>
            </a:r>
            <a:r>
              <a:rPr lang="en-US" i="1" dirty="0" err="1" smtClean="0"/>
              <a:t>itemset</a:t>
            </a:r>
            <a:r>
              <a:rPr lang="en-US" i="1" dirty="0" smtClean="0"/>
              <a:t> must also be frequent</a:t>
            </a:r>
          </a:p>
          <a:p>
            <a:r>
              <a:rPr lang="en-US" dirty="0" smtClean="0"/>
              <a:t>If an item </a:t>
            </a:r>
            <a:r>
              <a:rPr lang="en-US" i="1" dirty="0" smtClean="0"/>
              <a:t>A</a:t>
            </a:r>
            <a:r>
              <a:rPr lang="en-US" dirty="0" smtClean="0"/>
              <a:t> is added to the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, then the resulting </a:t>
            </a:r>
            <a:r>
              <a:rPr lang="en-US" dirty="0" err="1" smtClean="0"/>
              <a:t>itemset</a:t>
            </a:r>
            <a:r>
              <a:rPr lang="en-US" dirty="0" smtClean="0"/>
              <a:t> (i.e., </a:t>
            </a:r>
            <a:r>
              <a:rPr lang="en-US" altLang="en-US" i="1" dirty="0" smtClean="0">
                <a:sym typeface="Symbol" pitchFamily="18" charset="2"/>
              </a:rPr>
              <a:t>A</a:t>
            </a:r>
            <a:r>
              <a:rPr lang="en-US" altLang="en-US" dirty="0" smtClean="0">
                <a:sym typeface="Symbol" pitchFamily="18" charset="2"/>
              </a:rPr>
              <a:t></a:t>
            </a:r>
            <a:r>
              <a:rPr lang="en-US" altLang="en-US" i="1" dirty="0" smtClean="0">
                <a:sym typeface="Symbol" pitchFamily="18" charset="2"/>
              </a:rPr>
              <a:t>I</a:t>
            </a:r>
            <a:r>
              <a:rPr lang="en-US" dirty="0" smtClean="0"/>
              <a:t>) cannot occur more frequently than </a:t>
            </a:r>
            <a:r>
              <a:rPr lang="en-US" i="1" dirty="0" smtClean="0"/>
              <a:t>I</a:t>
            </a:r>
          </a:p>
          <a:p>
            <a:r>
              <a:rPr lang="en-US" dirty="0" smtClean="0"/>
              <a:t>Two step process: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Prune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frequent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I</a:t>
            </a:r>
            <a:r>
              <a:rPr lang="en-US" dirty="0" smtClean="0"/>
              <a:t>, generate all nonempty subsets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I</a:t>
            </a:r>
          </a:p>
          <a:p>
            <a:endParaRPr lang="en-US" dirty="0" smtClean="0"/>
          </a:p>
          <a:p>
            <a:r>
              <a:rPr lang="en-US" dirty="0" smtClean="0"/>
              <a:t>For every nonempty subset </a:t>
            </a:r>
            <a:r>
              <a:rPr lang="en-US" i="1" dirty="0" smtClean="0"/>
              <a:t>s </a:t>
            </a:r>
            <a:r>
              <a:rPr lang="en-US" dirty="0" smtClean="0"/>
              <a:t>of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I</a:t>
            </a:r>
            <a:r>
              <a:rPr lang="en-US" dirty="0" smtClean="0"/>
              <a:t>, output the rule “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-&gt;(</a:t>
            </a:r>
            <a:r>
              <a:rPr lang="en-US" b="1" i="1" dirty="0" smtClean="0">
                <a:solidFill>
                  <a:srgbClr val="0000FF"/>
                </a:solidFill>
                <a:latin typeface="Aparajita" pitchFamily="34" charset="0"/>
                <a:cs typeface="Aparajita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 err="1" smtClean="0"/>
              <a:t>support_count</a:t>
            </a:r>
            <a:r>
              <a:rPr lang="en-US" dirty="0" smtClean="0"/>
              <a:t>(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I</a:t>
            </a:r>
            <a:r>
              <a:rPr lang="en-US" dirty="0" smtClean="0"/>
              <a:t>)/support count(</a:t>
            </a:r>
            <a:r>
              <a:rPr lang="en-US" i="1" dirty="0" smtClean="0"/>
              <a:t>s</a:t>
            </a:r>
            <a:r>
              <a:rPr lang="en-US" dirty="0" smtClean="0"/>
              <a:t>) &gt;= </a:t>
            </a:r>
            <a:r>
              <a:rPr lang="en-US" dirty="0" err="1" smtClean="0"/>
              <a:t>min_conf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ahoma" pitchFamily="34" charset="0"/>
              </a:rPr>
              <a:t>Bottlenecks of </a:t>
            </a:r>
            <a:r>
              <a:rPr lang="en-US" altLang="zh-CN" dirty="0" err="1" smtClean="0">
                <a:cs typeface="Tahoma" pitchFamily="34" charset="0"/>
              </a:rPr>
              <a:t>Apriori</a:t>
            </a:r>
            <a:r>
              <a:rPr lang="en-US" altLang="zh-CN" dirty="0" smtClean="0">
                <a:cs typeface="Tahoma" pitchFamily="34" charset="0"/>
              </a:rPr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Candidate generation</a:t>
            </a:r>
          </a:p>
          <a:p>
            <a:pPr lvl="1"/>
            <a:r>
              <a:rPr lang="en-US" altLang="zh-CN" dirty="0" smtClean="0"/>
              <a:t>Generate huge candidate sets:</a:t>
            </a:r>
          </a:p>
          <a:p>
            <a:pPr lvl="2"/>
            <a:r>
              <a:rPr lang="en-US" altLang="zh-CN" dirty="0" smtClean="0"/>
              <a:t>10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 frequent 1-itemset will generate 10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 candidate 2-itemsets</a:t>
            </a:r>
          </a:p>
          <a:p>
            <a:pPr lvl="2"/>
            <a:r>
              <a:rPr lang="en-US" altLang="zh-CN" dirty="0" smtClean="0"/>
              <a:t>To discover a frequent pattern of size 100, e.g., 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a</a:t>
            </a:r>
            <a:r>
              <a:rPr lang="en-US" altLang="zh-CN" baseline="-25000" dirty="0" smtClean="0"/>
              <a:t>100</a:t>
            </a:r>
            <a:r>
              <a:rPr lang="en-US" altLang="zh-CN" dirty="0" smtClean="0"/>
              <a:t>}, one needs to generate 2</a:t>
            </a:r>
            <a:r>
              <a:rPr lang="en-US" altLang="zh-CN" baseline="30000" dirty="0" smtClean="0"/>
              <a:t>100 </a:t>
            </a:r>
            <a:r>
              <a:rPr lang="en-US" altLang="zh-CN" dirty="0" smtClean="0">
                <a:sym typeface="Symbol" pitchFamily="18" charset="2"/>
              </a:rPr>
              <a:t></a:t>
            </a:r>
            <a:r>
              <a:rPr lang="en-US" altLang="zh-CN" dirty="0" smtClean="0"/>
              <a:t> 10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 candidates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Candidate Test</a:t>
            </a:r>
            <a:r>
              <a:rPr lang="en-US" altLang="zh-CN" sz="3200" dirty="0" smtClean="0">
                <a:solidFill>
                  <a:srgbClr val="CC3300"/>
                </a:solidFill>
              </a:rPr>
              <a:t> </a:t>
            </a:r>
          </a:p>
          <a:p>
            <a:pPr lvl="1"/>
            <a:r>
              <a:rPr lang="en-US" altLang="zh-CN" dirty="0" smtClean="0"/>
              <a:t>Each candidate requires scan of 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4400" b="1" dirty="0" smtClea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Ensemble Methods</a:t>
            </a:r>
            <a:endParaRPr lang="en-US" altLang="en-US" sz="4400" b="1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966" y="1371600"/>
            <a:ext cx="8001000" cy="542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62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962400"/>
            <a:ext cx="5943600" cy="838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latin typeface="Comic Sans MS" pitchFamily="66" charset="0"/>
              </a:rPr>
              <a:t>Concepts &amp; Methods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4400" b="1" dirty="0" smtClea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Mining Frequent Patterns</a:t>
            </a:r>
            <a:endParaRPr lang="en-US" altLang="en-US" sz="4400" b="1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 smtClean="0">
                <a:solidFill>
                  <a:schemeClr val="hlink"/>
                </a:solidFill>
              </a:rPr>
              <a:t>Frequent pattern</a:t>
            </a:r>
            <a:r>
              <a:rPr lang="en-US" altLang="en-US" sz="2800" dirty="0" smtClean="0"/>
              <a:t>: a pattern/relationship (a set of items, subsequences, substructures, etc.) that occurs frequently in a data set</a:t>
            </a:r>
          </a:p>
          <a:p>
            <a:r>
              <a:rPr lang="en-US" altLang="en-US" sz="2800" smtClean="0"/>
              <a:t>Proposed </a:t>
            </a:r>
            <a:r>
              <a:rPr lang="en-US" altLang="en-US" sz="2800" dirty="0" smtClean="0"/>
              <a:t>by </a:t>
            </a:r>
            <a:r>
              <a:rPr lang="en-US" altLang="en-US" sz="2800" dirty="0" err="1" smtClean="0"/>
              <a:t>Agrawal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Imielinski</a:t>
            </a:r>
            <a:r>
              <a:rPr lang="en-US" altLang="en-US" sz="2800" dirty="0" smtClean="0"/>
              <a:t>, and Swami (1993) in the context of </a:t>
            </a:r>
            <a:r>
              <a:rPr lang="en-US" altLang="en-US" sz="2800" dirty="0" smtClean="0">
                <a:solidFill>
                  <a:schemeClr val="hlink"/>
                </a:solidFill>
              </a:rPr>
              <a:t>frequent </a:t>
            </a:r>
            <a:r>
              <a:rPr lang="en-US" altLang="en-US" sz="2800" dirty="0" err="1" smtClean="0">
                <a:solidFill>
                  <a:schemeClr val="hlink"/>
                </a:solidFill>
              </a:rPr>
              <a:t>itemsets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solidFill>
                  <a:schemeClr val="hlink"/>
                </a:solidFill>
              </a:rPr>
              <a:t>association rule mining</a:t>
            </a:r>
          </a:p>
          <a:p>
            <a:r>
              <a:rPr lang="en-US" altLang="en-US" sz="2800" dirty="0" smtClean="0"/>
              <a:t>Motivation: Finding inherent regularities in data</a:t>
            </a:r>
          </a:p>
          <a:p>
            <a:pPr lvl="1"/>
            <a:r>
              <a:rPr lang="en-US" altLang="en-US" sz="2400" dirty="0" smtClean="0"/>
              <a:t>What products were often purchased together?— Beer and diapers?</a:t>
            </a:r>
          </a:p>
          <a:p>
            <a:pPr lvl="1"/>
            <a:r>
              <a:rPr lang="en-US" altLang="en-US" sz="2400" dirty="0" smtClean="0"/>
              <a:t>What are the subsequent purchases after buying a PC?</a:t>
            </a:r>
          </a:p>
          <a:p>
            <a:pPr lvl="1"/>
            <a:r>
              <a:rPr lang="en-US" altLang="en-US" sz="2400" dirty="0" smtClean="0"/>
              <a:t>What kinds of DNA are sensitive to this new drug?</a:t>
            </a:r>
          </a:p>
          <a:p>
            <a:pPr lvl="1"/>
            <a:r>
              <a:rPr lang="en-US" altLang="en-US" sz="2400" dirty="0" smtClean="0"/>
              <a:t>Can we automatically classify web documents?</a:t>
            </a:r>
          </a:p>
          <a:p>
            <a:pPr>
              <a:buNone/>
            </a:pPr>
            <a:endParaRPr lang="en-US" altLang="en-US" sz="2800" dirty="0" smtClean="0">
              <a:solidFill>
                <a:schemeClr val="hlink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Frequent Pattern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(click stream) analysis, and DNA sequence analysis</a:t>
            </a:r>
          </a:p>
          <a:p>
            <a:pPr lvl="1"/>
            <a:r>
              <a:rPr lang="en-US" dirty="0" smtClean="0"/>
              <a:t>Design store layout</a:t>
            </a:r>
          </a:p>
          <a:p>
            <a:pPr lvl="2"/>
            <a:r>
              <a:rPr lang="en-US" dirty="0" smtClean="0"/>
              <a:t>Items frequently purchased together can be placed in proximity to further encourage the combined sale</a:t>
            </a:r>
          </a:p>
          <a:p>
            <a:pPr lvl="2"/>
            <a:r>
              <a:rPr lang="en-US" dirty="0" smtClean="0"/>
              <a:t>Or, opposite ends of the store to entice customers to pick up other items along the way</a:t>
            </a:r>
          </a:p>
          <a:p>
            <a:pPr lvl="1"/>
            <a:r>
              <a:rPr lang="en-US" dirty="0" smtClean="0"/>
              <a:t>Which items to put on sale at reduced prices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01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Basic Concepts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chemeClr val="hlink"/>
                </a:solidFill>
              </a:rPr>
              <a:t>itemset</a:t>
            </a:r>
            <a:r>
              <a:rPr lang="en-US" altLang="en-US" sz="2400" dirty="0" smtClean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k-</a:t>
            </a:r>
            <a:r>
              <a:rPr lang="en-US" altLang="en-US" sz="2400" dirty="0" err="1" smtClean="0">
                <a:solidFill>
                  <a:schemeClr val="hlink"/>
                </a:solidFill>
              </a:rPr>
              <a:t>itemset</a:t>
            </a:r>
            <a:r>
              <a:rPr lang="en-US" altLang="en-US" sz="2400" dirty="0" smtClean="0"/>
              <a:t> X = {x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</a:t>
            </a:r>
            <a:r>
              <a:rPr lang="en-US" altLang="en-US" sz="2400" dirty="0" err="1" smtClean="0"/>
              <a:t>x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>
                <a:solidFill>
                  <a:schemeClr val="hlink"/>
                </a:solidFill>
              </a:rPr>
              <a:t>(absolute) support</a:t>
            </a:r>
            <a:r>
              <a:rPr lang="en-US" altLang="en-US" sz="2400" dirty="0" smtClean="0"/>
              <a:t>, or,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support count</a:t>
            </a:r>
            <a:r>
              <a:rPr lang="en-US" altLang="en-US" sz="2400" dirty="0" smtClean="0"/>
              <a:t> of X: Frequency or occurrence of 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>
                <a:solidFill>
                  <a:schemeClr val="hlink"/>
                </a:solidFill>
              </a:rPr>
              <a:t>(relative)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, is the fraction of transactions that contains X (i.e., the 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altLang="en-US" sz="2400" dirty="0" smtClean="0">
                <a:sym typeface="Symbol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An </a:t>
            </a:r>
            <a:r>
              <a:rPr lang="en-US" altLang="en-US" sz="2400" dirty="0" err="1" smtClean="0">
                <a:sym typeface="Symbol" pitchFamily="18" charset="2"/>
              </a:rPr>
              <a:t>itemset</a:t>
            </a:r>
            <a:r>
              <a:rPr lang="en-US" altLang="en-US" sz="2400" dirty="0" smtClean="0">
                <a:sym typeface="Symbol" pitchFamily="18" charset="2"/>
              </a:rPr>
              <a:t> X is </a:t>
            </a:r>
            <a:r>
              <a:rPr lang="en-US" altLang="en-US" sz="2400" i="1" dirty="0" smtClean="0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altLang="en-US" sz="2400" dirty="0" smtClean="0">
                <a:sym typeface="Symbol" pitchFamily="18" charset="2"/>
              </a:rPr>
              <a:t> if X’s support is no less than a </a:t>
            </a:r>
            <a:r>
              <a:rPr lang="en-US" altLang="en-US" sz="2400" i="1" dirty="0" smtClean="0">
                <a:sym typeface="Symbol" pitchFamily="18" charset="2"/>
              </a:rPr>
              <a:t>minsup</a:t>
            </a:r>
            <a:r>
              <a:rPr lang="en-US" altLang="en-US" sz="2400" dirty="0" smtClean="0">
                <a:sym typeface="Symbol" pitchFamily="18" charset="2"/>
              </a:rPr>
              <a:t> threshold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822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altLang="en-US" sz="1800" b="1" u="sng">
                <a:latin typeface="Times New Roman" pitchFamily="18" charset="0"/>
              </a:endParaRPr>
            </a:p>
          </p:txBody>
        </p:sp>
        <p:sp>
          <p:nvSpPr>
            <p:cNvPr id="822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822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altLang="en-US" sz="1800" b="1" u="sng">
                <a:latin typeface="Times New Roman" pitchFamily="18" charset="0"/>
              </a:endParaRPr>
            </a:p>
          </p:txBody>
        </p:sp>
        <p:sp>
          <p:nvSpPr>
            <p:cNvPr id="822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7176"/>
          <a:ext cx="3886200" cy="2130424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Concepts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5334000"/>
          </a:xfrm>
        </p:spPr>
        <p:txBody>
          <a:bodyPr>
            <a:normAutofit lnSpcReduction="10000"/>
          </a:bodyPr>
          <a:lstStyle/>
          <a:p>
            <a:pPr marL="457200" indent="-457200" eaLnBrk="1" hangingPunct="1"/>
            <a:r>
              <a:rPr lang="en-US" altLang="en-US" sz="2400" dirty="0" smtClean="0"/>
              <a:t>Find all the rules </a:t>
            </a:r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itchFamily="2" charset="2"/>
              </a:rPr>
              <a:t> </a:t>
            </a:r>
            <a:r>
              <a:rPr lang="en-US" altLang="en-US" sz="2400" i="1" dirty="0" smtClean="0">
                <a:sym typeface="Wingdings" pitchFamily="2" charset="2"/>
              </a:rPr>
              <a:t>Y</a:t>
            </a:r>
            <a:r>
              <a:rPr lang="en-US" altLang="en-US" sz="2400" i="1" dirty="0" smtClean="0">
                <a:sym typeface="Symbol" pitchFamily="18" charset="2"/>
              </a:rPr>
              <a:t> </a:t>
            </a:r>
            <a:r>
              <a:rPr lang="en-US" altLang="en-US" sz="2400" dirty="0" smtClean="0"/>
              <a:t>with minimum support and confidence</a:t>
            </a:r>
          </a:p>
          <a:p>
            <a:pPr marL="457200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Strong</a:t>
            </a:r>
            <a:r>
              <a:rPr lang="en-US" altLang="en-US" sz="2400" dirty="0" smtClean="0">
                <a:sym typeface="Symbol" pitchFamily="18" charset="2"/>
              </a:rPr>
              <a:t> rules</a:t>
            </a:r>
          </a:p>
          <a:p>
            <a:pPr marL="914400" lvl="1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 = P(X  Y)</a:t>
            </a:r>
          </a:p>
          <a:p>
            <a:pPr marL="914400" lvl="1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c = </a:t>
            </a:r>
            <a:r>
              <a:rPr lang="en-US" altLang="en-US" sz="2400" dirty="0" smtClean="0">
                <a:sym typeface="Symbol" pitchFamily="18" charset="2"/>
              </a:rPr>
              <a:t>P(Y|X)</a:t>
            </a:r>
          </a:p>
          <a:p>
            <a:pPr marL="914400" lvl="1" indent="-457200"/>
            <a:r>
              <a:rPr lang="en-US" altLang="en-US" sz="2400" dirty="0" smtClean="0">
                <a:sym typeface="Symbol" pitchFamily="18" charset="2"/>
              </a:rPr>
              <a:t>= support_count(X  Y)/ support_count(X)</a:t>
            </a:r>
          </a:p>
          <a:p>
            <a:pPr marL="457200" indent="-457200"/>
            <a:r>
              <a:rPr lang="en-US" altLang="en-US" sz="2400" dirty="0" smtClean="0"/>
              <a:t>Let  minsup = 50%, minconf = 50%</a:t>
            </a:r>
          </a:p>
          <a:p>
            <a:pPr marL="457200" indent="-457200"/>
            <a:r>
              <a:rPr lang="en-US" altLang="en-US" sz="2400" dirty="0" smtClean="0"/>
              <a:t>Freq. Pat. - Beer:3, Nuts:3, Diaper:4, Eggs:3, {Beer, Diaper}:3</a:t>
            </a:r>
          </a:p>
          <a:p>
            <a:pPr marL="457200" indent="-457200"/>
            <a:r>
              <a:rPr lang="en-US" altLang="en-US" sz="2400" dirty="0" smtClean="0"/>
              <a:t>Association rules: (many more!)</a:t>
            </a:r>
          </a:p>
          <a:p>
            <a:pPr marL="857250" lvl="1" indent="-457200"/>
            <a:r>
              <a:rPr lang="en-US" altLang="en-US" sz="2400" i="1" dirty="0" smtClean="0"/>
              <a:t>Beer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i="1" dirty="0" smtClean="0">
                <a:sym typeface="Symbol" pitchFamily="18" charset="2"/>
              </a:rPr>
              <a:t> Diaper  </a:t>
            </a:r>
            <a:r>
              <a:rPr lang="en-US" altLang="en-US" sz="2400" dirty="0" smtClean="0">
                <a:sym typeface="Symbol" pitchFamily="18" charset="2"/>
              </a:rPr>
              <a:t>(60%, 100%)</a:t>
            </a:r>
          </a:p>
          <a:p>
            <a:pPr marL="857250" lvl="1" indent="-457200"/>
            <a:r>
              <a:rPr lang="en-US" altLang="en-US" sz="2400" i="1" dirty="0" smtClean="0"/>
              <a:t>Diaper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i="1" dirty="0" smtClean="0">
                <a:sym typeface="Symbol" pitchFamily="18" charset="2"/>
              </a:rPr>
              <a:t> Beer  </a:t>
            </a:r>
            <a:r>
              <a:rPr lang="en-US" altLang="en-US" sz="2400" dirty="0" smtClean="0">
                <a:sym typeface="Symbol" pitchFamily="18" charset="2"/>
              </a:rPr>
              <a:t>(60%, 75%)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400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228600" y="3473450"/>
            <a:ext cx="3352800" cy="2251075"/>
            <a:chOff x="228600" y="3473450"/>
            <a:chExt cx="3352800" cy="2251075"/>
          </a:xfrm>
        </p:grpSpPr>
        <p:grpSp>
          <p:nvGrpSpPr>
            <p:cNvPr id="37" name="Group 36"/>
            <p:cNvGrpSpPr/>
            <p:nvPr/>
          </p:nvGrpSpPr>
          <p:grpSpPr>
            <a:xfrm>
              <a:off x="492125" y="3473450"/>
              <a:ext cx="3024188" cy="2251075"/>
              <a:chOff x="492125" y="3473450"/>
              <a:chExt cx="3024188" cy="2251075"/>
            </a:xfrm>
          </p:grpSpPr>
          <p:sp>
            <p:nvSpPr>
              <p:cNvPr id="9221" name="Oval 5"/>
              <p:cNvSpPr>
                <a:spLocks noChangeArrowheads="1"/>
              </p:cNvSpPr>
              <p:nvPr/>
            </p:nvSpPr>
            <p:spPr bwMode="auto">
              <a:xfrm>
                <a:off x="492125" y="3993932"/>
                <a:ext cx="1643063" cy="1168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222" name="Oval 6"/>
              <p:cNvSpPr>
                <a:spLocks noChangeArrowheads="1"/>
              </p:cNvSpPr>
              <p:nvPr/>
            </p:nvSpPr>
            <p:spPr bwMode="auto">
              <a:xfrm>
                <a:off x="1346200" y="3993932"/>
                <a:ext cx="1643063" cy="1298575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254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 flipH="1">
                <a:off x="754063" y="4511675"/>
                <a:ext cx="198437" cy="64928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 flipV="1">
                <a:off x="2727325" y="4057650"/>
                <a:ext cx="196850" cy="58420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 flipH="1" flipV="1">
                <a:off x="1938338" y="3732213"/>
                <a:ext cx="0" cy="77946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6" name="Text Box 10"/>
              <p:cNvSpPr txBox="1">
                <a:spLocks noChangeArrowheads="1"/>
              </p:cNvSpPr>
              <p:nvPr/>
            </p:nvSpPr>
            <p:spPr bwMode="auto">
              <a:xfrm>
                <a:off x="2463800" y="3536950"/>
                <a:ext cx="1052513" cy="896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10000"/>
                  </a:lnSpc>
                </a:pPr>
                <a:r>
                  <a:rPr lang="en-US" altLang="en-US" sz="1600" b="1">
                    <a:solidFill>
                      <a:schemeClr val="hlink"/>
                    </a:solidFill>
                    <a:latin typeface="Times New Roman" pitchFamily="18" charset="0"/>
                  </a:rPr>
                  <a:t>Customer</a:t>
                </a:r>
              </a:p>
              <a:p>
                <a:pPr eaLnBrk="0" hangingPunct="0">
                  <a:lnSpc>
                    <a:spcPct val="110000"/>
                  </a:lnSpc>
                </a:pPr>
                <a:r>
                  <a:rPr lang="en-US" altLang="en-US" sz="1600" b="1">
                    <a:solidFill>
                      <a:schemeClr val="hlink"/>
                    </a:solidFill>
                    <a:latin typeface="Times New Roman" pitchFamily="18" charset="0"/>
                  </a:rPr>
                  <a:t>buys diaper</a:t>
                </a:r>
                <a:endParaRPr lang="en-US" altLang="en-US" sz="1800" b="1" u="sng">
                  <a:latin typeface="Times New Roman" pitchFamily="18" charset="0"/>
                </a:endParaRPr>
              </a:p>
            </p:txBody>
          </p:sp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1143000" y="3473450"/>
                <a:ext cx="1066800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10000"/>
                  </a:lnSpc>
                </a:pPr>
                <a:r>
                  <a:rPr lang="en-US" altLang="en-US" sz="1400" b="1">
                    <a:solidFill>
                      <a:srgbClr val="5FA180"/>
                    </a:solidFill>
                    <a:latin typeface="Times New Roman" pitchFamily="18" charset="0"/>
                  </a:rPr>
                  <a:t>Customer</a:t>
                </a:r>
              </a:p>
              <a:p>
                <a:pPr eaLnBrk="0" hangingPunct="0">
                  <a:lnSpc>
                    <a:spcPct val="110000"/>
                  </a:lnSpc>
                </a:pPr>
                <a:r>
                  <a:rPr lang="en-US" altLang="en-US" sz="1400" b="1">
                    <a:solidFill>
                      <a:srgbClr val="5FA180"/>
                    </a:solidFill>
                    <a:latin typeface="Times New Roman" pitchFamily="18" charset="0"/>
                  </a:rPr>
                  <a:t>buys both</a:t>
                </a:r>
                <a:endParaRPr lang="en-US" altLang="en-US" sz="1600" b="1" u="sng">
                  <a:solidFill>
                    <a:srgbClr val="5FA1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28" name="Text Box 12"/>
              <p:cNvSpPr txBox="1">
                <a:spLocks noChangeArrowheads="1"/>
              </p:cNvSpPr>
              <p:nvPr/>
            </p:nvSpPr>
            <p:spPr bwMode="auto">
              <a:xfrm>
                <a:off x="492125" y="5095875"/>
                <a:ext cx="1042988" cy="62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</a:pPr>
                <a:r>
                  <a:rPr lang="en-US" altLang="en-US" sz="1600" b="1" dirty="0">
                    <a:solidFill>
                      <a:schemeClr val="tx2"/>
                    </a:solidFill>
                    <a:latin typeface="Times New Roman" pitchFamily="18" charset="0"/>
                  </a:rPr>
                  <a:t>Customer</a:t>
                </a:r>
              </a:p>
              <a:p>
                <a:pPr eaLnBrk="0" hangingPunct="0">
                  <a:lnSpc>
                    <a:spcPct val="110000"/>
                  </a:lnSpc>
                </a:pPr>
                <a:r>
                  <a:rPr lang="en-US" altLang="en-US" sz="1600" b="1" dirty="0">
                    <a:solidFill>
                      <a:schemeClr val="tx2"/>
                    </a:solidFill>
                    <a:latin typeface="Times New Roman" pitchFamily="18" charset="0"/>
                  </a:rPr>
                  <a:t>buys beer</a:t>
                </a:r>
                <a:endParaRPr lang="en-US" altLang="en-US" sz="1800" b="1" u="sng" dirty="0">
                  <a:latin typeface="Times New Roman" pitchFamily="18" charset="0"/>
                </a:endParaRPr>
              </a:p>
            </p:txBody>
          </p:sp>
        </p:grp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28600" y="3473450"/>
              <a:ext cx="3352800" cy="2241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1524000"/>
            <a:ext cx="3352800" cy="1816100"/>
            <a:chOff x="228600" y="1524000"/>
            <a:chExt cx="3352800" cy="1816100"/>
          </a:xfrm>
        </p:grpSpPr>
        <p:sp>
          <p:nvSpPr>
            <p:cNvPr id="9230" name="Rectangle 15"/>
            <p:cNvSpPr>
              <a:spLocks noChangeArrowheads="1"/>
            </p:cNvSpPr>
            <p:nvPr/>
          </p:nvSpPr>
          <p:spPr bwMode="auto">
            <a:xfrm>
              <a:off x="688975" y="2768600"/>
              <a:ext cx="28924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Nuts, Eggs, Milk</a:t>
              </a:r>
            </a:p>
          </p:txBody>
        </p:sp>
        <p:sp>
          <p:nvSpPr>
            <p:cNvPr id="9231" name="Rectangle 16"/>
            <p:cNvSpPr>
              <a:spLocks noChangeArrowheads="1"/>
            </p:cNvSpPr>
            <p:nvPr/>
          </p:nvSpPr>
          <p:spPr bwMode="auto">
            <a:xfrm>
              <a:off x="228600" y="2768600"/>
              <a:ext cx="4603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40</a:t>
              </a:r>
            </a:p>
          </p:txBody>
        </p:sp>
        <p:sp>
          <p:nvSpPr>
            <p:cNvPr id="9232" name="Rectangle 17"/>
            <p:cNvSpPr>
              <a:spLocks noChangeArrowheads="1"/>
            </p:cNvSpPr>
            <p:nvPr/>
          </p:nvSpPr>
          <p:spPr bwMode="auto">
            <a:xfrm>
              <a:off x="688975" y="3054350"/>
              <a:ext cx="28924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400"/>
                <a:t>Nuts, Coffee, Diaper, Eggs, Milk</a:t>
              </a:r>
            </a:p>
          </p:txBody>
        </p:sp>
        <p:sp>
          <p:nvSpPr>
            <p:cNvPr id="9233" name="Rectangle 18"/>
            <p:cNvSpPr>
              <a:spLocks noChangeArrowheads="1"/>
            </p:cNvSpPr>
            <p:nvPr/>
          </p:nvSpPr>
          <p:spPr bwMode="auto">
            <a:xfrm>
              <a:off x="228600" y="3054350"/>
              <a:ext cx="4603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50</a:t>
              </a:r>
            </a:p>
          </p:txBody>
        </p:sp>
        <p:sp>
          <p:nvSpPr>
            <p:cNvPr id="9234" name="Rectangle 19"/>
            <p:cNvSpPr>
              <a:spLocks noChangeArrowheads="1"/>
            </p:cNvSpPr>
            <p:nvPr/>
          </p:nvSpPr>
          <p:spPr bwMode="auto">
            <a:xfrm>
              <a:off x="688975" y="2457450"/>
              <a:ext cx="289242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Beer, Diaper, Eggs</a:t>
              </a:r>
            </a:p>
          </p:txBody>
        </p:sp>
        <p:sp>
          <p:nvSpPr>
            <p:cNvPr id="9235" name="Rectangle 20"/>
            <p:cNvSpPr>
              <a:spLocks noChangeArrowheads="1"/>
            </p:cNvSpPr>
            <p:nvPr/>
          </p:nvSpPr>
          <p:spPr bwMode="auto">
            <a:xfrm>
              <a:off x="228600" y="2457450"/>
              <a:ext cx="46037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9236" name="Rectangle 21"/>
            <p:cNvSpPr>
              <a:spLocks noChangeArrowheads="1"/>
            </p:cNvSpPr>
            <p:nvPr/>
          </p:nvSpPr>
          <p:spPr bwMode="auto">
            <a:xfrm>
              <a:off x="688975" y="2146300"/>
              <a:ext cx="289242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Beer, Coffee, Diaper</a:t>
              </a:r>
            </a:p>
          </p:txBody>
        </p:sp>
        <p:sp>
          <p:nvSpPr>
            <p:cNvPr id="9237" name="Rectangle 22"/>
            <p:cNvSpPr>
              <a:spLocks noChangeArrowheads="1"/>
            </p:cNvSpPr>
            <p:nvPr/>
          </p:nvSpPr>
          <p:spPr bwMode="auto">
            <a:xfrm>
              <a:off x="228600" y="2146300"/>
              <a:ext cx="46037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20</a:t>
              </a:r>
            </a:p>
          </p:txBody>
        </p:sp>
        <p:sp>
          <p:nvSpPr>
            <p:cNvPr id="9238" name="Rectangle 23"/>
            <p:cNvSpPr>
              <a:spLocks noChangeArrowheads="1"/>
            </p:cNvSpPr>
            <p:nvPr/>
          </p:nvSpPr>
          <p:spPr bwMode="auto">
            <a:xfrm>
              <a:off x="688975" y="1835150"/>
              <a:ext cx="289242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Beer, Nuts, Diaper</a:t>
              </a:r>
            </a:p>
          </p:txBody>
        </p:sp>
        <p:sp>
          <p:nvSpPr>
            <p:cNvPr id="9239" name="Rectangle 24"/>
            <p:cNvSpPr>
              <a:spLocks noChangeArrowheads="1"/>
            </p:cNvSpPr>
            <p:nvPr/>
          </p:nvSpPr>
          <p:spPr bwMode="auto">
            <a:xfrm>
              <a:off x="228600" y="1835150"/>
              <a:ext cx="46037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/>
                <a:t>10</a:t>
              </a:r>
            </a:p>
          </p:txBody>
        </p:sp>
        <p:sp>
          <p:nvSpPr>
            <p:cNvPr id="9240" name="Rectangle 25"/>
            <p:cNvSpPr>
              <a:spLocks noChangeArrowheads="1"/>
            </p:cNvSpPr>
            <p:nvPr/>
          </p:nvSpPr>
          <p:spPr bwMode="auto">
            <a:xfrm>
              <a:off x="688975" y="1524000"/>
              <a:ext cx="2892425" cy="311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Items bought</a:t>
              </a:r>
            </a:p>
          </p:txBody>
        </p:sp>
        <p:sp>
          <p:nvSpPr>
            <p:cNvPr id="9241" name="Rectangle 26"/>
            <p:cNvSpPr>
              <a:spLocks noChangeArrowheads="1"/>
            </p:cNvSpPr>
            <p:nvPr/>
          </p:nvSpPr>
          <p:spPr bwMode="auto">
            <a:xfrm>
              <a:off x="228600" y="1524000"/>
              <a:ext cx="460375" cy="3111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400" b="1">
                  <a:solidFill>
                    <a:schemeClr val="hlink"/>
                  </a:solidFill>
                </a:rPr>
                <a:t>Tid</a:t>
              </a:r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228600" y="15240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3" name="Line 28"/>
            <p:cNvSpPr>
              <a:spLocks noChangeShapeType="1"/>
            </p:cNvSpPr>
            <p:nvPr/>
          </p:nvSpPr>
          <p:spPr bwMode="auto">
            <a:xfrm>
              <a:off x="228600" y="1835150"/>
              <a:ext cx="335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4" name="Line 29"/>
            <p:cNvSpPr>
              <a:spLocks noChangeShapeType="1"/>
            </p:cNvSpPr>
            <p:nvPr/>
          </p:nvSpPr>
          <p:spPr bwMode="auto">
            <a:xfrm>
              <a:off x="228600" y="21463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5" name="Line 30"/>
            <p:cNvSpPr>
              <a:spLocks noChangeShapeType="1"/>
            </p:cNvSpPr>
            <p:nvPr/>
          </p:nvSpPr>
          <p:spPr bwMode="auto">
            <a:xfrm>
              <a:off x="228600" y="24574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6" name="Line 31"/>
            <p:cNvSpPr>
              <a:spLocks noChangeShapeType="1"/>
            </p:cNvSpPr>
            <p:nvPr/>
          </p:nvSpPr>
          <p:spPr bwMode="auto">
            <a:xfrm>
              <a:off x="228600" y="27686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7" name="Line 32"/>
            <p:cNvSpPr>
              <a:spLocks noChangeShapeType="1"/>
            </p:cNvSpPr>
            <p:nvPr/>
          </p:nvSpPr>
          <p:spPr bwMode="auto">
            <a:xfrm>
              <a:off x="228600" y="33401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8" name="Line 33"/>
            <p:cNvSpPr>
              <a:spLocks noChangeShapeType="1"/>
            </p:cNvSpPr>
            <p:nvPr/>
          </p:nvSpPr>
          <p:spPr bwMode="auto">
            <a:xfrm>
              <a:off x="228600" y="152400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9" name="Line 34"/>
            <p:cNvSpPr>
              <a:spLocks noChangeShapeType="1"/>
            </p:cNvSpPr>
            <p:nvPr/>
          </p:nvSpPr>
          <p:spPr bwMode="auto">
            <a:xfrm>
              <a:off x="688975" y="1524000"/>
              <a:ext cx="0" cy="181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0" name="Line 35"/>
            <p:cNvSpPr>
              <a:spLocks noChangeShapeType="1"/>
            </p:cNvSpPr>
            <p:nvPr/>
          </p:nvSpPr>
          <p:spPr bwMode="auto">
            <a:xfrm>
              <a:off x="3581400" y="152400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1" name="Line 36"/>
            <p:cNvSpPr>
              <a:spLocks noChangeShapeType="1"/>
            </p:cNvSpPr>
            <p:nvPr/>
          </p:nvSpPr>
          <p:spPr bwMode="auto">
            <a:xfrm>
              <a:off x="228600" y="30543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52" name="Rectangle 38"/>
          <p:cNvSpPr>
            <a:spLocks noChangeArrowheads="1"/>
          </p:cNvSpPr>
          <p:nvPr/>
        </p:nvSpPr>
        <p:spPr bwMode="auto">
          <a:xfrm>
            <a:off x="3733800" y="5334000"/>
            <a:ext cx="533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Confidence of rule </a:t>
            </a:r>
            <a:r>
              <a:rPr lang="en-US" i="1" dirty="0" smtClean="0"/>
              <a:t>A-&gt;B</a:t>
            </a:r>
            <a:r>
              <a:rPr lang="en-US" dirty="0" smtClean="0"/>
              <a:t> can be easily derived from the support counts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U</a:t>
            </a:r>
            <a:r>
              <a:rPr lang="en-US" i="1" dirty="0" smtClean="0"/>
              <a:t>B</a:t>
            </a:r>
          </a:p>
          <a:p>
            <a:r>
              <a:rPr lang="en-US" dirty="0" smtClean="0"/>
              <a:t>Problem of mining association rules (AR) can be reduced to that of mining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r>
              <a:rPr lang="en-US" dirty="0" smtClean="0"/>
              <a:t>Two step process</a:t>
            </a:r>
          </a:p>
          <a:p>
            <a:pPr lvl="1"/>
            <a:r>
              <a:rPr lang="en-US" b="1" dirty="0" smtClean="0"/>
              <a:t>Find all frequent </a:t>
            </a:r>
            <a:r>
              <a:rPr lang="en-US" b="1" dirty="0" err="1" smtClean="0"/>
              <a:t>itemsets</a:t>
            </a:r>
            <a:endParaRPr lang="en-US" b="1" dirty="0" smtClean="0"/>
          </a:p>
          <a:p>
            <a:pPr lvl="1"/>
            <a:r>
              <a:rPr lang="en-US" b="1" dirty="0" smtClean="0"/>
              <a:t>Generate strong association rules from the frequent </a:t>
            </a:r>
            <a:r>
              <a:rPr lang="en-US" b="1" dirty="0" err="1" smtClean="0"/>
              <a:t>itemsets</a:t>
            </a:r>
            <a:endParaRPr lang="en-US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Major challenge - a huge number of frequent </a:t>
            </a:r>
            <a:r>
              <a:rPr lang="en-US" sz="3200" dirty="0" err="1" smtClean="0"/>
              <a:t>itemsets</a:t>
            </a:r>
            <a:r>
              <a:rPr lang="en-US" sz="3200" dirty="0" smtClean="0"/>
              <a:t> generated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If 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is frequent, each of its subsets is frequent as well</a:t>
            </a:r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/>
              <a:t>X </a:t>
            </a:r>
            <a:r>
              <a:rPr lang="en-US" sz="2800" dirty="0" smtClean="0"/>
              <a:t>is </a:t>
            </a:r>
            <a:r>
              <a:rPr lang="en-US" sz="2800" b="1" dirty="0" smtClean="0"/>
              <a:t>closed </a:t>
            </a:r>
            <a:r>
              <a:rPr lang="en-US" sz="2800" dirty="0" smtClean="0"/>
              <a:t>in a data set </a:t>
            </a:r>
            <a:r>
              <a:rPr lang="en-US" sz="2800" i="1" dirty="0" smtClean="0"/>
              <a:t>D</a:t>
            </a:r>
            <a:r>
              <a:rPr lang="en-US" sz="2800" dirty="0" smtClean="0"/>
              <a:t> if there exists no proper super-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/>
              <a:t>Y</a:t>
            </a:r>
            <a:r>
              <a:rPr lang="en-US" sz="2800" dirty="0" smtClean="0"/>
              <a:t> such that </a:t>
            </a:r>
            <a:r>
              <a:rPr lang="en-US" sz="2800" i="1" dirty="0" smtClean="0"/>
              <a:t>Y </a:t>
            </a:r>
            <a:r>
              <a:rPr lang="en-US" sz="2800" dirty="0" smtClean="0"/>
              <a:t>has the same support count as </a:t>
            </a:r>
            <a:r>
              <a:rPr lang="en-US" sz="2800" i="1" dirty="0" smtClean="0"/>
              <a:t>X </a:t>
            </a:r>
            <a:r>
              <a:rPr lang="en-US" sz="2800" dirty="0" smtClean="0"/>
              <a:t>in</a:t>
            </a:r>
            <a:r>
              <a:rPr lang="en-US" sz="2800" i="1" dirty="0" smtClean="0"/>
              <a:t> D</a:t>
            </a:r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/>
              <a:t>X </a:t>
            </a:r>
            <a:r>
              <a:rPr lang="en-US" sz="2800" dirty="0" smtClean="0"/>
              <a:t>is a </a:t>
            </a:r>
            <a:r>
              <a:rPr lang="en-US" sz="2800" b="1" dirty="0" smtClean="0"/>
              <a:t>closed frequent </a:t>
            </a:r>
            <a:r>
              <a:rPr lang="en-US" sz="2800" b="1" dirty="0" err="1" smtClean="0"/>
              <a:t>itemset</a:t>
            </a:r>
            <a:r>
              <a:rPr lang="en-US" sz="2800" b="1" dirty="0" smtClean="0"/>
              <a:t> </a:t>
            </a:r>
            <a:r>
              <a:rPr lang="en-US" sz="2800" dirty="0" smtClean="0"/>
              <a:t>in</a:t>
            </a:r>
            <a:r>
              <a:rPr lang="en-US" sz="2800" b="1" dirty="0" smtClean="0"/>
              <a:t> </a:t>
            </a:r>
            <a:r>
              <a:rPr lang="en-US" sz="2800" dirty="0" smtClean="0"/>
              <a:t>set </a:t>
            </a:r>
            <a:r>
              <a:rPr lang="en-US" sz="2800" i="1" dirty="0" smtClean="0"/>
              <a:t>D </a:t>
            </a:r>
            <a:r>
              <a:rPr lang="en-US" sz="2800" dirty="0" smtClean="0"/>
              <a:t>if </a:t>
            </a:r>
            <a:r>
              <a:rPr lang="en-US" sz="2800" i="1" dirty="0" smtClean="0"/>
              <a:t>X </a:t>
            </a:r>
            <a:r>
              <a:rPr lang="en-US" sz="2800" dirty="0" smtClean="0"/>
              <a:t>is both closed and frequent in </a:t>
            </a:r>
            <a:r>
              <a:rPr lang="en-US" sz="2800" i="1" dirty="0" smtClean="0"/>
              <a:t>D</a:t>
            </a:r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/>
              <a:t>X </a:t>
            </a:r>
            <a:r>
              <a:rPr lang="en-US" sz="2800" dirty="0" smtClean="0"/>
              <a:t>is a </a:t>
            </a:r>
            <a:r>
              <a:rPr lang="en-US" sz="2800" b="1" dirty="0" smtClean="0"/>
              <a:t>maximal frequent </a:t>
            </a:r>
            <a:r>
              <a:rPr lang="en-US" sz="2800" b="1" dirty="0" err="1" smtClean="0"/>
              <a:t>itemset</a:t>
            </a:r>
            <a:r>
              <a:rPr lang="en-US" sz="2800" b="1" dirty="0" smtClean="0"/>
              <a:t> </a:t>
            </a:r>
            <a:r>
              <a:rPr lang="en-US" sz="2800" dirty="0" smtClean="0"/>
              <a:t>in a data set </a:t>
            </a:r>
            <a:r>
              <a:rPr lang="en-US" sz="2800" i="1" dirty="0" smtClean="0"/>
              <a:t>D</a:t>
            </a:r>
            <a:r>
              <a:rPr lang="en-US" sz="2800" dirty="0" smtClean="0"/>
              <a:t> if </a:t>
            </a:r>
            <a:r>
              <a:rPr lang="en-US" sz="2800" i="1" dirty="0" smtClean="0"/>
              <a:t>X</a:t>
            </a:r>
            <a:r>
              <a:rPr lang="en-US" sz="2800" dirty="0" smtClean="0"/>
              <a:t> is frequent, and there exists no super-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/>
              <a:t>Y</a:t>
            </a:r>
            <a:r>
              <a:rPr lang="en-US" sz="2800" dirty="0" smtClean="0"/>
              <a:t> that is frequent in </a:t>
            </a:r>
            <a:r>
              <a:rPr lang="en-US" sz="2800" i="1" dirty="0" smtClean="0"/>
              <a:t>D</a:t>
            </a:r>
          </a:p>
          <a:p>
            <a:r>
              <a:rPr lang="en-US" sz="2800" dirty="0" smtClean="0"/>
              <a:t>Set of closed frequent </a:t>
            </a:r>
            <a:r>
              <a:rPr lang="en-US" sz="2800" dirty="0" err="1" smtClean="0"/>
              <a:t>itemsets</a:t>
            </a:r>
            <a:r>
              <a:rPr lang="en-US" sz="2800" smtClean="0"/>
              <a:t> contain </a:t>
            </a:r>
            <a:r>
              <a:rPr lang="en-US" sz="2800" dirty="0" smtClean="0"/>
              <a:t>complete information regarding the frequent </a:t>
            </a:r>
            <a:r>
              <a:rPr lang="en-US" sz="2800" dirty="0" err="1" smtClean="0"/>
              <a:t>itemsets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vs. Closed Freq. </a:t>
            </a:r>
            <a:r>
              <a:rPr lang="en-US" dirty="0" err="1" smtClean="0"/>
              <a:t>Itemsets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1833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0253" y="1479703"/>
            <a:ext cx="7273747" cy="45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966</Words>
  <Application>Microsoft Office PowerPoint</Application>
  <PresentationFormat>On-screen Show (4:3)</PresentationFormat>
  <Paragraphs>129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Mining &amp; Knowledge Discovery</vt:lpstr>
      <vt:lpstr>Concepts &amp; Methods</vt:lpstr>
      <vt:lpstr>Frequent Patterns</vt:lpstr>
      <vt:lpstr>Frequent Pattern Analysis</vt:lpstr>
      <vt:lpstr>Basic Concepts</vt:lpstr>
      <vt:lpstr>Basic Concepts</vt:lpstr>
      <vt:lpstr>Basic Concepts</vt:lpstr>
      <vt:lpstr>Basic Concepts</vt:lpstr>
      <vt:lpstr>Maximal vs. Closed Freq. Itemsets</vt:lpstr>
      <vt:lpstr>Maximal vs. Closed Freq. Itemsets</vt:lpstr>
      <vt:lpstr>Frequent Itemset Mining Methods</vt:lpstr>
      <vt:lpstr>Apriori Algorithm: Finding Frequent Itemsets</vt:lpstr>
      <vt:lpstr>Apriori Algorithm</vt:lpstr>
      <vt:lpstr>Generating Association Rules</vt:lpstr>
      <vt:lpstr>Bottlenecks of Apriori Algorithm</vt:lpstr>
      <vt:lpstr>Slide 16</vt:lpstr>
      <vt:lpstr>Bagging</vt:lpstr>
      <vt:lpstr>Boosting</vt:lpstr>
      <vt:lpstr>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487</cp:revision>
  <dcterms:created xsi:type="dcterms:W3CDTF">2014-12-31T18:10:21Z</dcterms:created>
  <dcterms:modified xsi:type="dcterms:W3CDTF">2018-11-15T06:59:19Z</dcterms:modified>
</cp:coreProperties>
</file>