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29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34" r:id="rId11"/>
    <p:sldId id="311" r:id="rId12"/>
    <p:sldId id="312" r:id="rId13"/>
    <p:sldId id="335" r:id="rId14"/>
    <p:sldId id="336" r:id="rId15"/>
    <p:sldId id="337" r:id="rId16"/>
    <p:sldId id="33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3300"/>
    <a:srgbClr val="00FF00"/>
    <a:srgbClr val="FF9900"/>
    <a:srgbClr val="000099"/>
    <a:srgbClr val="CC0000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64" autoAdjust="0"/>
  </p:normalViewPr>
  <p:slideViewPr>
    <p:cSldViewPr>
      <p:cViewPr>
        <p:scale>
          <a:sx n="60" d="100"/>
          <a:sy n="60" d="100"/>
        </p:scale>
        <p:origin x="-1842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6700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5257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Lecture 6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Avoiding the Zero-Probability Problem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Naive Bayesian prediction requires each conditional prob. be </a:t>
            </a:r>
            <a:r>
              <a:rPr lang="en-US" sz="3000" b="1" dirty="0" smtClean="0"/>
              <a:t>non-zero</a:t>
            </a:r>
            <a:r>
              <a:rPr lang="en-US" sz="3000" dirty="0" smtClean="0"/>
              <a:t>.  Otherwise, the predicted probability will be zero</a:t>
            </a:r>
          </a:p>
          <a:p>
            <a:endParaRPr lang="en-US" sz="3000" dirty="0" smtClean="0"/>
          </a:p>
          <a:p>
            <a:r>
              <a:rPr lang="en-US" sz="3000" dirty="0" smtClean="0"/>
              <a:t>Ex: A dataset with 1000 tuples, income=low (0), income= medium (990), and income = high (10)</a:t>
            </a:r>
          </a:p>
          <a:p>
            <a:r>
              <a:rPr lang="en-US" sz="3000" dirty="0" smtClean="0"/>
              <a:t>Use </a:t>
            </a:r>
            <a:r>
              <a:rPr lang="en-US" sz="3000" b="1" dirty="0" err="1" smtClean="0"/>
              <a:t>Laplacian</a:t>
            </a:r>
            <a:r>
              <a:rPr lang="en-US" sz="3000" b="1" dirty="0" smtClean="0"/>
              <a:t> correction</a:t>
            </a:r>
            <a:r>
              <a:rPr lang="en-US" sz="3000" dirty="0" smtClean="0"/>
              <a:t> (or </a:t>
            </a:r>
            <a:r>
              <a:rPr lang="en-US" sz="3000" dirty="0" err="1" smtClean="0"/>
              <a:t>Laplacian</a:t>
            </a:r>
            <a:r>
              <a:rPr lang="en-US" sz="3000" dirty="0" smtClean="0"/>
              <a:t> estimator)</a:t>
            </a:r>
          </a:p>
          <a:p>
            <a:pPr lvl="1"/>
            <a:r>
              <a:rPr lang="en-US" sz="2600" dirty="0" smtClean="0"/>
              <a:t>Adding 1 to each case</a:t>
            </a:r>
          </a:p>
          <a:p>
            <a:pPr lvl="2">
              <a:buNone/>
            </a:pPr>
            <a:r>
              <a:rPr lang="en-US" sz="2600" dirty="0" err="1" smtClean="0"/>
              <a:t>Prob</a:t>
            </a:r>
            <a:r>
              <a:rPr lang="en-US" sz="2600" dirty="0" smtClean="0"/>
              <a:t>(income = low) = 1/1003</a:t>
            </a:r>
          </a:p>
          <a:p>
            <a:pPr lvl="2">
              <a:buNone/>
            </a:pPr>
            <a:r>
              <a:rPr lang="en-US" sz="2600" dirty="0" err="1" smtClean="0"/>
              <a:t>Prob</a:t>
            </a:r>
            <a:r>
              <a:rPr lang="en-US" sz="2600" dirty="0" smtClean="0"/>
              <a:t>(income = medium) = 991/1003</a:t>
            </a:r>
          </a:p>
          <a:p>
            <a:pPr lvl="2">
              <a:buNone/>
            </a:pPr>
            <a:r>
              <a:rPr lang="en-US" sz="2600" dirty="0" err="1" smtClean="0"/>
              <a:t>Prob</a:t>
            </a:r>
            <a:r>
              <a:rPr lang="en-US" sz="2600" dirty="0" smtClean="0"/>
              <a:t>(income = high) = 11/1003</a:t>
            </a:r>
          </a:p>
          <a:p>
            <a:pPr lvl="1"/>
            <a:r>
              <a:rPr lang="en-US" sz="2600" dirty="0" smtClean="0"/>
              <a:t>The “corrected” prob. estimates are close to their “uncorrected” counterparts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098" name="Object 4"/>
          <p:cNvGraphicFramePr>
            <a:graphicFrameLocks/>
          </p:cNvGraphicFramePr>
          <p:nvPr/>
        </p:nvGraphicFramePr>
        <p:xfrm>
          <a:off x="4191000" y="2209800"/>
          <a:ext cx="4191000" cy="914400"/>
        </p:xfrm>
        <a:graphic>
          <a:graphicData uri="http://schemas.openxmlformats.org/presentationml/2006/ole">
            <p:oleObj spid="_x0000_s4098" name="Equation" r:id="rId3" imgW="17653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Classifier: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Assumption: class conditional independence, therefore loss of accuracy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Patients: Profile - age, family history, etc. </a:t>
            </a:r>
            <a:r>
              <a:rPr lang="en-US" sz="2400" dirty="0" smtClean="0"/>
              <a:t>Symptoms</a:t>
            </a:r>
            <a:r>
              <a:rPr lang="en-US" dirty="0" smtClean="0"/>
              <a:t> - </a:t>
            </a:r>
            <a:r>
              <a:rPr lang="en-US" sz="2400" dirty="0" smtClean="0"/>
              <a:t>fever, cough etc., Disease - lung cancer, diabetes, etc.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Dependencies among these cannot be modeled by 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Unlike naive Bayesian classifiers, do not assume class conditional independence</a:t>
            </a:r>
          </a:p>
          <a:p>
            <a:r>
              <a:rPr lang="en-US" sz="2800" dirty="0" smtClean="0"/>
              <a:t>Allow the representation of dependencies among subsets of attributes</a:t>
            </a:r>
          </a:p>
          <a:p>
            <a:r>
              <a:rPr lang="en-US" sz="2800" dirty="0" smtClean="0"/>
              <a:t>Graphical model of causal relationships</a:t>
            </a:r>
          </a:p>
          <a:p>
            <a:r>
              <a:rPr lang="en-US" sz="2800" dirty="0" smtClean="0"/>
              <a:t>Two components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i="1" dirty="0" smtClean="0"/>
              <a:t>directed acyclic </a:t>
            </a:r>
            <a:r>
              <a:rPr lang="en-US" sz="2400" b="1" dirty="0" smtClean="0"/>
              <a:t>graph</a:t>
            </a:r>
          </a:p>
          <a:p>
            <a:pPr lvl="1"/>
            <a:r>
              <a:rPr lang="en-US" sz="2400" dirty="0" smtClean="0"/>
              <a:t>set of </a:t>
            </a:r>
            <a:r>
              <a:rPr lang="en-US" sz="2400" b="1" i="1" dirty="0" smtClean="0"/>
              <a:t>conditional probability </a:t>
            </a:r>
            <a:r>
              <a:rPr lang="en-US" sz="2400" b="1" dirty="0" smtClean="0"/>
              <a:t>tables </a:t>
            </a:r>
            <a:r>
              <a:rPr lang="en-US" sz="2400" dirty="0" smtClean="0"/>
              <a:t>(CPT)</a:t>
            </a:r>
          </a:p>
          <a:p>
            <a:r>
              <a:rPr lang="en-US" sz="2800" dirty="0" smtClean="0"/>
              <a:t>Node = random variable (discrete- or continuous)</a:t>
            </a:r>
          </a:p>
          <a:p>
            <a:r>
              <a:rPr lang="en-US" sz="2800" dirty="0" smtClean="0"/>
              <a:t>Arc = probabilistic dependence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Arc </a:t>
            </a:r>
            <a:r>
              <a:rPr lang="en-US" sz="2800" i="1" dirty="0" smtClean="0"/>
              <a:t>Y</a:t>
            </a:r>
            <a:r>
              <a:rPr lang="en-US" sz="2800" dirty="0" smtClean="0"/>
              <a:t> -&gt; </a:t>
            </a:r>
            <a:r>
              <a:rPr lang="en-US" sz="2800" i="1" dirty="0" smtClean="0"/>
              <a:t>Z</a:t>
            </a:r>
            <a:r>
              <a:rPr lang="en-US" sz="2800" dirty="0" smtClean="0"/>
              <a:t> implies </a:t>
            </a:r>
            <a:r>
              <a:rPr lang="en-US" sz="2800" i="1" dirty="0" smtClean="0"/>
              <a:t>Y </a:t>
            </a:r>
            <a:r>
              <a:rPr lang="en-US" sz="2800" dirty="0" smtClean="0"/>
              <a:t>is a</a:t>
            </a:r>
            <a:r>
              <a:rPr lang="en-US" sz="2800" i="1" dirty="0" smtClean="0"/>
              <a:t> </a:t>
            </a:r>
            <a:r>
              <a:rPr lang="en-US" sz="2800" b="1" dirty="0" smtClean="0"/>
              <a:t>parent</a:t>
            </a:r>
            <a:r>
              <a:rPr lang="en-US" sz="2800" b="1" i="1" dirty="0" smtClean="0"/>
              <a:t>, </a:t>
            </a:r>
            <a:r>
              <a:rPr lang="en-US" sz="2800" i="1" dirty="0" smtClean="0"/>
              <a:t>Z </a:t>
            </a:r>
            <a:r>
              <a:rPr lang="en-US" sz="2800" dirty="0" smtClean="0"/>
              <a:t>is a </a:t>
            </a:r>
            <a:r>
              <a:rPr lang="en-US" sz="2800" b="1" dirty="0" smtClean="0"/>
              <a:t>descendant</a:t>
            </a:r>
            <a:endParaRPr lang="en-US" sz="28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37" y="2514600"/>
            <a:ext cx="4757963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648200"/>
            <a:ext cx="4114800" cy="115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variable is conditionally independent of its non-descendants in the graph, given its parents</a:t>
            </a:r>
          </a:p>
          <a:p>
            <a:r>
              <a:rPr lang="en-US" sz="2800" dirty="0" smtClean="0"/>
              <a:t>One CPT for each variable</a:t>
            </a:r>
          </a:p>
          <a:p>
            <a:r>
              <a:rPr lang="en-US" sz="2800" i="1" dirty="0" smtClean="0"/>
              <a:t>X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,…,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be a data </a:t>
            </a:r>
            <a:r>
              <a:rPr lang="en-US" sz="2800" dirty="0" err="1" smtClean="0"/>
              <a:t>tuple</a:t>
            </a:r>
            <a:r>
              <a:rPr lang="en-US" sz="2800" dirty="0" smtClean="0"/>
              <a:t> described by the variables or attributes </a:t>
            </a:r>
            <a:r>
              <a:rPr lang="en-US" sz="2800" i="1" dirty="0" smtClean="0"/>
              <a:t>Y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,…, </a:t>
            </a:r>
            <a:r>
              <a:rPr lang="en-US" sz="2800" i="1" dirty="0" err="1" smtClean="0"/>
              <a:t>Y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r>
              <a:rPr lang="en-US" sz="2800" dirty="0" smtClean="0"/>
              <a:t>Complete representation of the existing joint probability distribution</a:t>
            </a:r>
            <a:endParaRPr lang="en-US" sz="28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761" y="5029200"/>
            <a:ext cx="617423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node within the network can be selected as an “output” node, representing a class label attribute</a:t>
            </a:r>
          </a:p>
          <a:p>
            <a:r>
              <a:rPr lang="en-US" sz="2800" dirty="0" smtClean="0"/>
              <a:t>May be more than one output node</a:t>
            </a:r>
          </a:p>
          <a:p>
            <a:r>
              <a:rPr lang="en-US" sz="2800" dirty="0" smtClean="0"/>
              <a:t>Can return probability of each class</a:t>
            </a:r>
          </a:p>
          <a:p>
            <a:r>
              <a:rPr lang="en-US" sz="2800" dirty="0" smtClean="0"/>
              <a:t>Various learning algorithms – gradient descent</a:t>
            </a:r>
          </a:p>
          <a:p>
            <a:r>
              <a:rPr lang="en-US" sz="2800" dirty="0" smtClean="0"/>
              <a:t>Some applications</a:t>
            </a:r>
          </a:p>
          <a:p>
            <a:pPr lvl="1"/>
            <a:r>
              <a:rPr lang="en-US" sz="2400" dirty="0" smtClean="0"/>
              <a:t>genetic linkage analysis</a:t>
            </a:r>
          </a:p>
          <a:p>
            <a:pPr lvl="1"/>
            <a:r>
              <a:rPr lang="en-US" sz="2400" dirty="0" smtClean="0"/>
              <a:t>computer vision</a:t>
            </a:r>
          </a:p>
          <a:p>
            <a:pPr lvl="1"/>
            <a:r>
              <a:rPr lang="en-US" sz="2400" dirty="0" smtClean="0"/>
              <a:t>document and text analysis</a:t>
            </a:r>
          </a:p>
          <a:p>
            <a:pPr lvl="1"/>
            <a:r>
              <a:rPr lang="en-US" sz="2400" dirty="0" smtClean="0"/>
              <a:t>decision support systems</a:t>
            </a:r>
          </a:p>
          <a:p>
            <a:pPr lvl="1"/>
            <a:r>
              <a:rPr lang="en-US" sz="2400" dirty="0" smtClean="0"/>
              <a:t>sensitivity analysis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4191000"/>
            <a:ext cx="5943600" cy="838200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err="1" smtClean="0">
                <a:latin typeface="Comic Sans MS" pitchFamily="66" charset="0"/>
              </a:rPr>
              <a:t>Contd</a:t>
            </a:r>
            <a:r>
              <a:rPr lang="en-US" altLang="en-US" sz="2800" dirty="0" smtClean="0">
                <a:latin typeface="Comic Sans MS" pitchFamily="66" charset="0"/>
              </a:rPr>
              <a:t>…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276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Classification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Bayesian classifiers are statistical classifiers based on </a:t>
            </a:r>
            <a:r>
              <a:rPr lang="en-US" dirty="0" err="1" smtClean="0"/>
              <a:t>Bayes</a:t>
            </a:r>
            <a:r>
              <a:rPr lang="en-US" dirty="0" smtClean="0"/>
              <a:t>’ theorem</a:t>
            </a:r>
          </a:p>
          <a:p>
            <a:r>
              <a:rPr lang="en-US" dirty="0" smtClean="0"/>
              <a:t>Predict class membership probabilities</a:t>
            </a:r>
          </a:p>
          <a:p>
            <a:r>
              <a:rPr lang="en-US" dirty="0" smtClean="0"/>
              <a:t>Naive Bayesian classifier</a:t>
            </a:r>
          </a:p>
          <a:p>
            <a:pPr lvl="1"/>
            <a:r>
              <a:rPr lang="en-US" dirty="0" smtClean="0"/>
              <a:t>Assumes effect of an attribute value on a given class is independent of the values of the other attributes – </a:t>
            </a:r>
            <a:r>
              <a:rPr lang="en-US" i="1" dirty="0" smtClean="0">
                <a:solidFill>
                  <a:srgbClr val="0000FF"/>
                </a:solidFill>
              </a:rPr>
              <a:t>class conditional independence</a:t>
            </a:r>
          </a:p>
          <a:p>
            <a:pPr lvl="1"/>
            <a:r>
              <a:rPr lang="en-US" dirty="0" smtClean="0"/>
              <a:t>Simplifies the computations</a:t>
            </a:r>
          </a:p>
          <a:p>
            <a:pPr lvl="1"/>
            <a:r>
              <a:rPr lang="en-US" dirty="0" smtClean="0"/>
              <a:t>Has comparable performance with decision tree and selected neural network classifiers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Let </a:t>
            </a:r>
            <a:r>
              <a:rPr lang="en-US" b="1" i="1" dirty="0" smtClean="0"/>
              <a:t>X</a:t>
            </a:r>
            <a:r>
              <a:rPr lang="en-US" dirty="0" smtClean="0"/>
              <a:t> be a data sample (“evidence”): </a:t>
            </a:r>
            <a:r>
              <a:rPr lang="en-US" i="1" dirty="0" smtClean="0"/>
              <a:t>n</a:t>
            </a:r>
            <a:r>
              <a:rPr lang="en-US" dirty="0" smtClean="0"/>
              <a:t> attributes, class label unknown</a:t>
            </a:r>
          </a:p>
          <a:p>
            <a:r>
              <a:rPr lang="en-US" sz="2800" i="1" dirty="0" smtClean="0"/>
              <a:t>H</a:t>
            </a:r>
            <a:r>
              <a:rPr lang="en-US" sz="2800" dirty="0" smtClean="0"/>
              <a:t>: some hypothesis such as that the data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b="1" i="1" dirty="0" smtClean="0"/>
              <a:t>X</a:t>
            </a:r>
            <a:r>
              <a:rPr lang="en-US" sz="2800" dirty="0" smtClean="0"/>
              <a:t> belongs to a specified class </a:t>
            </a:r>
            <a:r>
              <a:rPr lang="en-US" sz="2800" i="1" dirty="0" smtClean="0"/>
              <a:t>C</a:t>
            </a:r>
          </a:p>
          <a:p>
            <a:r>
              <a:rPr lang="en-US" sz="2800" dirty="0" smtClean="0"/>
              <a:t>Find P(</a:t>
            </a:r>
            <a:r>
              <a:rPr lang="en-US" sz="2800" i="1" dirty="0" smtClean="0"/>
              <a:t>H</a:t>
            </a:r>
            <a:r>
              <a:rPr lang="en-US" sz="2800" dirty="0" smtClean="0"/>
              <a:t>|</a:t>
            </a:r>
            <a:r>
              <a:rPr lang="en-US" sz="2800" b="1" i="1" dirty="0" smtClean="0"/>
              <a:t>X</a:t>
            </a:r>
            <a:r>
              <a:rPr lang="en-US" sz="2800" dirty="0" smtClean="0"/>
              <a:t>)</a:t>
            </a:r>
            <a:r>
              <a:rPr lang="en-US" sz="2800" i="1" dirty="0" smtClean="0"/>
              <a:t>: </a:t>
            </a:r>
            <a:r>
              <a:rPr lang="en-US" sz="2800" dirty="0" smtClean="0"/>
              <a:t>probability that the hypothesis </a:t>
            </a:r>
            <a:r>
              <a:rPr lang="en-US" sz="2800" i="1" dirty="0" smtClean="0"/>
              <a:t>H</a:t>
            </a:r>
            <a:r>
              <a:rPr lang="en-US" sz="2800" dirty="0" smtClean="0"/>
              <a:t> holds given the observed data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b="1" i="1" dirty="0" smtClean="0"/>
              <a:t>X</a:t>
            </a:r>
          </a:p>
          <a:p>
            <a:r>
              <a:rPr lang="en-US" sz="2800" dirty="0" smtClean="0"/>
              <a:t>Probability that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b="1" i="1" dirty="0" smtClean="0"/>
              <a:t>X </a:t>
            </a:r>
            <a:r>
              <a:rPr lang="en-US" sz="2800" dirty="0" smtClean="0"/>
              <a:t>belongs to class </a:t>
            </a:r>
            <a:r>
              <a:rPr lang="en-US" sz="2800" i="1" dirty="0" smtClean="0"/>
              <a:t>C, </a:t>
            </a:r>
            <a:r>
              <a:rPr lang="en-US" sz="2800" dirty="0" smtClean="0"/>
              <a:t>given that we know the attribute description of </a:t>
            </a:r>
            <a:r>
              <a:rPr lang="en-US" sz="2800" b="1" i="1" dirty="0" smtClean="0"/>
              <a:t>X</a:t>
            </a:r>
          </a:p>
          <a:p>
            <a:r>
              <a:rPr lang="en-US" sz="2800" dirty="0" smtClean="0"/>
              <a:t>P(</a:t>
            </a:r>
            <a:r>
              <a:rPr lang="en-US" sz="2800" i="1" dirty="0" smtClean="0"/>
              <a:t>H</a:t>
            </a:r>
            <a:r>
              <a:rPr lang="en-US" sz="2800" dirty="0" smtClean="0"/>
              <a:t>|</a:t>
            </a:r>
            <a:r>
              <a:rPr lang="en-US" sz="2800" b="1" i="1" dirty="0" smtClean="0"/>
              <a:t>X</a:t>
            </a:r>
            <a:r>
              <a:rPr lang="en-US" sz="2800" dirty="0" smtClean="0"/>
              <a:t>) a posteriori probability of </a:t>
            </a:r>
            <a:r>
              <a:rPr lang="en-US" sz="2800" i="1" dirty="0" smtClean="0"/>
              <a:t>H</a:t>
            </a:r>
            <a:r>
              <a:rPr lang="en-US" sz="2800" dirty="0" smtClean="0"/>
              <a:t> conditioned on </a:t>
            </a:r>
            <a:r>
              <a:rPr lang="en-US" sz="2800" b="1" i="1" dirty="0" smtClean="0"/>
              <a:t>X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Baye’s</a:t>
            </a:r>
            <a:r>
              <a:rPr lang="en-US" dirty="0" smtClean="0"/>
              <a:t> theorem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computer purchase problem</a:t>
            </a:r>
          </a:p>
          <a:p>
            <a:pPr lvl="1"/>
            <a:r>
              <a:rPr lang="en-US" dirty="0" smtClean="0"/>
              <a:t>customers described by </a:t>
            </a:r>
            <a:r>
              <a:rPr lang="en-US" i="1" dirty="0" smtClean="0"/>
              <a:t>age </a:t>
            </a:r>
            <a:r>
              <a:rPr lang="en-US" dirty="0" smtClean="0"/>
              <a:t>and</a:t>
            </a:r>
            <a:r>
              <a:rPr lang="en-US" i="1" dirty="0" smtClean="0"/>
              <a:t> income</a:t>
            </a:r>
          </a:p>
          <a:p>
            <a:pPr lvl="1"/>
            <a:r>
              <a:rPr lang="en-US" b="1" i="1" dirty="0" smtClean="0"/>
              <a:t>X </a:t>
            </a:r>
            <a:r>
              <a:rPr lang="en-US" dirty="0" smtClean="0"/>
              <a:t>is a 35-year-old customer with an income of $40,000</a:t>
            </a:r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: hypothesis that customer will buy a computer</a:t>
            </a:r>
          </a:p>
          <a:p>
            <a:pPr lvl="1"/>
            <a:r>
              <a:rPr lang="en-US" dirty="0" smtClean="0"/>
              <a:t>P(</a:t>
            </a:r>
            <a:r>
              <a:rPr lang="en-US" i="1" dirty="0" smtClean="0"/>
              <a:t>H</a:t>
            </a:r>
            <a:r>
              <a:rPr lang="en-US" dirty="0" smtClean="0"/>
              <a:t>|</a:t>
            </a:r>
            <a:r>
              <a:rPr lang="en-US" b="1" i="1" dirty="0" smtClean="0"/>
              <a:t>X</a:t>
            </a:r>
            <a:r>
              <a:rPr lang="en-US" dirty="0" smtClean="0"/>
              <a:t>) = 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11667"/>
            <a:ext cx="4191000" cy="116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P(</a:t>
            </a:r>
            <a:r>
              <a:rPr lang="en-US" sz="2800" i="1" dirty="0" smtClean="0"/>
              <a:t>H</a:t>
            </a:r>
            <a:r>
              <a:rPr lang="en-US" sz="2800" dirty="0" smtClean="0"/>
              <a:t>|</a:t>
            </a:r>
            <a:r>
              <a:rPr lang="en-US" sz="2800" b="1" i="1" dirty="0" smtClean="0"/>
              <a:t>X</a:t>
            </a:r>
            <a:r>
              <a:rPr lang="en-US" sz="2800" dirty="0" smtClean="0"/>
              <a:t>):</a:t>
            </a:r>
            <a:r>
              <a:rPr lang="en-US" sz="2800" i="1" dirty="0" smtClean="0"/>
              <a:t> </a:t>
            </a:r>
            <a:r>
              <a:rPr lang="en-US" sz="2800" dirty="0" smtClean="0"/>
              <a:t>posterior</a:t>
            </a:r>
            <a:r>
              <a:rPr lang="en-US" sz="2800" b="1" dirty="0" smtClean="0"/>
              <a:t> </a:t>
            </a:r>
            <a:r>
              <a:rPr lang="en-US" sz="2800" dirty="0" smtClean="0"/>
              <a:t>probability that customer X will buy a computer given his age and income</a:t>
            </a:r>
          </a:p>
          <a:p>
            <a:r>
              <a:rPr lang="en-US" sz="2800" dirty="0" smtClean="0"/>
              <a:t>P(</a:t>
            </a:r>
            <a:r>
              <a:rPr lang="en-US" sz="2800" i="1" dirty="0" smtClean="0"/>
              <a:t>H</a:t>
            </a:r>
            <a:r>
              <a:rPr lang="en-US" sz="2800" dirty="0" smtClean="0"/>
              <a:t>) is the prior probability that any given customer will buy a computer, regardless of age, income</a:t>
            </a:r>
          </a:p>
          <a:p>
            <a:r>
              <a:rPr lang="en-US" sz="2800" dirty="0" smtClean="0"/>
              <a:t>P(</a:t>
            </a:r>
            <a:r>
              <a:rPr lang="en-US" sz="2800" b="1" i="1" dirty="0" smtClean="0"/>
              <a:t>X</a:t>
            </a:r>
            <a:r>
              <a:rPr lang="en-US" sz="2800" dirty="0" smtClean="0"/>
              <a:t>|</a:t>
            </a:r>
            <a:r>
              <a:rPr lang="en-US" sz="2800" i="1" dirty="0" smtClean="0"/>
              <a:t>H</a:t>
            </a:r>
            <a:r>
              <a:rPr lang="en-US" sz="2800" dirty="0" smtClean="0"/>
              <a:t>)</a:t>
            </a:r>
            <a:r>
              <a:rPr lang="en-US" sz="2800" b="1" dirty="0" smtClean="0"/>
              <a:t>:</a:t>
            </a:r>
            <a:r>
              <a:rPr lang="en-US" sz="2800" b="1" i="1" dirty="0" smtClean="0"/>
              <a:t> </a:t>
            </a:r>
            <a:r>
              <a:rPr lang="en-US" sz="2800" dirty="0" smtClean="0"/>
              <a:t>posterior probability that customer </a:t>
            </a:r>
            <a:r>
              <a:rPr lang="en-US" sz="2800" b="1" i="1" dirty="0" smtClean="0"/>
              <a:t>X</a:t>
            </a:r>
            <a:r>
              <a:rPr lang="en-US" sz="2800" dirty="0" smtClean="0"/>
              <a:t> is 35 years old and earns $40,000, given that he buys a computer</a:t>
            </a:r>
          </a:p>
          <a:p>
            <a:r>
              <a:rPr lang="en-US" sz="2800" dirty="0" smtClean="0"/>
              <a:t>P(</a:t>
            </a:r>
            <a:r>
              <a:rPr lang="en-US" sz="2800" b="1" i="1" dirty="0" smtClean="0"/>
              <a:t>X</a:t>
            </a:r>
            <a:r>
              <a:rPr lang="en-US" sz="2800" dirty="0" smtClean="0"/>
              <a:t>): prior probability that a person from the set of customers is 35 years old and earns $40,000</a:t>
            </a:r>
          </a:p>
          <a:p>
            <a:r>
              <a:rPr lang="en-US" sz="2800" dirty="0" smtClean="0"/>
              <a:t>P(</a:t>
            </a:r>
            <a:r>
              <a:rPr lang="en-US" sz="2800" i="1" dirty="0" smtClean="0"/>
              <a:t>H</a:t>
            </a:r>
            <a:r>
              <a:rPr lang="en-US" sz="2800" dirty="0" smtClean="0"/>
              <a:t>), P(</a:t>
            </a:r>
            <a:r>
              <a:rPr lang="en-US" sz="2800" b="1" i="1" dirty="0" smtClean="0"/>
              <a:t>X</a:t>
            </a:r>
            <a:r>
              <a:rPr lang="en-US" sz="2800" dirty="0" smtClean="0"/>
              <a:t>|</a:t>
            </a:r>
            <a:r>
              <a:rPr lang="en-US" sz="2800" i="1" dirty="0" smtClean="0"/>
              <a:t>H</a:t>
            </a:r>
            <a:r>
              <a:rPr lang="en-US" sz="2800" dirty="0" smtClean="0"/>
              <a:t>), P(</a:t>
            </a:r>
            <a:r>
              <a:rPr lang="en-US" sz="2800" b="1" i="1" dirty="0" smtClean="0"/>
              <a:t>X</a:t>
            </a:r>
            <a:r>
              <a:rPr lang="en-US" sz="2800" dirty="0" smtClean="0"/>
              <a:t>) may be estimated from given data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Bayesian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D: </a:t>
            </a:r>
            <a:r>
              <a:rPr lang="en-US" sz="2800" dirty="0" smtClean="0"/>
              <a:t>training set of tuples. Each </a:t>
            </a:r>
            <a:r>
              <a:rPr lang="en-US" sz="2800" dirty="0" err="1" smtClean="0"/>
              <a:t>tuple</a:t>
            </a:r>
            <a:r>
              <a:rPr lang="en-US" sz="2800" dirty="0" smtClean="0"/>
              <a:t> represented by </a:t>
            </a:r>
            <a:r>
              <a:rPr lang="en-US" sz="2800" i="1" dirty="0" smtClean="0"/>
              <a:t>n</a:t>
            </a:r>
            <a:r>
              <a:rPr lang="en-US" sz="2800" dirty="0" smtClean="0"/>
              <a:t>-dimensional attribute vector, </a:t>
            </a:r>
            <a:r>
              <a:rPr lang="en-US" sz="2800" b="1" i="1" dirty="0" smtClean="0"/>
              <a:t>X</a:t>
            </a:r>
            <a:r>
              <a:rPr lang="en-US" sz="2800" dirty="0" smtClean="0"/>
              <a:t>=(x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,…,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). Attributes are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2</a:t>
            </a:r>
            <a:r>
              <a:rPr lang="en-US" sz="2800" dirty="0" smtClean="0"/>
              <a:t>,…,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n</a:t>
            </a:r>
            <a:r>
              <a:rPr lang="en-US" sz="2800" i="1" dirty="0" smtClean="0"/>
              <a:t>. m </a:t>
            </a:r>
            <a:r>
              <a:rPr lang="en-US" sz="2800" dirty="0" smtClean="0"/>
              <a:t>classes -</a:t>
            </a:r>
            <a:r>
              <a:rPr lang="en-US" sz="2800" i="1" dirty="0" smtClean="0"/>
              <a:t> C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C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,…, C</a:t>
            </a:r>
            <a:r>
              <a:rPr lang="en-US" sz="2800" i="1" baseline="-25000" dirty="0" smtClean="0"/>
              <a:t>m</a:t>
            </a:r>
          </a:p>
          <a:p>
            <a:r>
              <a:rPr lang="en-US" sz="2800" dirty="0" smtClean="0"/>
              <a:t>Given a </a:t>
            </a:r>
            <a:r>
              <a:rPr lang="en-US" sz="2800" dirty="0" err="1" smtClean="0"/>
              <a:t>tuple</a:t>
            </a:r>
            <a:r>
              <a:rPr lang="en-US" sz="2800" dirty="0" smtClean="0"/>
              <a:t>, </a:t>
            </a:r>
            <a:r>
              <a:rPr lang="en-US" sz="2800" b="1" i="1" dirty="0" smtClean="0"/>
              <a:t>X, </a:t>
            </a:r>
            <a:r>
              <a:rPr lang="en-US" sz="2800" dirty="0" smtClean="0"/>
              <a:t>the classifier will predict that </a:t>
            </a:r>
            <a:r>
              <a:rPr lang="en-US" sz="2800" b="1" i="1" dirty="0" smtClean="0"/>
              <a:t>X</a:t>
            </a:r>
            <a:r>
              <a:rPr lang="en-US" sz="2800" dirty="0" smtClean="0"/>
              <a:t> belongs to the </a:t>
            </a:r>
            <a:r>
              <a:rPr lang="en-US" sz="2800" u="sng" dirty="0" smtClean="0"/>
              <a:t>class having the highest posterior probability, conditioned on </a:t>
            </a:r>
            <a:r>
              <a:rPr lang="en-US" sz="2800" b="1" i="1" u="sng" dirty="0" smtClean="0"/>
              <a:t>X</a:t>
            </a:r>
            <a:r>
              <a:rPr lang="en-US" sz="2800" b="1" i="1" dirty="0" smtClean="0"/>
              <a:t>.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b="1" i="1" dirty="0" smtClean="0"/>
              <a:t>X</a:t>
            </a:r>
            <a:r>
              <a:rPr lang="en-US" sz="2800" dirty="0" smtClean="0"/>
              <a:t> belongs to class </a:t>
            </a:r>
            <a:r>
              <a:rPr lang="en-US" sz="2800" i="1" dirty="0" err="1" smtClean="0"/>
              <a:t>C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if and only if</a:t>
            </a:r>
          </a:p>
          <a:p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 err="1" smtClean="0"/>
              <a:t>Bayes</a:t>
            </a:r>
            <a:r>
              <a:rPr lang="en-US" sz="2800" dirty="0" smtClean="0"/>
              <a:t>’ theorem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800600"/>
            <a:ext cx="6324601" cy="58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715000"/>
            <a:ext cx="360942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Bayesian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2578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As P(</a:t>
            </a:r>
            <a:r>
              <a:rPr lang="en-US" sz="2700" b="1" i="1" dirty="0" smtClean="0"/>
              <a:t>X</a:t>
            </a:r>
            <a:r>
              <a:rPr lang="en-US" sz="2700" dirty="0" smtClean="0"/>
              <a:t>) is constant for all classes, only P(</a:t>
            </a:r>
            <a:r>
              <a:rPr lang="en-US" sz="2700" b="1" i="1" dirty="0" err="1" smtClean="0"/>
              <a:t>X</a:t>
            </a:r>
            <a:r>
              <a:rPr lang="en-US" sz="2700" dirty="0" err="1" smtClean="0"/>
              <a:t>|</a:t>
            </a:r>
            <a:r>
              <a:rPr lang="en-US" sz="2700" i="1" dirty="0" err="1" smtClean="0"/>
              <a:t>C</a:t>
            </a:r>
            <a:r>
              <a:rPr lang="en-US" sz="2700" i="1" baseline="-25000" dirty="0" err="1" smtClean="0"/>
              <a:t>i</a:t>
            </a:r>
            <a:r>
              <a:rPr lang="en-US" sz="2700" dirty="0" smtClean="0"/>
              <a:t>)P(</a:t>
            </a:r>
            <a:r>
              <a:rPr lang="en-US" sz="2700" i="1" dirty="0" err="1" smtClean="0"/>
              <a:t>C</a:t>
            </a:r>
            <a:r>
              <a:rPr lang="en-US" sz="2700" i="1" baseline="-25000" dirty="0" err="1" smtClean="0"/>
              <a:t>i</a:t>
            </a:r>
            <a:r>
              <a:rPr lang="en-US" sz="2700" dirty="0" smtClean="0"/>
              <a:t>) needs to be maximized</a:t>
            </a:r>
          </a:p>
          <a:p>
            <a:r>
              <a:rPr lang="en-US" sz="2700" dirty="0" smtClean="0"/>
              <a:t>If the class prior probabilities are not known, assume P(</a:t>
            </a:r>
            <a:r>
              <a:rPr lang="en-US" sz="2700" i="1" dirty="0" smtClean="0"/>
              <a:t>C</a:t>
            </a:r>
            <a:r>
              <a:rPr lang="en-US" sz="2700" i="1" baseline="-25000" dirty="0" smtClean="0"/>
              <a:t>1</a:t>
            </a:r>
            <a:r>
              <a:rPr lang="en-US" sz="2700" dirty="0" smtClean="0"/>
              <a:t>)=P(</a:t>
            </a:r>
            <a:r>
              <a:rPr lang="en-US" sz="2700" i="1" dirty="0" smtClean="0"/>
              <a:t>C</a:t>
            </a:r>
            <a:r>
              <a:rPr lang="en-US" sz="2700" i="1" baseline="-25000" dirty="0" smtClean="0"/>
              <a:t>2</a:t>
            </a:r>
            <a:r>
              <a:rPr lang="en-US" sz="2700" dirty="0" smtClean="0"/>
              <a:t>)=…=P(</a:t>
            </a:r>
            <a:r>
              <a:rPr lang="en-US" sz="2700" i="1" dirty="0" smtClean="0"/>
              <a:t>C</a:t>
            </a:r>
            <a:r>
              <a:rPr lang="en-US" sz="2700" i="1" baseline="-25000" dirty="0" smtClean="0"/>
              <a:t>m</a:t>
            </a:r>
            <a:r>
              <a:rPr lang="en-US" sz="2700" dirty="0" smtClean="0"/>
              <a:t>)</a:t>
            </a:r>
            <a:r>
              <a:rPr lang="en-US" sz="2700" i="1" dirty="0" smtClean="0"/>
              <a:t>, </a:t>
            </a:r>
            <a:r>
              <a:rPr lang="en-US" sz="2700" dirty="0" smtClean="0"/>
              <a:t>and therefore maximize P(</a:t>
            </a:r>
            <a:r>
              <a:rPr lang="en-US" sz="2700" b="1" i="1" dirty="0" err="1" smtClean="0"/>
              <a:t>X</a:t>
            </a:r>
            <a:r>
              <a:rPr lang="en-US" sz="2700" dirty="0" err="1" smtClean="0"/>
              <a:t>|</a:t>
            </a:r>
            <a:r>
              <a:rPr lang="en-US" sz="2700" i="1" dirty="0" err="1" smtClean="0"/>
              <a:t>C</a:t>
            </a:r>
            <a:r>
              <a:rPr lang="en-US" sz="2700" i="1" baseline="-25000" dirty="0" err="1" smtClean="0"/>
              <a:t>i</a:t>
            </a:r>
            <a:r>
              <a:rPr lang="en-US" sz="2700" dirty="0" smtClean="0"/>
              <a:t>)</a:t>
            </a:r>
            <a:endParaRPr lang="en-US" sz="2700" b="1" i="1" dirty="0" smtClean="0"/>
          </a:p>
          <a:p>
            <a:r>
              <a:rPr lang="en-US" sz="2700" dirty="0" smtClean="0"/>
              <a:t>Class prior probabilities may be estimated by P(</a:t>
            </a:r>
            <a:r>
              <a:rPr lang="en-US" sz="2700" i="1" dirty="0" err="1" smtClean="0"/>
              <a:t>C</a:t>
            </a:r>
            <a:r>
              <a:rPr lang="en-US" sz="2700" i="1" baseline="-25000" dirty="0" err="1" smtClean="0"/>
              <a:t>i</a:t>
            </a:r>
            <a:r>
              <a:rPr lang="en-US" sz="2700" dirty="0" smtClean="0"/>
              <a:t>) =</a:t>
            </a:r>
            <a:r>
              <a:rPr lang="en-US" sz="2700" i="1" dirty="0" smtClean="0"/>
              <a:t> </a:t>
            </a:r>
            <a:r>
              <a:rPr lang="en-US" sz="2700" dirty="0" smtClean="0"/>
              <a:t>|</a:t>
            </a:r>
            <a:r>
              <a:rPr lang="en-US" sz="2700" i="1" dirty="0" err="1" smtClean="0"/>
              <a:t>C</a:t>
            </a:r>
            <a:r>
              <a:rPr lang="en-US" sz="2700" i="1" baseline="-25000" dirty="0" err="1" smtClean="0"/>
              <a:t>i,D</a:t>
            </a:r>
            <a:r>
              <a:rPr lang="en-US" sz="2700" dirty="0" smtClean="0"/>
              <a:t>|/|</a:t>
            </a:r>
            <a:r>
              <a:rPr lang="en-US" sz="2700" i="1" dirty="0" smtClean="0"/>
              <a:t>D</a:t>
            </a:r>
            <a:r>
              <a:rPr lang="en-US" sz="2700" dirty="0" smtClean="0"/>
              <a:t>|</a:t>
            </a:r>
          </a:p>
          <a:p>
            <a:r>
              <a:rPr lang="en-US" sz="2700" dirty="0" smtClean="0"/>
              <a:t>Given data sets with many attributes, extremely computationally expensive to compute P(</a:t>
            </a:r>
            <a:r>
              <a:rPr lang="en-US" sz="2700" b="1" i="1" dirty="0" err="1" smtClean="0"/>
              <a:t>X</a:t>
            </a:r>
            <a:r>
              <a:rPr lang="en-US" sz="2700" dirty="0" err="1" smtClean="0"/>
              <a:t>|</a:t>
            </a:r>
            <a:r>
              <a:rPr lang="en-US" sz="2700" i="1" dirty="0" err="1" smtClean="0"/>
              <a:t>C</a:t>
            </a:r>
            <a:r>
              <a:rPr lang="en-US" sz="2700" i="1" baseline="-25000" dirty="0" err="1" smtClean="0"/>
              <a:t>i</a:t>
            </a:r>
            <a:r>
              <a:rPr lang="en-US" sz="2700" dirty="0" smtClean="0"/>
              <a:t>)</a:t>
            </a:r>
            <a:endParaRPr lang="en-US" sz="2700" i="1" dirty="0" smtClean="0"/>
          </a:p>
          <a:p>
            <a:r>
              <a:rPr lang="en-US" sz="2700" dirty="0" smtClean="0"/>
              <a:t>Assumption: </a:t>
            </a:r>
            <a:r>
              <a:rPr lang="en-US" sz="2700" dirty="0" smtClean="0">
                <a:solidFill>
                  <a:srgbClr val="0000FF"/>
                </a:solidFill>
              </a:rPr>
              <a:t>class-conditional independence</a:t>
            </a:r>
            <a:r>
              <a:rPr lang="en-US" sz="2700" b="1" dirty="0" smtClean="0"/>
              <a:t>,</a:t>
            </a:r>
            <a:r>
              <a:rPr lang="en-US" sz="2700" dirty="0" smtClean="0"/>
              <a:t> i.e., no dependence relation between attributes:</a:t>
            </a:r>
          </a:p>
          <a:p>
            <a:endParaRPr lang="en-US" sz="2800" dirty="0"/>
          </a:p>
        </p:txBody>
      </p:sp>
      <p:graphicFrame>
        <p:nvGraphicFramePr>
          <p:cNvPr id="2050" name="Object 10"/>
          <p:cNvGraphicFramePr>
            <a:graphicFrameLocks noGrp="1"/>
          </p:cNvGraphicFramePr>
          <p:nvPr/>
        </p:nvGraphicFramePr>
        <p:xfrm>
          <a:off x="2362200" y="5715000"/>
          <a:ext cx="6324600" cy="1066800"/>
        </p:xfrm>
        <a:graphic>
          <a:graphicData uri="http://schemas.openxmlformats.org/presentationml/2006/ole">
            <p:oleObj spid="_x0000_s2050" name="Equation" r:id="rId3" imgW="40894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Bayesian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Attributes may be categorical or continuous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is categorical, P(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|C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 is the # of tuples in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having value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for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divided by |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i</a:t>
            </a:r>
            <a:r>
              <a:rPr lang="en-US" sz="2800" baseline="-25000" dirty="0" smtClean="0"/>
              <a:t>, D</a:t>
            </a:r>
            <a:r>
              <a:rPr lang="en-US" sz="2800" dirty="0" smtClean="0"/>
              <a:t>| (# of tuples of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in D)</a:t>
            </a:r>
          </a:p>
          <a:p>
            <a:r>
              <a:rPr lang="en-US" sz="2800" dirty="0" smtClean="0"/>
              <a:t>If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is </a:t>
            </a:r>
            <a:r>
              <a:rPr lang="en-US" sz="2800" dirty="0" err="1" smtClean="0"/>
              <a:t>continous</a:t>
            </a:r>
            <a:r>
              <a:rPr lang="en-US" sz="2800" dirty="0" smtClean="0"/>
              <a:t>-valued, P(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|C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 is usually computed based on Gaussian distribution with a mean </a:t>
            </a:r>
            <a:r>
              <a:rPr lang="el-GR" sz="2800" i="1" dirty="0" smtClean="0"/>
              <a:t>μ</a:t>
            </a:r>
            <a:r>
              <a:rPr lang="en-US" sz="2800" dirty="0" smtClean="0"/>
              <a:t> and standard deviation </a:t>
            </a:r>
            <a:r>
              <a:rPr lang="el-GR" sz="2800" i="1" dirty="0" smtClean="0"/>
              <a:t>σ</a:t>
            </a:r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dirty="0" smtClean="0"/>
              <a:t>Compute</a:t>
            </a:r>
            <a:r>
              <a:rPr lang="en-US" sz="2800" i="1" dirty="0" smtClean="0"/>
              <a:t> </a:t>
            </a:r>
            <a:r>
              <a:rPr lang="en-US" sz="2800" dirty="0" smtClean="0"/>
              <a:t>P(</a:t>
            </a:r>
            <a:r>
              <a:rPr lang="en-US" sz="2800" b="1" i="1" dirty="0" err="1" smtClean="0"/>
              <a:t>X</a:t>
            </a:r>
            <a:r>
              <a:rPr lang="en-US" sz="2800" dirty="0" err="1" smtClean="0"/>
              <a:t>|</a:t>
            </a:r>
            <a:r>
              <a:rPr lang="en-US" sz="2800" i="1" dirty="0" err="1" smtClean="0"/>
              <a:t>C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</a:t>
            </a:r>
            <a:r>
              <a:rPr lang="en-US" sz="2800" b="1" i="1" dirty="0" smtClean="0"/>
              <a:t> </a:t>
            </a:r>
            <a:r>
              <a:rPr lang="en-US" sz="2800" dirty="0" smtClean="0"/>
              <a:t>for each class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C</a:t>
            </a:r>
            <a:r>
              <a:rPr lang="en-US" sz="2800" i="1" baseline="-25000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 </a:t>
            </a:r>
            <a:endParaRPr lang="el-GR" sz="2800" i="1" dirty="0" smtClean="0"/>
          </a:p>
          <a:p>
            <a:r>
              <a:rPr lang="en-US" dirty="0" smtClean="0"/>
              <a:t>Predicted class label is class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for which P(</a:t>
            </a:r>
            <a:r>
              <a:rPr lang="en-US" b="1" i="1" dirty="0" err="1" smtClean="0"/>
              <a:t>X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  <a:r>
              <a:rPr lang="en-US" b="1" i="1" dirty="0" smtClean="0"/>
              <a:t> </a:t>
            </a:r>
            <a:r>
              <a:rPr lang="en-US" dirty="0" smtClean="0"/>
              <a:t>is maximum</a:t>
            </a:r>
            <a:endParaRPr lang="en-US" dirty="0"/>
          </a:p>
        </p:txBody>
      </p:sp>
      <p:graphicFrame>
        <p:nvGraphicFramePr>
          <p:cNvPr id="3074" name="Object 12"/>
          <p:cNvGraphicFramePr>
            <a:graphicFrameLocks/>
          </p:cNvGraphicFramePr>
          <p:nvPr/>
        </p:nvGraphicFramePr>
        <p:xfrm>
          <a:off x="3589338" y="3962400"/>
          <a:ext cx="4868862" cy="990600"/>
        </p:xfrm>
        <a:graphic>
          <a:graphicData uri="http://schemas.openxmlformats.org/presentationml/2006/ole">
            <p:oleObj spid="_x0000_s3074" name="Equation" r:id="rId3" imgW="23619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872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Data Mining &amp; Knowledge Discovery</vt:lpstr>
      <vt:lpstr>Contd…</vt:lpstr>
      <vt:lpstr>Bayes Classification</vt:lpstr>
      <vt:lpstr>Bayes Classification</vt:lpstr>
      <vt:lpstr>Bayes Classification</vt:lpstr>
      <vt:lpstr>Example</vt:lpstr>
      <vt:lpstr>Naive Bayesian Classification</vt:lpstr>
      <vt:lpstr>Naive Bayesian Classification</vt:lpstr>
      <vt:lpstr>Naive Bayesian Classification</vt:lpstr>
      <vt:lpstr>Example</vt:lpstr>
      <vt:lpstr>Avoiding the Zero-Probability Problem</vt:lpstr>
      <vt:lpstr>Naive Bayes Classifier: Comments</vt:lpstr>
      <vt:lpstr>Bayesian Belief Networks</vt:lpstr>
      <vt:lpstr>Bayesian Belief Networks</vt:lpstr>
      <vt:lpstr>Bayesian Belief Networks</vt:lpstr>
      <vt:lpstr>Bayesian Belief Networks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Windows User</cp:lastModifiedBy>
  <cp:revision>259</cp:revision>
  <dcterms:created xsi:type="dcterms:W3CDTF">2014-12-31T18:10:21Z</dcterms:created>
  <dcterms:modified xsi:type="dcterms:W3CDTF">2018-10-16T14:47:34Z</dcterms:modified>
</cp:coreProperties>
</file>