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5" r:id="rId2"/>
    <p:sldId id="298" r:id="rId3"/>
    <p:sldId id="296" r:id="rId4"/>
    <p:sldId id="299" r:id="rId5"/>
    <p:sldId id="300" r:id="rId6"/>
    <p:sldId id="302" r:id="rId7"/>
    <p:sldId id="303" r:id="rId8"/>
    <p:sldId id="301" r:id="rId9"/>
    <p:sldId id="304" r:id="rId10"/>
    <p:sldId id="305" r:id="rId11"/>
    <p:sldId id="306" r:id="rId12"/>
    <p:sldId id="307" r:id="rId13"/>
    <p:sldId id="308" r:id="rId14"/>
    <p:sldId id="310" r:id="rId15"/>
    <p:sldId id="311" r:id="rId16"/>
    <p:sldId id="309" r:id="rId17"/>
    <p:sldId id="312" r:id="rId18"/>
    <p:sldId id="313" r:id="rId19"/>
    <p:sldId id="314" r:id="rId20"/>
    <p:sldId id="324" r:id="rId21"/>
    <p:sldId id="325" r:id="rId22"/>
    <p:sldId id="326" r:id="rId23"/>
    <p:sldId id="317" r:id="rId24"/>
    <p:sldId id="319" r:id="rId25"/>
    <p:sldId id="320" r:id="rId26"/>
    <p:sldId id="321" r:id="rId27"/>
    <p:sldId id="322" r:id="rId28"/>
    <p:sldId id="323" r:id="rId29"/>
    <p:sldId id="327" r:id="rId30"/>
    <p:sldId id="328" r:id="rId31"/>
    <p:sldId id="329" r:id="rId32"/>
    <p:sldId id="330" r:id="rId33"/>
    <p:sldId id="331" r:id="rId34"/>
    <p:sldId id="33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FF3300"/>
    <a:srgbClr val="00FF00"/>
    <a:srgbClr val="FF9900"/>
    <a:srgbClr val="000099"/>
    <a:srgbClr val="CC0000"/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964" autoAdjust="0"/>
  </p:normalViewPr>
  <p:slideViewPr>
    <p:cSldViewPr>
      <p:cViewPr>
        <p:scale>
          <a:sx n="70" d="100"/>
          <a:sy n="70" d="100"/>
        </p:scale>
        <p:origin x="-157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37DED-9D13-44E5-8DCB-1414BF4E20AD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79F6-8D3A-4246-A62B-421289720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4F0E99-3130-45F6-932C-BF727488B66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5271-F08F-40D5-B9ED-9A721DCD385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79F6-8D3A-4246-A62B-42128972067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C0000"/>
              </a:buClr>
              <a:defRPr/>
            </a:lvl1pPr>
            <a:lvl2pPr>
              <a:buClr>
                <a:srgbClr val="CC0000"/>
              </a:buClr>
              <a:defRPr/>
            </a:lvl2pPr>
            <a:lvl3pPr>
              <a:buClr>
                <a:srgbClr val="CC0000"/>
              </a:buClr>
              <a:defRPr/>
            </a:lvl3pPr>
            <a:lvl4pPr>
              <a:buClr>
                <a:srgbClr val="CC0000"/>
              </a:buClr>
              <a:defRPr/>
            </a:lvl4pPr>
            <a:lvl5pPr>
              <a:buClr>
                <a:srgbClr val="CC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5400"/>
            <a:ext cx="8229600" cy="1588"/>
          </a:xfrm>
          <a:prstGeom prst="line">
            <a:avLst/>
          </a:prstGeom>
          <a:ln w="349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Microsoft_Office_Excel_97-2003_Worksheet1.xls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Office_Excel_97-2003_Worksheet2.xls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67000"/>
            <a:ext cx="8382000" cy="1770670"/>
          </a:xfrm>
          <a:solidFill>
            <a:srgbClr val="FF3300"/>
          </a:solidFill>
        </p:spPr>
        <p:txBody>
          <a:bodyPr>
            <a:normAutofit/>
          </a:bodyPr>
          <a:lstStyle/>
          <a:p>
            <a:r>
              <a:rPr sz="5400" b="1" smtClean="0">
                <a:solidFill>
                  <a:schemeClr val="bg1"/>
                </a:solidFill>
              </a:rPr>
              <a:t>Data Mining &amp; Knowledge Discovery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7620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IME 672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52578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Lecture 5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Generate_decision_tree</a:t>
            </a:r>
            <a:r>
              <a:rPr lang="en-US" sz="2800" b="1" dirty="0" smtClean="0"/>
              <a:t>: </a:t>
            </a:r>
            <a:r>
              <a:rPr lang="en-US" sz="2600" dirty="0" smtClean="0"/>
              <a:t>Generate a decision tree from the training tuples of data partition, </a:t>
            </a:r>
            <a:r>
              <a:rPr lang="en-US" sz="2600" i="1" dirty="0" smtClean="0"/>
              <a:t>D</a:t>
            </a:r>
          </a:p>
          <a:p>
            <a:r>
              <a:rPr lang="en-US" sz="2600" b="1" dirty="0" smtClean="0"/>
              <a:t>Input:</a:t>
            </a:r>
          </a:p>
          <a:p>
            <a:pPr lvl="1"/>
            <a:r>
              <a:rPr lang="en-US" sz="2400" dirty="0" smtClean="0"/>
              <a:t>Data partition, </a:t>
            </a:r>
            <a:r>
              <a:rPr lang="en-US" sz="2400" i="1" dirty="0" smtClean="0"/>
              <a:t>D</a:t>
            </a:r>
            <a:r>
              <a:rPr lang="en-US" sz="2400" dirty="0" smtClean="0"/>
              <a:t>, which is a set of training tuples and their associated class labels;</a:t>
            </a:r>
          </a:p>
          <a:p>
            <a:pPr lvl="1"/>
            <a:r>
              <a:rPr lang="en-US" sz="2400" b="1" i="1" dirty="0" err="1" smtClean="0"/>
              <a:t>attribute_list</a:t>
            </a:r>
            <a:r>
              <a:rPr lang="en-US" sz="2400" dirty="0" smtClean="0"/>
              <a:t>, the set of candidate attributes;</a:t>
            </a:r>
          </a:p>
          <a:p>
            <a:pPr lvl="1"/>
            <a:r>
              <a:rPr lang="en-US" sz="2400" b="1" i="1" dirty="0" err="1" smtClean="0"/>
              <a:t>Attribute_selection_method</a:t>
            </a:r>
            <a:r>
              <a:rPr lang="en-US" sz="2400" b="1" dirty="0" smtClean="0"/>
              <a:t>( )</a:t>
            </a:r>
            <a:r>
              <a:rPr lang="en-US" sz="2400" dirty="0" smtClean="0"/>
              <a:t>:</a:t>
            </a:r>
            <a:r>
              <a:rPr lang="en-US" sz="2400" i="1" dirty="0" smtClean="0"/>
              <a:t> </a:t>
            </a:r>
            <a:r>
              <a:rPr lang="en-US" sz="2400" dirty="0" smtClean="0"/>
              <a:t>determine the splitting criterion that “best” partitions the data tuples into individual classes. Consists of a </a:t>
            </a:r>
            <a:r>
              <a:rPr lang="en-US" sz="2400" i="1" dirty="0" smtClean="0"/>
              <a:t>splitting attribute </a:t>
            </a:r>
            <a:r>
              <a:rPr lang="en-US" sz="2400" dirty="0" smtClean="0"/>
              <a:t>and, possibly</a:t>
            </a:r>
            <a:r>
              <a:rPr lang="en-US" sz="2400" i="1" dirty="0" smtClean="0"/>
              <a:t>, </a:t>
            </a:r>
            <a:r>
              <a:rPr lang="en-US" sz="2400" dirty="0" smtClean="0"/>
              <a:t>either a</a:t>
            </a:r>
            <a:r>
              <a:rPr lang="en-US" sz="2400" i="1" dirty="0" smtClean="0"/>
              <a:t> split-point </a:t>
            </a:r>
            <a:r>
              <a:rPr lang="en-US" sz="2400" dirty="0" smtClean="0"/>
              <a:t>or </a:t>
            </a:r>
            <a:r>
              <a:rPr lang="en-US" sz="2400" i="1" dirty="0" smtClean="0"/>
              <a:t>splitting subset</a:t>
            </a:r>
            <a:endParaRPr lang="en-US" sz="2400" i="1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600" b="1" dirty="0" smtClean="0"/>
              <a:t>Output: </a:t>
            </a:r>
            <a:r>
              <a:rPr lang="en-US" sz="2400" dirty="0" smtClean="0"/>
              <a:t>A decision tree</a:t>
            </a:r>
            <a:endParaRPr lang="en-US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create a node </a:t>
            </a:r>
            <a:r>
              <a:rPr lang="en-US" sz="2400" i="1" dirty="0" smtClean="0"/>
              <a:t>N;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if</a:t>
            </a:r>
            <a:r>
              <a:rPr lang="en-US" sz="2400" dirty="0" smtClean="0"/>
              <a:t> tuples in </a:t>
            </a:r>
            <a:r>
              <a:rPr lang="en-US" sz="2400" i="1" dirty="0" smtClean="0"/>
              <a:t>D </a:t>
            </a:r>
            <a:r>
              <a:rPr lang="en-US" sz="2400" dirty="0" smtClean="0"/>
              <a:t>are all of the same class, </a:t>
            </a:r>
            <a:r>
              <a:rPr lang="en-US" sz="2400" i="1" dirty="0" smtClean="0"/>
              <a:t>C, </a:t>
            </a:r>
            <a:r>
              <a:rPr lang="en-US" sz="2400" b="1" dirty="0" smtClean="0"/>
              <a:t>then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 smtClean="0"/>
              <a:t> 	</a:t>
            </a:r>
            <a:r>
              <a:rPr lang="en-US" sz="2400" dirty="0" smtClean="0"/>
              <a:t>return </a:t>
            </a:r>
            <a:r>
              <a:rPr lang="en-US" sz="2400" i="1" dirty="0" smtClean="0"/>
              <a:t>N </a:t>
            </a:r>
            <a:r>
              <a:rPr lang="en-US" sz="2400" dirty="0" smtClean="0"/>
              <a:t>as a leaf node labeled with the class</a:t>
            </a:r>
            <a:r>
              <a:rPr lang="en-US" sz="2400" i="1" dirty="0" smtClean="0"/>
              <a:t> C;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if </a:t>
            </a:r>
            <a:r>
              <a:rPr lang="en-US" sz="2400" i="1" dirty="0" err="1" smtClean="0"/>
              <a:t>attribute_list</a:t>
            </a:r>
            <a:r>
              <a:rPr lang="en-US" sz="2400" i="1" dirty="0" smtClean="0"/>
              <a:t> </a:t>
            </a:r>
            <a:r>
              <a:rPr lang="en-US" sz="2400" dirty="0" smtClean="0"/>
              <a:t>is empty </a:t>
            </a:r>
            <a:r>
              <a:rPr lang="en-US" sz="2400" b="1" dirty="0" smtClean="0"/>
              <a:t>then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 	return </a:t>
            </a:r>
            <a:r>
              <a:rPr lang="en-US" sz="2400" i="1" dirty="0" smtClean="0"/>
              <a:t>N </a:t>
            </a:r>
            <a:r>
              <a:rPr lang="en-US" sz="2400" dirty="0" smtClean="0"/>
              <a:t>as a leaf node labeled with the majority class in </a:t>
            </a:r>
            <a:r>
              <a:rPr lang="en-US" sz="2400" i="1" dirty="0" smtClean="0"/>
              <a:t>D;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apply </a:t>
            </a:r>
            <a:r>
              <a:rPr lang="en-US" sz="2400" b="1" dirty="0" err="1" smtClean="0"/>
              <a:t>Attribute_selection_method</a:t>
            </a:r>
            <a:r>
              <a:rPr lang="en-US" sz="2400" dirty="0" smtClean="0"/>
              <a:t>(</a:t>
            </a:r>
            <a:r>
              <a:rPr lang="en-US" sz="2400" i="1" dirty="0" smtClean="0"/>
              <a:t>D, </a:t>
            </a:r>
            <a:r>
              <a:rPr lang="en-US" sz="2400" i="1" dirty="0" err="1" smtClean="0"/>
              <a:t>attribute_list</a:t>
            </a:r>
            <a:r>
              <a:rPr lang="en-US" sz="2400" i="1" dirty="0" smtClean="0"/>
              <a:t>)</a:t>
            </a:r>
            <a:r>
              <a:rPr lang="en-US" sz="2400" dirty="0" smtClean="0"/>
              <a:t> to </a:t>
            </a:r>
            <a:r>
              <a:rPr lang="en-US" sz="2400" b="1" dirty="0" smtClean="0"/>
              <a:t>find</a:t>
            </a:r>
            <a:r>
              <a:rPr lang="en-US" sz="2400" dirty="0" smtClean="0"/>
              <a:t> the “best” splitting criterion;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label node </a:t>
            </a:r>
            <a:r>
              <a:rPr lang="en-US" sz="2400" i="1" dirty="0" smtClean="0"/>
              <a:t>N </a:t>
            </a:r>
            <a:r>
              <a:rPr lang="en-US" sz="2400" dirty="0" smtClean="0"/>
              <a:t>with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splitting_criterion</a:t>
            </a:r>
            <a:r>
              <a:rPr lang="en-US" sz="2400" i="1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if </a:t>
            </a:r>
            <a:r>
              <a:rPr lang="en-US" sz="2400" i="1" dirty="0" err="1" smtClean="0"/>
              <a:t>splitting_attribute</a:t>
            </a:r>
            <a:r>
              <a:rPr lang="en-US" sz="2400" i="1" dirty="0" smtClean="0"/>
              <a:t> </a:t>
            </a:r>
            <a:r>
              <a:rPr lang="en-US" sz="2400" dirty="0" smtClean="0"/>
              <a:t>is discrete-valued </a:t>
            </a:r>
            <a:r>
              <a:rPr lang="en-US" sz="2400" b="1" dirty="0" smtClean="0"/>
              <a:t>and </a:t>
            </a:r>
            <a:r>
              <a:rPr lang="en-US" sz="2400" dirty="0" err="1" smtClean="0"/>
              <a:t>multiway</a:t>
            </a:r>
            <a:r>
              <a:rPr lang="en-US" sz="2400" dirty="0" smtClean="0"/>
              <a:t> splits allowed </a:t>
            </a:r>
            <a:r>
              <a:rPr lang="en-US" sz="2400" b="1" dirty="0" smtClean="0"/>
              <a:t>then </a:t>
            </a:r>
            <a:r>
              <a:rPr lang="en-US" sz="2400" dirty="0" smtClean="0"/>
              <a:t>// not restricted to binary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 err="1" smtClean="0"/>
              <a:t>attribute_list</a:t>
            </a:r>
            <a:r>
              <a:rPr lang="en-US" sz="2400" i="1" dirty="0" smtClean="0"/>
              <a:t> =</a:t>
            </a:r>
            <a:r>
              <a:rPr lang="en-US" sz="2400" dirty="0" smtClean="0"/>
              <a:t> </a:t>
            </a:r>
            <a:r>
              <a:rPr lang="en-US" sz="2400" i="1" dirty="0" err="1" smtClean="0"/>
              <a:t>attribute_list</a:t>
            </a:r>
            <a:r>
              <a:rPr lang="en-US" sz="2400" i="1" dirty="0" smtClean="0"/>
              <a:t> – </a:t>
            </a:r>
            <a:r>
              <a:rPr lang="en-US" sz="2400" i="1" dirty="0" err="1" smtClean="0"/>
              <a:t>splitting_attribute</a:t>
            </a:r>
            <a:r>
              <a:rPr lang="en-US" sz="2400" dirty="0" smtClean="0"/>
              <a:t>; // remove splitting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sz="2400" b="1" dirty="0" smtClean="0"/>
              <a:t>for each </a:t>
            </a:r>
            <a:r>
              <a:rPr lang="en-US" sz="2400" dirty="0" smtClean="0"/>
              <a:t>outcome </a:t>
            </a:r>
            <a:r>
              <a:rPr lang="en-US" sz="2400" i="1" dirty="0" smtClean="0"/>
              <a:t>j </a:t>
            </a:r>
            <a:r>
              <a:rPr lang="en-US" sz="2400" dirty="0" smtClean="0"/>
              <a:t>of </a:t>
            </a:r>
            <a:r>
              <a:rPr lang="en-US" sz="2400" i="1" dirty="0" err="1" smtClean="0"/>
              <a:t>splitting_criterion</a:t>
            </a:r>
            <a:endParaRPr lang="en-US" sz="2400" i="1" dirty="0" smtClean="0"/>
          </a:p>
          <a:p>
            <a:pPr marL="514350" indent="-514350">
              <a:buNone/>
            </a:pPr>
            <a:r>
              <a:rPr lang="en-US" sz="2400" dirty="0" smtClean="0"/>
              <a:t>	// partition the tuples and grow </a:t>
            </a:r>
            <a:r>
              <a:rPr lang="en-US" sz="2400" dirty="0" err="1" smtClean="0"/>
              <a:t>subtrees</a:t>
            </a:r>
            <a:r>
              <a:rPr lang="en-US" sz="2400" dirty="0" smtClean="0"/>
              <a:t> for each partition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400" dirty="0" smtClean="0"/>
              <a:t> 	let </a:t>
            </a:r>
            <a:r>
              <a:rPr lang="en-US" sz="2400" i="1" dirty="0" smtClean="0"/>
              <a:t>D</a:t>
            </a:r>
            <a:r>
              <a:rPr lang="en-US" sz="2400" i="1" baseline="-25000" dirty="0" smtClean="0"/>
              <a:t>j</a:t>
            </a:r>
            <a:r>
              <a:rPr lang="en-US" sz="2400" i="1" dirty="0" smtClean="0"/>
              <a:t> </a:t>
            </a:r>
            <a:r>
              <a:rPr lang="en-US" sz="2400" dirty="0" smtClean="0"/>
              <a:t>be the set of data tuples in </a:t>
            </a:r>
            <a:r>
              <a:rPr lang="en-US" sz="2400" i="1" dirty="0" smtClean="0"/>
              <a:t>D </a:t>
            </a:r>
            <a:r>
              <a:rPr lang="en-US" sz="2400" dirty="0" smtClean="0"/>
              <a:t>satisfying outcome </a:t>
            </a:r>
            <a:r>
              <a:rPr lang="en-US" sz="2400" i="1" dirty="0" smtClean="0"/>
              <a:t>j; 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400" b="1" dirty="0" smtClean="0"/>
              <a:t> 	if </a:t>
            </a:r>
            <a:r>
              <a:rPr lang="en-US" sz="2400" i="1" dirty="0" smtClean="0"/>
              <a:t>D</a:t>
            </a:r>
            <a:r>
              <a:rPr lang="en-US" sz="2400" i="1" baseline="-25000" dirty="0" smtClean="0"/>
              <a:t>j</a:t>
            </a:r>
            <a:r>
              <a:rPr lang="en-US" sz="2400" i="1" dirty="0" smtClean="0"/>
              <a:t> </a:t>
            </a:r>
            <a:r>
              <a:rPr lang="en-US" sz="2400" dirty="0" smtClean="0"/>
              <a:t>is empty </a:t>
            </a:r>
            <a:r>
              <a:rPr lang="en-US" sz="2400" b="1" dirty="0" smtClean="0"/>
              <a:t>then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400" b="1" i="1" dirty="0" smtClean="0"/>
              <a:t> 	 	</a:t>
            </a:r>
            <a:r>
              <a:rPr lang="en-US" sz="2400" dirty="0" smtClean="0"/>
              <a:t>attach a leaf labeled with the majority class in </a:t>
            </a:r>
            <a:r>
              <a:rPr lang="en-US" sz="2400" i="1" dirty="0" smtClean="0"/>
              <a:t>D 		</a:t>
            </a:r>
            <a:r>
              <a:rPr lang="en-US" sz="2400" dirty="0" smtClean="0"/>
              <a:t>to node </a:t>
            </a:r>
            <a:r>
              <a:rPr lang="en-US" sz="2400" i="1" dirty="0" smtClean="0"/>
              <a:t>N;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400" b="1" dirty="0" smtClean="0"/>
              <a:t> 	else </a:t>
            </a:r>
            <a:r>
              <a:rPr lang="en-US" sz="2400" dirty="0" smtClean="0"/>
              <a:t>attach the node returned by 	</a:t>
            </a:r>
            <a:r>
              <a:rPr lang="en-US" sz="2400" dirty="0" err="1" smtClean="0"/>
              <a:t>Generate_decision_tree</a:t>
            </a:r>
            <a:r>
              <a:rPr lang="en-US" sz="2400" dirty="0" smtClean="0"/>
              <a:t>(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j</a:t>
            </a:r>
            <a:r>
              <a:rPr lang="en-US" sz="2400" i="1" dirty="0" smtClean="0"/>
              <a:t> ,</a:t>
            </a:r>
            <a:r>
              <a:rPr lang="en-US" sz="2400" i="1" dirty="0" err="1" smtClean="0"/>
              <a:t>attribute_list</a:t>
            </a:r>
            <a:r>
              <a:rPr lang="en-US" sz="2400" dirty="0" smtClean="0"/>
              <a:t>) to node N</a:t>
            </a:r>
            <a:r>
              <a:rPr lang="en-US" sz="2400" b="1" i="1" dirty="0" smtClean="0"/>
              <a:t>;</a:t>
            </a:r>
          </a:p>
          <a:p>
            <a:pPr marL="514350" indent="-514350">
              <a:buNone/>
            </a:pPr>
            <a:r>
              <a:rPr lang="en-US" sz="2400" b="1" i="1" dirty="0" smtClean="0"/>
              <a:t>	</a:t>
            </a:r>
            <a:r>
              <a:rPr lang="en-US" sz="2400" b="1" dirty="0" err="1" smtClean="0"/>
              <a:t>endfor</a:t>
            </a:r>
            <a:endParaRPr lang="en-US" sz="2400" b="1" dirty="0" smtClean="0"/>
          </a:p>
          <a:p>
            <a:pPr marL="514350" indent="-514350">
              <a:buFont typeface="+mj-lt"/>
              <a:buAutoNum type="arabicPeriod" startAt="15"/>
            </a:pPr>
            <a:r>
              <a:rPr lang="en-US" sz="2400" dirty="0" smtClean="0"/>
              <a:t>return </a:t>
            </a:r>
            <a:r>
              <a:rPr lang="en-US" sz="2400" i="1" dirty="0" smtClean="0"/>
              <a:t>N;</a:t>
            </a:r>
            <a:r>
              <a:rPr lang="en-US" sz="2400" b="1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Attribute: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b="1" dirty="0" smtClean="0"/>
              <a:t>discrete-valued</a:t>
            </a:r>
            <a:endParaRPr lang="en-US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971800"/>
            <a:ext cx="1981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895600"/>
            <a:ext cx="26003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2819400"/>
            <a:ext cx="22669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Attribute: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016"/>
            <a:ext cx="8229600" cy="4525963"/>
          </a:xfrm>
        </p:spPr>
        <p:txBody>
          <a:bodyPr/>
          <a:lstStyle/>
          <a:p>
            <a:r>
              <a:rPr lang="en-US" b="1" dirty="0" smtClean="0"/>
              <a:t>continuous-valued</a:t>
            </a:r>
            <a:endParaRPr lang="en-US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971800"/>
            <a:ext cx="32385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971800"/>
            <a:ext cx="27051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Attribute: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discrete-valued and a binary tree must be produced</a:t>
            </a:r>
            <a:endParaRPr lang="en-US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200400"/>
            <a:ext cx="27527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200400"/>
            <a:ext cx="35718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Terminating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All the tuples in partition </a:t>
            </a:r>
            <a:r>
              <a:rPr lang="en-US" sz="2600" i="1" dirty="0" smtClean="0"/>
              <a:t>D </a:t>
            </a:r>
            <a:r>
              <a:rPr lang="en-US" sz="2600" dirty="0" smtClean="0"/>
              <a:t>(represented at node </a:t>
            </a:r>
            <a:r>
              <a:rPr lang="en-US" sz="2600" i="1" dirty="0" smtClean="0"/>
              <a:t>N</a:t>
            </a:r>
            <a:r>
              <a:rPr lang="en-US" sz="2600" dirty="0" smtClean="0"/>
              <a:t>) belong to the same class (steps 2 and 3)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There are no remaining attributes on which the tuples may be further partitioned (step 4). In this case, </a:t>
            </a:r>
            <a:r>
              <a:rPr lang="en-US" sz="2600" b="1" dirty="0" smtClean="0"/>
              <a:t>majority voting </a:t>
            </a:r>
            <a:r>
              <a:rPr lang="en-US" sz="2600" dirty="0" smtClean="0"/>
              <a:t>is employed (step 5). This involves converting node </a:t>
            </a:r>
            <a:r>
              <a:rPr lang="en-US" sz="2600" i="1" dirty="0" smtClean="0"/>
              <a:t>N</a:t>
            </a:r>
            <a:r>
              <a:rPr lang="en-US" sz="2600" dirty="0" smtClean="0"/>
              <a:t> into a leaf and labeling it with the most common class in </a:t>
            </a:r>
            <a:r>
              <a:rPr lang="en-US" sz="2600" i="1" dirty="0" smtClean="0"/>
              <a:t>D</a:t>
            </a:r>
            <a:endParaRPr lang="en-US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There are no tuples for a given branch, that is, a partition </a:t>
            </a:r>
            <a:r>
              <a:rPr lang="en-US" sz="2600" i="1" dirty="0" smtClean="0"/>
              <a:t>D</a:t>
            </a:r>
            <a:r>
              <a:rPr lang="en-US" sz="2600" i="1" baseline="-25000" dirty="0" smtClean="0"/>
              <a:t>j</a:t>
            </a:r>
            <a:r>
              <a:rPr lang="en-US" sz="2600" i="1" dirty="0" smtClean="0"/>
              <a:t> </a:t>
            </a:r>
            <a:r>
              <a:rPr lang="en-US" sz="2600" dirty="0" smtClean="0"/>
              <a:t>is empty (step 12). In this case, a leaf is created with the majority class in </a:t>
            </a:r>
            <a:r>
              <a:rPr lang="en-US" sz="2600" i="1" dirty="0" smtClean="0"/>
              <a:t>D</a:t>
            </a:r>
            <a:r>
              <a:rPr lang="en-US" sz="2600" dirty="0" smtClean="0"/>
              <a:t> (step 13)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 attribute selection measure is a heuristic for selecting the splitting criterion that “best” separates a given data partition</a:t>
            </a:r>
          </a:p>
          <a:p>
            <a:r>
              <a:rPr lang="en-US" sz="2800" b="1" dirty="0" smtClean="0"/>
              <a:t>Pure partition</a:t>
            </a:r>
            <a:r>
              <a:rPr lang="en-US" sz="2800" dirty="0" smtClean="0"/>
              <a:t>: A partition is pure if all the tuples in it belong to the same class</a:t>
            </a:r>
          </a:p>
          <a:p>
            <a:pPr lvl="1"/>
            <a:r>
              <a:rPr lang="en-US" sz="2400" dirty="0" smtClean="0"/>
              <a:t>split up the tuples according to mutually exclusive outcomes of the splitting criterion</a:t>
            </a:r>
          </a:p>
          <a:p>
            <a:r>
              <a:rPr lang="en-US" sz="2800" dirty="0" smtClean="0"/>
              <a:t>Popular measures</a:t>
            </a:r>
          </a:p>
          <a:p>
            <a:pPr lvl="1"/>
            <a:r>
              <a:rPr lang="en-US" sz="2400" i="1" dirty="0" smtClean="0"/>
              <a:t>information gain, gain ratio, </a:t>
            </a:r>
            <a:r>
              <a:rPr lang="en-US" sz="2400" i="1" dirty="0" err="1" smtClean="0"/>
              <a:t>Gini</a:t>
            </a:r>
            <a:r>
              <a:rPr lang="en-US" sz="2400" i="1" dirty="0" smtClean="0"/>
              <a:t> index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>data partition, a training set of class-labeled tuples</a:t>
            </a:r>
          </a:p>
          <a:p>
            <a:r>
              <a:rPr lang="en-US" i="1" dirty="0" smtClean="0"/>
              <a:t>m</a:t>
            </a:r>
            <a:r>
              <a:rPr lang="en-US" dirty="0" smtClean="0"/>
              <a:t>: distinct values of class label attribute defining </a:t>
            </a:r>
            <a:r>
              <a:rPr lang="en-US" i="1" dirty="0" smtClean="0"/>
              <a:t>m </a:t>
            </a:r>
            <a:r>
              <a:rPr lang="en-US" dirty="0" smtClean="0"/>
              <a:t>distinct classes,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= 1</a:t>
            </a:r>
            <a:r>
              <a:rPr lang="en-US" i="1" dirty="0" smtClean="0"/>
              <a:t>,…,m</a:t>
            </a:r>
            <a:r>
              <a:rPr lang="en-US" dirty="0" smtClean="0"/>
              <a:t>)</a:t>
            </a:r>
          </a:p>
          <a:p>
            <a:r>
              <a:rPr lang="en-US" i="1" dirty="0" err="1" smtClean="0"/>
              <a:t>C</a:t>
            </a:r>
            <a:r>
              <a:rPr lang="en-US" i="1" baseline="-25000" dirty="0" err="1" smtClean="0"/>
              <a:t>i,D</a:t>
            </a:r>
            <a:r>
              <a:rPr lang="en-US" dirty="0" smtClean="0"/>
              <a:t>: set of tuples of class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in D</a:t>
            </a:r>
          </a:p>
          <a:p>
            <a:r>
              <a:rPr lang="en-US" dirty="0" smtClean="0"/>
              <a:t>|</a:t>
            </a:r>
            <a:r>
              <a:rPr lang="en-US" i="1" dirty="0" smtClean="0"/>
              <a:t>D</a:t>
            </a:r>
            <a:r>
              <a:rPr lang="en-US" i="1" baseline="-25000" dirty="0" smtClean="0"/>
              <a:t>j</a:t>
            </a:r>
            <a:r>
              <a:rPr lang="en-US" dirty="0" smtClean="0"/>
              <a:t>|: number of tuples in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</a:p>
          <a:p>
            <a:r>
              <a:rPr lang="en-US" dirty="0" smtClean="0"/>
              <a:t>|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i,D</a:t>
            </a:r>
            <a:r>
              <a:rPr lang="en-US" i="1" dirty="0" smtClean="0"/>
              <a:t> </a:t>
            </a:r>
            <a:r>
              <a:rPr lang="en-US" dirty="0" smtClean="0"/>
              <a:t>|: number of tuples in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i,D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Autofit/>
          </a:bodyPr>
          <a:lstStyle/>
          <a:p>
            <a:r>
              <a:rPr lang="en-US" sz="2700" dirty="0" smtClean="0"/>
              <a:t>ID3 uses information gain as its attribute selection measure</a:t>
            </a:r>
          </a:p>
          <a:p>
            <a:r>
              <a:rPr lang="en-US" sz="2700" dirty="0" smtClean="0"/>
              <a:t>Node </a:t>
            </a:r>
            <a:r>
              <a:rPr lang="en-US" sz="2700" i="1" dirty="0" smtClean="0"/>
              <a:t>N </a:t>
            </a:r>
            <a:r>
              <a:rPr lang="en-US" sz="2700" dirty="0" smtClean="0"/>
              <a:t>represents tuples of partition </a:t>
            </a:r>
            <a:r>
              <a:rPr lang="en-US" sz="2700" i="1" dirty="0" smtClean="0"/>
              <a:t>D</a:t>
            </a:r>
          </a:p>
          <a:p>
            <a:r>
              <a:rPr lang="en-US" sz="2700" dirty="0" smtClean="0"/>
              <a:t>Attribute with the highest information gain is chosen as the splitting attribute for node </a:t>
            </a:r>
            <a:r>
              <a:rPr lang="en-US" sz="2700" i="1" dirty="0" smtClean="0"/>
              <a:t>N</a:t>
            </a:r>
          </a:p>
          <a:p>
            <a:r>
              <a:rPr lang="en-US" sz="2700" b="1" dirty="0" smtClean="0">
                <a:latin typeface="Calibri" pitchFamily="34" charset="0"/>
              </a:rPr>
              <a:t>Objective:</a:t>
            </a:r>
            <a:r>
              <a:rPr lang="en-US" sz="2700" dirty="0" smtClean="0">
                <a:latin typeface="Calibri" pitchFamily="34" charset="0"/>
              </a:rPr>
              <a:t> to partition on an attribute that would do the “best classification,” so that the amount of information still required to finish classifying the tuples is minimal</a:t>
            </a:r>
          </a:p>
          <a:p>
            <a:r>
              <a:rPr lang="en-US" sz="2700" dirty="0" smtClean="0"/>
              <a:t>Minimize expected number of tests needed to classify a given </a:t>
            </a:r>
            <a:r>
              <a:rPr lang="en-US" sz="2700" dirty="0" err="1" smtClean="0"/>
              <a:t>tuple</a:t>
            </a:r>
            <a:r>
              <a:rPr lang="en-US" sz="2700" dirty="0" smtClean="0"/>
              <a:t> and guarantee a simple tree is found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124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4000" dirty="0" smtClean="0">
                <a:latin typeface="Comic Sans MS" pitchFamily="66" charset="0"/>
              </a:rPr>
              <a:t>Classification: Basic Concepts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be the probability that an arbitrary </a:t>
            </a:r>
            <a:r>
              <a:rPr lang="en-US" sz="2400" dirty="0" err="1" smtClean="0"/>
              <a:t>tuple</a:t>
            </a:r>
            <a:r>
              <a:rPr lang="en-US" sz="2400" dirty="0" smtClean="0"/>
              <a:t> in </a:t>
            </a:r>
            <a:r>
              <a:rPr lang="en-US" sz="2400" i="1" dirty="0" smtClean="0"/>
              <a:t>D</a:t>
            </a:r>
            <a:r>
              <a:rPr lang="en-US" sz="2400" dirty="0" smtClean="0"/>
              <a:t> belongs to class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, estimated by |</a:t>
            </a:r>
            <a:r>
              <a:rPr lang="en-US" sz="2400" i="1" dirty="0" err="1" smtClean="0"/>
              <a:t>C</a:t>
            </a:r>
            <a:r>
              <a:rPr lang="en-US" sz="2400" i="1" baseline="-25000" dirty="0" err="1" smtClean="0"/>
              <a:t>i</a:t>
            </a:r>
            <a:r>
              <a:rPr lang="en-US" sz="2400" i="1" baseline="-25000" dirty="0" smtClean="0"/>
              <a:t>, D</a:t>
            </a:r>
            <a:r>
              <a:rPr lang="en-US" sz="2400" dirty="0" smtClean="0"/>
              <a:t>|/|</a:t>
            </a:r>
            <a:r>
              <a:rPr lang="en-US" sz="2400" i="1" dirty="0" smtClean="0"/>
              <a:t>D</a:t>
            </a:r>
            <a:r>
              <a:rPr lang="en-US" sz="2400" dirty="0" smtClean="0"/>
              <a:t>|</a:t>
            </a:r>
          </a:p>
          <a:p>
            <a:r>
              <a:rPr lang="en-US" sz="2400" dirty="0" smtClean="0">
                <a:solidFill>
                  <a:schemeClr val="hlink"/>
                </a:solidFill>
              </a:rPr>
              <a:t>Expected information</a:t>
            </a:r>
            <a:r>
              <a:rPr lang="en-US" sz="2400" dirty="0" smtClean="0"/>
              <a:t> (</a:t>
            </a:r>
            <a:r>
              <a:rPr lang="en-US" sz="2400" b="1" dirty="0" smtClean="0"/>
              <a:t>entropy</a:t>
            </a:r>
            <a:r>
              <a:rPr lang="en-US" sz="2400" dirty="0" smtClean="0"/>
              <a:t>) needed to classify a </a:t>
            </a:r>
            <a:r>
              <a:rPr lang="en-US" sz="2400" dirty="0" err="1" smtClean="0"/>
              <a:t>tuple</a:t>
            </a:r>
            <a:r>
              <a:rPr lang="en-US" sz="2400" dirty="0" smtClean="0"/>
              <a:t> in D: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Original information required based on just the proportion of classes</a:t>
            </a:r>
            <a:endParaRPr lang="en-US" sz="2400" dirty="0" smtClean="0">
              <a:solidFill>
                <a:schemeClr val="hlink"/>
              </a:solidFill>
            </a:endParaRPr>
          </a:p>
          <a:p>
            <a:r>
              <a:rPr lang="en-US" sz="2400" dirty="0" smtClean="0"/>
              <a:t>How much more information would we still need (after the partitioning) to arrive at an exact classification?</a:t>
            </a:r>
            <a:endParaRPr lang="en-US" sz="2400" dirty="0" smtClean="0">
              <a:solidFill>
                <a:schemeClr val="hlink"/>
              </a:solidFill>
            </a:endParaRPr>
          </a:p>
          <a:p>
            <a:r>
              <a:rPr lang="en-US" sz="2400" dirty="0" smtClean="0">
                <a:solidFill>
                  <a:schemeClr val="hlink"/>
                </a:solidFill>
              </a:rPr>
              <a:t>Information</a:t>
            </a:r>
            <a:r>
              <a:rPr lang="en-US" sz="2400" dirty="0" smtClean="0"/>
              <a:t> needed (after using </a:t>
            </a:r>
            <a:r>
              <a:rPr lang="en-US" sz="2400" i="1" dirty="0" smtClean="0"/>
              <a:t>A</a:t>
            </a:r>
            <a:r>
              <a:rPr lang="en-US" sz="2400" dirty="0" smtClean="0"/>
              <a:t> to split </a:t>
            </a:r>
            <a:r>
              <a:rPr lang="en-US" sz="2400" i="1" dirty="0" smtClean="0"/>
              <a:t>D</a:t>
            </a:r>
            <a:r>
              <a:rPr lang="en-US" sz="2400" dirty="0" smtClean="0"/>
              <a:t> into </a:t>
            </a:r>
            <a:r>
              <a:rPr lang="en-US" sz="2400" i="1" dirty="0" smtClean="0"/>
              <a:t>v</a:t>
            </a:r>
            <a:r>
              <a:rPr lang="en-US" sz="2400" dirty="0" smtClean="0"/>
              <a:t> partitions) to classify </a:t>
            </a:r>
            <a:r>
              <a:rPr lang="en-US" sz="2400" i="1" dirty="0" smtClean="0"/>
              <a:t>D</a:t>
            </a:r>
            <a:r>
              <a:rPr lang="en-US" sz="2400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47106" name="Object 4"/>
          <p:cNvGraphicFramePr>
            <a:graphicFrameLocks noChangeAspect="1"/>
          </p:cNvGraphicFramePr>
          <p:nvPr/>
        </p:nvGraphicFramePr>
        <p:xfrm>
          <a:off x="2701925" y="2501900"/>
          <a:ext cx="3317875" cy="850900"/>
        </p:xfrm>
        <a:graphic>
          <a:graphicData uri="http://schemas.openxmlformats.org/presentationml/2006/ole">
            <p:oleObj spid="_x0000_s47106" name="Equation" r:id="rId3" imgW="1612900" imgH="431800" progId="Equation.3">
              <p:embed/>
            </p:oleObj>
          </a:graphicData>
        </a:graphic>
      </p:graphicFrame>
      <p:graphicFrame>
        <p:nvGraphicFramePr>
          <p:cNvPr id="47107" name="Object 5"/>
          <p:cNvGraphicFramePr>
            <a:graphicFrameLocks noChangeAspect="1"/>
          </p:cNvGraphicFramePr>
          <p:nvPr/>
        </p:nvGraphicFramePr>
        <p:xfrm>
          <a:off x="3200400" y="5486400"/>
          <a:ext cx="4495800" cy="949325"/>
        </p:xfrm>
        <a:graphic>
          <a:graphicData uri="http://schemas.openxmlformats.org/presentationml/2006/ole">
            <p:oleObj spid="_x0000_s47107" name="Equation" r:id="rId4" imgW="18923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err="1" smtClean="0">
                <a:latin typeface="Calibri" pitchFamily="34" charset="0"/>
              </a:rPr>
              <a:t>Info</a:t>
            </a:r>
            <a:r>
              <a:rPr lang="en-US" i="1" baseline="-25000" dirty="0" err="1" smtClean="0">
                <a:latin typeface="Calibri" pitchFamily="34" charset="0"/>
              </a:rPr>
              <a:t>A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i="1" dirty="0" smtClean="0">
                <a:latin typeface="Calibri" pitchFamily="34" charset="0"/>
              </a:rPr>
              <a:t>D</a:t>
            </a:r>
            <a:r>
              <a:rPr lang="en-US" dirty="0" smtClean="0">
                <a:latin typeface="Calibri" pitchFamily="34" charset="0"/>
              </a:rPr>
              <a:t>) is the expected information required to classify a </a:t>
            </a:r>
            <a:r>
              <a:rPr lang="en-US" dirty="0" err="1" smtClean="0">
                <a:latin typeface="Calibri" pitchFamily="34" charset="0"/>
              </a:rPr>
              <a:t>tuple</a:t>
            </a:r>
            <a:r>
              <a:rPr lang="en-US" dirty="0" smtClean="0">
                <a:latin typeface="Calibri" pitchFamily="34" charset="0"/>
              </a:rPr>
              <a:t> from </a:t>
            </a:r>
            <a:r>
              <a:rPr lang="en-US" i="1" dirty="0" smtClean="0">
                <a:latin typeface="Calibri" pitchFamily="34" charset="0"/>
              </a:rPr>
              <a:t>D</a:t>
            </a:r>
            <a:r>
              <a:rPr lang="en-US" dirty="0" smtClean="0">
                <a:latin typeface="Calibri" pitchFamily="34" charset="0"/>
              </a:rPr>
              <a:t> based on the partitioning by </a:t>
            </a:r>
            <a:r>
              <a:rPr lang="en-US" i="1" dirty="0" smtClean="0">
                <a:latin typeface="Calibri" pitchFamily="34" charset="0"/>
              </a:rPr>
              <a:t>A</a:t>
            </a:r>
          </a:p>
          <a:p>
            <a:pPr>
              <a:lnSpc>
                <a:spcPct val="110000"/>
              </a:lnSpc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en-US" dirty="0" smtClean="0">
                <a:latin typeface="Calibri" pitchFamily="34" charset="0"/>
              </a:rPr>
              <a:t>The smaller the expected information (still) required, the greater the purity of the partitions</a:t>
            </a:r>
          </a:p>
          <a:p>
            <a:pPr>
              <a:lnSpc>
                <a:spcPct val="110000"/>
              </a:lnSpc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en-US" dirty="0" smtClean="0">
                <a:latin typeface="Calibri" pitchFamily="34" charset="0"/>
              </a:rPr>
              <a:t>Information gained by branching on attribute </a:t>
            </a:r>
            <a:r>
              <a:rPr lang="en-US" i="1" dirty="0" smtClean="0">
                <a:latin typeface="Calibri" pitchFamily="34" charset="0"/>
              </a:rPr>
              <a:t>A</a:t>
            </a:r>
          </a:p>
          <a:p>
            <a:pPr>
              <a:lnSpc>
                <a:spcPct val="110000"/>
              </a:lnSpc>
              <a:buClr>
                <a:srgbClr val="FF0000"/>
              </a:buClr>
              <a:buSzPct val="60000"/>
              <a:buFont typeface="Wingdings" pitchFamily="2" charset="2"/>
              <a:buChar char="n"/>
            </a:pPr>
            <a:endParaRPr lang="en-US" dirty="0" smtClean="0">
              <a:latin typeface="Calibri" pitchFamily="34" charset="0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SzPct val="60000"/>
              <a:buFont typeface="Wingdings" pitchFamily="2" charset="2"/>
              <a:buChar char="n"/>
            </a:pPr>
            <a:endParaRPr lang="en-US" dirty="0" smtClean="0">
              <a:latin typeface="Calibri" pitchFamily="34" charset="0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en-US" dirty="0" smtClean="0">
                <a:latin typeface="Calibri" pitchFamily="34" charset="0"/>
              </a:rPr>
              <a:t>Expected reduction in the information requirement caused by knowing the value of </a:t>
            </a:r>
            <a:r>
              <a:rPr lang="en-US" i="1" dirty="0" smtClean="0">
                <a:latin typeface="Calibri" pitchFamily="34" charset="0"/>
              </a:rPr>
              <a:t>A</a:t>
            </a:r>
          </a:p>
          <a:p>
            <a:endParaRPr lang="en-US" dirty="0"/>
          </a:p>
        </p:txBody>
      </p:sp>
      <p:graphicFrame>
        <p:nvGraphicFramePr>
          <p:cNvPr id="48130" name="Object 6"/>
          <p:cNvGraphicFramePr>
            <a:graphicFrameLocks noChangeAspect="1"/>
          </p:cNvGraphicFramePr>
          <p:nvPr/>
        </p:nvGraphicFramePr>
        <p:xfrm>
          <a:off x="2743200" y="3962400"/>
          <a:ext cx="4589463" cy="536575"/>
        </p:xfrm>
        <a:graphic>
          <a:graphicData uri="http://schemas.openxmlformats.org/presentationml/2006/ole">
            <p:oleObj spid="_x0000_s48130" name="Equation" r:id="rId3" imgW="1790700" imgH="215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153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6096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Information Gain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Continuous-Valued Attribute, </a:t>
            </a:r>
            <a:r>
              <a:rPr lang="en-US" sz="2600" i="1" dirty="0" smtClean="0"/>
              <a:t>A</a:t>
            </a:r>
          </a:p>
          <a:p>
            <a:r>
              <a:rPr lang="en-US" sz="2600" dirty="0" smtClean="0"/>
              <a:t>Must determine the </a:t>
            </a:r>
            <a:r>
              <a:rPr lang="en-US" sz="2600" i="1" dirty="0" smtClean="0">
                <a:solidFill>
                  <a:schemeClr val="hlink"/>
                </a:solidFill>
              </a:rPr>
              <a:t>best split point</a:t>
            </a:r>
            <a:r>
              <a:rPr lang="en-US" sz="2600" dirty="0" smtClean="0"/>
              <a:t> for </a:t>
            </a:r>
            <a:r>
              <a:rPr lang="en-US" sz="2600" i="1" dirty="0" smtClean="0"/>
              <a:t>A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sz="2400" dirty="0" smtClean="0"/>
              <a:t>Sort the value </a:t>
            </a:r>
            <a:r>
              <a:rPr lang="en-US" sz="2400" i="1" dirty="0" smtClean="0"/>
              <a:t>A</a:t>
            </a:r>
            <a:r>
              <a:rPr lang="en-US" sz="2400" dirty="0" smtClean="0"/>
              <a:t> in increasing order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sz="2400" dirty="0" smtClean="0"/>
              <a:t>Typically, the midpoint between each pair of adjacent values is considered as a possible </a:t>
            </a:r>
            <a:r>
              <a:rPr lang="en-US" sz="2400" i="1" dirty="0" smtClean="0"/>
              <a:t>split point</a:t>
            </a:r>
          </a:p>
          <a:p>
            <a:pPr lvl="2">
              <a:lnSpc>
                <a:spcPct val="115000"/>
              </a:lnSpc>
              <a:spcBef>
                <a:spcPct val="25000"/>
              </a:spcBef>
            </a:pP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i="1" dirty="0" smtClean="0"/>
              <a:t>+a</a:t>
            </a:r>
            <a:r>
              <a:rPr lang="en-US" i="1" baseline="-25000" dirty="0" smtClean="0"/>
              <a:t>i+1</a:t>
            </a:r>
            <a:r>
              <a:rPr lang="en-US" dirty="0" smtClean="0"/>
              <a:t>)/2 is the midpoint between the values of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and a</a:t>
            </a:r>
            <a:r>
              <a:rPr lang="en-US" baseline="-25000" dirty="0" smtClean="0"/>
              <a:t>i+1</a:t>
            </a:r>
          </a:p>
          <a:p>
            <a:pPr lvl="1"/>
            <a:r>
              <a:rPr lang="en-US" sz="2400" dirty="0" smtClean="0"/>
              <a:t>Given </a:t>
            </a:r>
            <a:r>
              <a:rPr lang="en-US" sz="2400" i="1" dirty="0" smtClean="0"/>
              <a:t>v </a:t>
            </a:r>
            <a:r>
              <a:rPr lang="en-US" sz="2400" dirty="0" smtClean="0"/>
              <a:t>values</a:t>
            </a:r>
            <a:r>
              <a:rPr lang="en-US" sz="2400" i="1" dirty="0" smtClean="0"/>
              <a:t> </a:t>
            </a:r>
            <a:r>
              <a:rPr lang="en-US" sz="2400" dirty="0" smtClean="0"/>
              <a:t>of </a:t>
            </a:r>
            <a:r>
              <a:rPr lang="en-US" sz="2400" i="1" dirty="0" smtClean="0"/>
              <a:t>A, </a:t>
            </a:r>
            <a:r>
              <a:rPr lang="en-US" sz="2400" dirty="0" smtClean="0"/>
              <a:t>then </a:t>
            </a:r>
            <a:r>
              <a:rPr lang="en-US" sz="2400" i="1" dirty="0" smtClean="0"/>
              <a:t>v-1 </a:t>
            </a:r>
            <a:r>
              <a:rPr lang="en-US" sz="2400" dirty="0" smtClean="0"/>
              <a:t>possible splits are evaluated</a:t>
            </a:r>
          </a:p>
          <a:p>
            <a:pPr lvl="1"/>
            <a:r>
              <a:rPr lang="en-US" sz="2400" dirty="0" smtClean="0"/>
              <a:t>For each possible split-point for </a:t>
            </a:r>
            <a:r>
              <a:rPr lang="en-US" sz="2400" i="1" dirty="0" smtClean="0"/>
              <a:t>A, </a:t>
            </a:r>
            <a:r>
              <a:rPr lang="en-US" sz="2400" dirty="0" smtClean="0"/>
              <a:t>evaluate</a:t>
            </a:r>
            <a:r>
              <a:rPr lang="en-US" sz="2400" i="1" dirty="0" smtClean="0"/>
              <a:t> Info</a:t>
            </a:r>
            <a:r>
              <a:rPr lang="en-US" sz="2400" i="1" baseline="-25000" dirty="0" smtClean="0"/>
              <a:t>A</a:t>
            </a:r>
            <a:r>
              <a:rPr lang="en-US" sz="2400" dirty="0" smtClean="0"/>
              <a:t>(</a:t>
            </a:r>
            <a:r>
              <a:rPr lang="en-US" sz="2400" i="1" dirty="0" smtClean="0"/>
              <a:t>D</a:t>
            </a:r>
            <a:r>
              <a:rPr lang="en-US" sz="2400" dirty="0" smtClean="0"/>
              <a:t>)</a:t>
            </a:r>
            <a:r>
              <a:rPr lang="en-US" sz="2400" i="1" dirty="0" smtClean="0"/>
              <a:t>, </a:t>
            </a:r>
            <a:r>
              <a:rPr lang="en-US" sz="2400" dirty="0" smtClean="0"/>
              <a:t>where the number of partitions is two, that is</a:t>
            </a:r>
            <a:r>
              <a:rPr lang="en-US" sz="2400" i="1" dirty="0" smtClean="0"/>
              <a:t>, v=2 </a:t>
            </a:r>
            <a:r>
              <a:rPr lang="en-US" sz="2400" dirty="0" smtClean="0"/>
              <a:t>(or </a:t>
            </a:r>
            <a:r>
              <a:rPr lang="en-US" sz="2400" i="1" dirty="0" smtClean="0"/>
              <a:t>j</a:t>
            </a:r>
            <a:r>
              <a:rPr lang="en-US" sz="2400" dirty="0" smtClean="0"/>
              <a:t>=1, 2)</a:t>
            </a:r>
          </a:p>
          <a:p>
            <a:pPr lvl="1"/>
            <a:r>
              <a:rPr lang="en-US" sz="2400" dirty="0" smtClean="0"/>
              <a:t>The point with the minimum expected information requirement for </a:t>
            </a:r>
            <a:r>
              <a:rPr lang="en-US" sz="2400" i="1" dirty="0" smtClean="0"/>
              <a:t>A </a:t>
            </a:r>
            <a:r>
              <a:rPr lang="en-US" sz="2400" dirty="0" smtClean="0"/>
              <a:t>is selected as the split point for </a:t>
            </a:r>
            <a:r>
              <a:rPr lang="en-US" sz="2400" i="1" dirty="0" smtClean="0"/>
              <a:t>A</a:t>
            </a:r>
          </a:p>
          <a:p>
            <a:pPr>
              <a:lnSpc>
                <a:spcPct val="115000"/>
              </a:lnSpc>
            </a:pPr>
            <a:r>
              <a:rPr lang="en-US" sz="2600" dirty="0" smtClean="0"/>
              <a:t>Split:</a:t>
            </a:r>
          </a:p>
          <a:p>
            <a:pPr lvl="1">
              <a:lnSpc>
                <a:spcPct val="115000"/>
              </a:lnSpc>
            </a:pPr>
            <a:r>
              <a:rPr lang="en-US" sz="2400" i="1" dirty="0" smtClean="0"/>
              <a:t>D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is the set of tuples in </a:t>
            </a:r>
            <a:r>
              <a:rPr lang="en-US" sz="2400" i="1" dirty="0" smtClean="0"/>
              <a:t>D</a:t>
            </a:r>
            <a:r>
              <a:rPr lang="en-US" sz="2400" dirty="0" smtClean="0"/>
              <a:t> satisfying </a:t>
            </a:r>
            <a:r>
              <a:rPr lang="en-US" sz="2400" i="1" dirty="0" smtClean="0"/>
              <a:t>A</a:t>
            </a:r>
            <a:r>
              <a:rPr lang="en-US" sz="2400" dirty="0" smtClean="0"/>
              <a:t> ≤ split-point, and </a:t>
            </a:r>
            <a:r>
              <a:rPr lang="en-US" sz="2400" i="1" dirty="0" smtClean="0"/>
              <a:t>D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is the set of tuples in </a:t>
            </a:r>
            <a:r>
              <a:rPr lang="en-US" sz="2400" i="1" dirty="0" smtClean="0"/>
              <a:t>D</a:t>
            </a:r>
            <a:r>
              <a:rPr lang="en-US" sz="2400" dirty="0" smtClean="0"/>
              <a:t> satisfying </a:t>
            </a:r>
            <a:r>
              <a:rPr lang="en-US" sz="2400" i="1" dirty="0" smtClean="0"/>
              <a:t>A</a:t>
            </a:r>
            <a:r>
              <a:rPr lang="en-US" sz="2400" dirty="0" smtClean="0"/>
              <a:t> &gt; split-point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sz="2800" dirty="0" smtClean="0"/>
              <a:t>Information gain measure is biased toward tests with many outcomes</a:t>
            </a:r>
          </a:p>
          <a:p>
            <a:r>
              <a:rPr lang="en-US" sz="2800" dirty="0" smtClean="0"/>
              <a:t>C4.5 (a successor of ID3) uses gain ratio to overcome the problem (normalization to information gain)</a:t>
            </a:r>
          </a:p>
          <a:p>
            <a:endParaRPr lang="en-US" sz="28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/>
              <a:t>GainRatio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 = Gain(</a:t>
            </a:r>
            <a:r>
              <a:rPr lang="en-US" i="1" dirty="0" smtClean="0"/>
              <a:t>A</a:t>
            </a:r>
            <a:r>
              <a:rPr lang="en-US" dirty="0" smtClean="0"/>
              <a:t>)/</a:t>
            </a:r>
            <a:r>
              <a:rPr lang="en-US" dirty="0" err="1" smtClean="0"/>
              <a:t>SplitInfo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</a:t>
            </a:r>
          </a:p>
          <a:p>
            <a:r>
              <a:rPr lang="en-US" sz="2800" dirty="0" smtClean="0"/>
              <a:t>The attribute with the maximum gain ratio is selected as the splitting attribute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6627" name="Object 2048"/>
          <p:cNvGraphicFramePr>
            <a:graphicFrameLocks noChangeAspect="1"/>
          </p:cNvGraphicFramePr>
          <p:nvPr/>
        </p:nvGraphicFramePr>
        <p:xfrm>
          <a:off x="2514600" y="3505200"/>
          <a:ext cx="4343400" cy="831850"/>
        </p:xfrm>
        <a:graphic>
          <a:graphicData uri="http://schemas.openxmlformats.org/presentationml/2006/ole">
            <p:oleObj spid="_x0000_s26627" name="Equation" r:id="rId3" imgW="23876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Gini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Used in CART, IBM </a:t>
            </a:r>
            <a:r>
              <a:rPr lang="en-US" dirty="0" err="1" smtClean="0"/>
              <a:t>IntelligentMiner</a:t>
            </a:r>
            <a:endParaRPr lang="en-US" dirty="0" smtClean="0"/>
          </a:p>
          <a:p>
            <a:r>
              <a:rPr lang="en-US" dirty="0" err="1" smtClean="0"/>
              <a:t>Gini</a:t>
            </a:r>
            <a:r>
              <a:rPr lang="en-US" dirty="0" smtClean="0"/>
              <a:t> index is defined as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Gini</a:t>
            </a:r>
            <a:r>
              <a:rPr lang="en-US" dirty="0" smtClean="0"/>
              <a:t> index considers a binary split for each attribute</a:t>
            </a:r>
          </a:p>
          <a:p>
            <a:r>
              <a:rPr lang="en-US" dirty="0" smtClean="0"/>
              <a:t>Let</a:t>
            </a:r>
            <a:r>
              <a:rPr lang="en-US" i="1" dirty="0" smtClean="0"/>
              <a:t> A </a:t>
            </a:r>
            <a:r>
              <a:rPr lang="en-US" dirty="0" smtClean="0"/>
              <a:t>be a discrete-valued attribute having </a:t>
            </a:r>
            <a:r>
              <a:rPr lang="en-US" i="1" dirty="0" smtClean="0"/>
              <a:t>v </a:t>
            </a:r>
            <a:r>
              <a:rPr lang="en-US" dirty="0" smtClean="0"/>
              <a:t>distinct values</a:t>
            </a:r>
          </a:p>
          <a:p>
            <a:r>
              <a:rPr lang="en-US" dirty="0" smtClean="0"/>
              <a:t>To determine the best binary split on </a:t>
            </a:r>
            <a:r>
              <a:rPr lang="en-US" i="1" dirty="0" smtClean="0"/>
              <a:t>A, </a:t>
            </a:r>
            <a:r>
              <a:rPr lang="en-US" dirty="0" smtClean="0"/>
              <a:t>examine all the possible subsets that can be formed using known values of </a:t>
            </a:r>
            <a:r>
              <a:rPr lang="en-US" i="1" dirty="0" smtClean="0"/>
              <a:t>A</a:t>
            </a:r>
            <a:endParaRPr lang="en-US" dirty="0"/>
          </a:p>
        </p:txBody>
      </p:sp>
      <p:graphicFrame>
        <p:nvGraphicFramePr>
          <p:cNvPr id="27650" name="Object 1024"/>
          <p:cNvGraphicFramePr>
            <a:graphicFrameLocks/>
          </p:cNvGraphicFramePr>
          <p:nvPr/>
        </p:nvGraphicFramePr>
        <p:xfrm>
          <a:off x="3219450" y="2362200"/>
          <a:ext cx="3163888" cy="914400"/>
        </p:xfrm>
        <a:graphic>
          <a:graphicData uri="http://schemas.openxmlformats.org/presentationml/2006/ole">
            <p:oleObj spid="_x0000_s27650" name="Equation" r:id="rId3" imgW="1942920" imgH="761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Compute a weighted sum of the impurity of each resulting partition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Subset that gives the minimum </a:t>
            </a:r>
            <a:r>
              <a:rPr lang="en-US" sz="2400" dirty="0" err="1" smtClean="0"/>
              <a:t>Gini</a:t>
            </a:r>
            <a:r>
              <a:rPr lang="en-US" sz="2400" dirty="0" smtClean="0"/>
              <a:t> index for that attribute is selected as its splitting subset</a:t>
            </a:r>
          </a:p>
          <a:p>
            <a:r>
              <a:rPr lang="en-US" sz="2400" dirty="0" smtClean="0"/>
              <a:t>Reduction in impurity that would be incurred by a binary split on a discrete- or continuous-valued attribute </a:t>
            </a:r>
            <a:r>
              <a:rPr lang="en-US" sz="2400" i="1" dirty="0" smtClean="0"/>
              <a:t>A </a:t>
            </a:r>
            <a:r>
              <a:rPr lang="en-US" sz="2400" dirty="0" smtClean="0"/>
              <a:t>is</a:t>
            </a:r>
          </a:p>
          <a:p>
            <a:endParaRPr lang="en-US" sz="2400" i="1" dirty="0" smtClean="0"/>
          </a:p>
          <a:p>
            <a:r>
              <a:rPr lang="en-US" sz="2400" dirty="0" smtClean="0"/>
              <a:t>Attribute that maximizes the reduction in impurity (or, equivalently, has the minimum </a:t>
            </a:r>
            <a:r>
              <a:rPr lang="en-US" sz="2400" dirty="0" err="1" smtClean="0"/>
              <a:t>Gini</a:t>
            </a:r>
            <a:r>
              <a:rPr lang="en-US" sz="2400" dirty="0" smtClean="0"/>
              <a:t> index) is selected as the splitting attribute</a:t>
            </a:r>
            <a:endParaRPr lang="en-US" sz="2400" i="1" dirty="0" smtClean="0"/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Gini</a:t>
            </a:r>
            <a:r>
              <a:rPr lang="en-US" dirty="0" smtClean="0"/>
              <a:t> Index</a:t>
            </a:r>
            <a:endParaRPr lang="en-US" dirty="0"/>
          </a:p>
        </p:txBody>
      </p:sp>
      <p:graphicFrame>
        <p:nvGraphicFramePr>
          <p:cNvPr id="28674" name="Object 1025"/>
          <p:cNvGraphicFramePr>
            <a:graphicFrameLocks noChangeAspect="1"/>
          </p:cNvGraphicFramePr>
          <p:nvPr/>
        </p:nvGraphicFramePr>
        <p:xfrm>
          <a:off x="1828800" y="2438401"/>
          <a:ext cx="5791200" cy="833734"/>
        </p:xfrm>
        <a:graphic>
          <a:graphicData uri="http://schemas.openxmlformats.org/presentationml/2006/ole">
            <p:oleObj spid="_x0000_s28674" name="Equation" r:id="rId3" imgW="3441700" imgH="596900" progId="Equation.3">
              <p:embed/>
            </p:oleObj>
          </a:graphicData>
        </a:graphic>
      </p:graphicFrame>
      <p:graphicFrame>
        <p:nvGraphicFramePr>
          <p:cNvPr id="28675" name="Object 1026"/>
          <p:cNvGraphicFramePr>
            <a:graphicFrameLocks noChangeAspect="1"/>
          </p:cNvGraphicFramePr>
          <p:nvPr/>
        </p:nvGraphicFramePr>
        <p:xfrm>
          <a:off x="2209800" y="4876800"/>
          <a:ext cx="5181600" cy="457200"/>
        </p:xfrm>
        <a:graphic>
          <a:graphicData uri="http://schemas.openxmlformats.org/presentationml/2006/ole">
            <p:oleObj spid="_x0000_s28675" name="Equation" r:id="rId4" imgW="2692400" imgH="304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Comparing Attribute Selection Measures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000" b="1" dirty="0" smtClean="0"/>
              <a:t>Information gain: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biased towards </a:t>
            </a:r>
            <a:r>
              <a:rPr lang="en-US" dirty="0" err="1" smtClean="0"/>
              <a:t>multivalued</a:t>
            </a:r>
            <a:r>
              <a:rPr lang="en-US" dirty="0" smtClean="0"/>
              <a:t> attributes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000" b="1" dirty="0" smtClean="0"/>
              <a:t>Gain ratio: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tends to prefer unbalanced splits in which one partition is much smaller than the others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000" b="1" dirty="0" err="1" smtClean="0"/>
              <a:t>Gini</a:t>
            </a:r>
            <a:r>
              <a:rPr lang="en-US" sz="3000" b="1" dirty="0" smtClean="0"/>
              <a:t> index: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biased to </a:t>
            </a:r>
            <a:r>
              <a:rPr lang="en-US" dirty="0" err="1" smtClean="0"/>
              <a:t>multivalued</a:t>
            </a:r>
            <a:r>
              <a:rPr lang="en-US" dirty="0" smtClean="0"/>
              <a:t> attributes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has difficulty when # of classes is large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tends to favor tests that result in equal-sized partitions and purity in both partitions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94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Attribute Selection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 smtClean="0"/>
              <a:t>CHAID</a:t>
            </a:r>
            <a:r>
              <a:rPr lang="en-US" sz="2000" dirty="0" smtClean="0"/>
              <a:t>: a popular decision tree algorithm, measure based on </a:t>
            </a:r>
            <a:r>
              <a:rPr lang="el-GR" sz="2000" dirty="0" smtClean="0"/>
              <a:t>χ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test for independence</a:t>
            </a:r>
          </a:p>
          <a:p>
            <a:pPr>
              <a:lnSpc>
                <a:spcPct val="130000"/>
              </a:lnSpc>
            </a:pPr>
            <a:r>
              <a:rPr lang="en-US" sz="2000" b="1" dirty="0" smtClean="0"/>
              <a:t>C-SEP</a:t>
            </a:r>
            <a:r>
              <a:rPr lang="en-US" sz="2000" dirty="0" smtClean="0"/>
              <a:t>: performs better than info. gain and </a:t>
            </a:r>
            <a:r>
              <a:rPr lang="en-US" sz="2000" dirty="0" err="1" smtClean="0"/>
              <a:t>gini</a:t>
            </a:r>
            <a:r>
              <a:rPr lang="en-US" sz="2000" dirty="0" smtClean="0"/>
              <a:t> index in certain cases</a:t>
            </a:r>
          </a:p>
          <a:p>
            <a:pPr>
              <a:lnSpc>
                <a:spcPct val="130000"/>
              </a:lnSpc>
            </a:pPr>
            <a:r>
              <a:rPr lang="en-US" sz="2000" b="1" dirty="0" smtClean="0"/>
              <a:t>G-statistic</a:t>
            </a:r>
            <a:r>
              <a:rPr lang="en-US" sz="2000" dirty="0" smtClean="0"/>
              <a:t>: close approximation to </a:t>
            </a:r>
            <a:r>
              <a:rPr lang="el-GR" sz="2000" dirty="0" smtClean="0"/>
              <a:t>χ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distribution </a:t>
            </a:r>
          </a:p>
          <a:p>
            <a:pPr>
              <a:lnSpc>
                <a:spcPct val="130000"/>
              </a:lnSpc>
            </a:pPr>
            <a:r>
              <a:rPr lang="en-US" sz="2000" b="1" dirty="0" smtClean="0"/>
              <a:t>MDL (Minimal Description Length) principle 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least bias toward </a:t>
            </a:r>
            <a:r>
              <a:rPr lang="en-US" sz="2000" dirty="0" err="1" smtClean="0"/>
              <a:t>multivalued</a:t>
            </a:r>
            <a:r>
              <a:rPr lang="en-US" sz="2000" dirty="0" smtClean="0"/>
              <a:t> attributes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The best tree is the one that requires the fewest # of bits to both (1) encode the tree, and (2) encode the exceptions to the tree</a:t>
            </a:r>
          </a:p>
          <a:p>
            <a:pPr>
              <a:lnSpc>
                <a:spcPct val="130000"/>
              </a:lnSpc>
            </a:pPr>
            <a:r>
              <a:rPr lang="en-US" sz="2000" b="1" dirty="0" smtClean="0"/>
              <a:t>Multivariate splits</a:t>
            </a:r>
            <a:r>
              <a:rPr lang="en-US" sz="2000" dirty="0" smtClean="0"/>
              <a:t> (partition based on multiple variable combinations)</a:t>
            </a:r>
          </a:p>
          <a:p>
            <a:pPr lvl="1">
              <a:lnSpc>
                <a:spcPct val="130000"/>
              </a:lnSpc>
            </a:pPr>
            <a:r>
              <a:rPr lang="en-US" sz="2000" b="1" dirty="0" smtClean="0"/>
              <a:t>CART</a:t>
            </a:r>
            <a:r>
              <a:rPr lang="en-US" sz="2000" dirty="0" smtClean="0"/>
              <a:t>: finds multivariate splits based on a linear comb. of attributes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Which attribute selection measure is the best?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 Most give good results, none is significantly superior than others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Tree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181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>
                <a:latin typeface="Calibri" pitchFamily="34" charset="0"/>
              </a:rPr>
              <a:t>A decision tree may grow long / branch too many due to </a:t>
            </a:r>
            <a:r>
              <a:rPr lang="en-US" sz="2800" dirty="0" smtClean="0"/>
              <a:t>noise or outliers – </a:t>
            </a:r>
            <a:r>
              <a:rPr lang="en-US" sz="2800" i="1" dirty="0" err="1" smtClean="0"/>
              <a:t>overfitting</a:t>
            </a:r>
            <a:endParaRPr lang="en-US" sz="2800" i="1" dirty="0" smtClean="0"/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 smtClean="0"/>
              <a:t>Poor accuracy for unseen samples</a:t>
            </a:r>
          </a:p>
          <a:p>
            <a:r>
              <a:rPr lang="en-US" sz="2800" dirty="0" smtClean="0"/>
              <a:t>Pruning </a:t>
            </a:r>
            <a:r>
              <a:rPr lang="en-US" sz="2800" dirty="0" smtClean="0">
                <a:latin typeface="Calibri" pitchFamily="34" charset="0"/>
              </a:rPr>
              <a:t> - </a:t>
            </a:r>
            <a:r>
              <a:rPr lang="en-US" sz="2800" dirty="0" smtClean="0"/>
              <a:t>remove the least-reliable branches</a:t>
            </a:r>
          </a:p>
          <a:p>
            <a:r>
              <a:rPr lang="en-US" sz="2800" dirty="0" smtClean="0"/>
              <a:t>Pruned trees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smaller </a:t>
            </a:r>
          </a:p>
          <a:p>
            <a:pPr lvl="1"/>
            <a:r>
              <a:rPr lang="en-US" sz="2400" dirty="0" smtClean="0"/>
              <a:t>less complex </a:t>
            </a:r>
          </a:p>
          <a:p>
            <a:pPr lvl="1"/>
            <a:r>
              <a:rPr lang="en-US" sz="2400" dirty="0" smtClean="0"/>
              <a:t>easier to comprehend</a:t>
            </a:r>
          </a:p>
          <a:p>
            <a:pPr lvl="1"/>
            <a:r>
              <a:rPr lang="en-US" sz="2400" dirty="0" smtClean="0"/>
              <a:t>usually faster and better at correctly classifying independent test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 smtClean="0"/>
              <a:t>A form of data analysis that extracts model or classifier to predict class labels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class labels categorical (discrete or nominal)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classifies data based on training set and values in a </a:t>
            </a:r>
            <a:r>
              <a:rPr lang="en-US" sz="2400" dirty="0" smtClean="0">
                <a:solidFill>
                  <a:srgbClr val="0000FF"/>
                </a:solidFill>
              </a:rPr>
              <a:t>classifying attribute</a:t>
            </a:r>
            <a:r>
              <a:rPr lang="en-US" sz="2400" dirty="0" smtClean="0"/>
              <a:t>, and uses it in classifying new data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Numeric Prediction 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models continuous-valued functions, i.e., predicts unknown or missing values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Typical applications</a:t>
            </a:r>
          </a:p>
          <a:p>
            <a:pPr lvl="1">
              <a:lnSpc>
                <a:spcPct val="90000"/>
              </a:lnSpc>
              <a:buClr>
                <a:srgbClr val="FF0000"/>
              </a:buClr>
            </a:pPr>
            <a:r>
              <a:rPr lang="en-US" sz="2400" dirty="0" smtClean="0"/>
              <a:t>Credit/loan approval: loan application is “safe” or “risky”</a:t>
            </a:r>
          </a:p>
          <a:p>
            <a:pPr lvl="1">
              <a:lnSpc>
                <a:spcPct val="90000"/>
              </a:lnSpc>
              <a:buClr>
                <a:srgbClr val="FF0000"/>
              </a:buClr>
            </a:pPr>
            <a:r>
              <a:rPr lang="en-US" sz="2400" dirty="0" smtClean="0"/>
              <a:t>Medical diagnosis: tumor is “cancerous” or “benign”</a:t>
            </a:r>
          </a:p>
          <a:p>
            <a:pPr lvl="1">
              <a:lnSpc>
                <a:spcPct val="90000"/>
              </a:lnSpc>
              <a:buClr>
                <a:srgbClr val="FF0000"/>
              </a:buClr>
            </a:pPr>
            <a:r>
              <a:rPr lang="en-US" sz="2400" dirty="0" smtClean="0"/>
              <a:t>Fraud detection: transaction is “fraudulent”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Pruning</a:t>
            </a:r>
            <a:endParaRPr lang="en-US" dirty="0"/>
          </a:p>
        </p:txBody>
      </p:sp>
      <p:grpSp>
        <p:nvGrpSpPr>
          <p:cNvPr id="3" name="Group 9"/>
          <p:cNvGrpSpPr/>
          <p:nvPr/>
        </p:nvGrpSpPr>
        <p:grpSpPr>
          <a:xfrm>
            <a:off x="152400" y="1524001"/>
            <a:ext cx="8763000" cy="4495799"/>
            <a:chOff x="152400" y="1524001"/>
            <a:chExt cx="8763000" cy="4495799"/>
          </a:xfrm>
        </p:grpSpPr>
        <p:pic>
          <p:nvPicPr>
            <p:cNvPr id="645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" y="1524001"/>
              <a:ext cx="8763000" cy="441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Connector 4"/>
            <p:cNvCxnSpPr/>
            <p:nvPr/>
          </p:nvCxnSpPr>
          <p:spPr>
            <a:xfrm rot="5400000">
              <a:off x="3009900" y="3771900"/>
              <a:ext cx="4419600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905000" y="6228536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Unpruned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6219498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Pruned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approaches</a:t>
            </a:r>
          </a:p>
          <a:p>
            <a:r>
              <a:rPr lang="en-US" b="1" dirty="0" err="1" smtClean="0"/>
              <a:t>Prepruning</a:t>
            </a:r>
            <a:endParaRPr lang="en-US" b="1" dirty="0" smtClean="0"/>
          </a:p>
          <a:p>
            <a:pPr lvl="1"/>
            <a:r>
              <a:rPr lang="en-US" dirty="0" smtClean="0"/>
              <a:t>Tree is “pruned” by halting its construction early </a:t>
            </a:r>
          </a:p>
          <a:p>
            <a:pPr lvl="1"/>
            <a:r>
              <a:rPr lang="en-US" dirty="0" smtClean="0"/>
              <a:t>Do not split a node if this would result in the goodness measure falling below a threshold</a:t>
            </a:r>
          </a:p>
          <a:p>
            <a:pPr lvl="1"/>
            <a:r>
              <a:rPr lang="en-US" dirty="0" smtClean="0"/>
              <a:t>Upon halting, the node becomes a leaf</a:t>
            </a:r>
          </a:p>
          <a:p>
            <a:pPr lvl="1"/>
            <a:r>
              <a:rPr lang="en-US" dirty="0" smtClean="0"/>
              <a:t>Leaf may hold the most frequent class among the subset tuples</a:t>
            </a:r>
          </a:p>
          <a:p>
            <a:pPr lvl="1"/>
            <a:r>
              <a:rPr lang="en-US" dirty="0" smtClean="0"/>
              <a:t>Difficult to choose an appropriate threshold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Postpruning</a:t>
            </a:r>
            <a:endParaRPr lang="en-US" dirty="0" smtClean="0"/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subtrees</a:t>
            </a:r>
            <a:r>
              <a:rPr lang="en-US" dirty="0" smtClean="0"/>
              <a:t> from a “fully grown” tree</a:t>
            </a:r>
          </a:p>
          <a:p>
            <a:pPr lvl="1"/>
            <a:r>
              <a:rPr lang="en-US" dirty="0" smtClean="0"/>
              <a:t>Replace the </a:t>
            </a:r>
            <a:r>
              <a:rPr lang="en-US" dirty="0" err="1" smtClean="0"/>
              <a:t>subtree</a:t>
            </a:r>
            <a:r>
              <a:rPr lang="en-US" dirty="0" smtClean="0"/>
              <a:t> with a leaf</a:t>
            </a:r>
          </a:p>
          <a:p>
            <a:pPr lvl="1"/>
            <a:r>
              <a:rPr lang="en-US" b="1" dirty="0" smtClean="0"/>
              <a:t>cost complexity </a:t>
            </a:r>
            <a:r>
              <a:rPr lang="en-US" dirty="0" smtClean="0"/>
              <a:t>pruning algorithm used in CART</a:t>
            </a:r>
          </a:p>
          <a:p>
            <a:pPr lvl="2"/>
            <a:r>
              <a:rPr lang="en-US" dirty="0" smtClean="0"/>
              <a:t>A function of number of leaves in the tree and error rate</a:t>
            </a:r>
          </a:p>
          <a:p>
            <a:pPr lvl="2"/>
            <a:r>
              <a:rPr lang="en-US" dirty="0" smtClean="0"/>
              <a:t>For each internal node, </a:t>
            </a:r>
            <a:r>
              <a:rPr lang="en-US" i="1" dirty="0" smtClean="0"/>
              <a:t>N, </a:t>
            </a:r>
            <a:r>
              <a:rPr lang="en-US" dirty="0" smtClean="0"/>
              <a:t>compute cost complexities with and without </a:t>
            </a:r>
            <a:r>
              <a:rPr lang="en-US" dirty="0" err="1" smtClean="0"/>
              <a:t>subtree</a:t>
            </a:r>
            <a:r>
              <a:rPr lang="en-US" dirty="0" smtClean="0"/>
              <a:t> at </a:t>
            </a:r>
            <a:r>
              <a:rPr lang="en-US" i="1" dirty="0" smtClean="0"/>
              <a:t>N</a:t>
            </a:r>
            <a:endParaRPr lang="en-US" dirty="0" smtClean="0"/>
          </a:p>
          <a:p>
            <a:pPr lvl="2"/>
            <a:r>
              <a:rPr lang="en-US" dirty="0" err="1" smtClean="0"/>
              <a:t>Subtree</a:t>
            </a:r>
            <a:r>
              <a:rPr lang="en-US" dirty="0" smtClean="0"/>
              <a:t> is pruned if it results in a smaller cost complexity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Repetition: </a:t>
            </a:r>
            <a:r>
              <a:rPr lang="en-US" sz="2800" dirty="0" smtClean="0"/>
              <a:t>occurs</a:t>
            </a:r>
            <a:r>
              <a:rPr lang="en-US" sz="2800" b="1" dirty="0" smtClean="0"/>
              <a:t> </a:t>
            </a:r>
            <a:r>
              <a:rPr lang="en-US" sz="2800" dirty="0" smtClean="0"/>
              <a:t>when an attribute is repeatedly tested along a given branch of the tree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667000"/>
            <a:ext cx="4876800" cy="399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4102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Replication: </a:t>
            </a:r>
            <a:r>
              <a:rPr lang="en-US" sz="2800" dirty="0" smtClean="0"/>
              <a:t>duplicate </a:t>
            </a:r>
            <a:r>
              <a:rPr lang="en-US" sz="2800" dirty="0" err="1" smtClean="0"/>
              <a:t>subtrees</a:t>
            </a:r>
            <a:r>
              <a:rPr lang="en-US" sz="2800" dirty="0" smtClean="0"/>
              <a:t> exist within the tree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smtClean="0"/>
              <a:t>Multivariate </a:t>
            </a:r>
            <a:r>
              <a:rPr lang="en-US" sz="2800" dirty="0" smtClean="0"/>
              <a:t>splits can prevent these problems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32412"/>
            <a:ext cx="7467600" cy="39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vs. 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 smtClean="0"/>
              <a:t>Supervised learning (classification)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Supervision: The training data is accompanied by </a:t>
            </a:r>
            <a:r>
              <a:rPr lang="en-US" sz="2400" b="1" dirty="0" smtClean="0"/>
              <a:t>labels</a:t>
            </a:r>
            <a:r>
              <a:rPr lang="en-US" sz="2400" dirty="0" smtClean="0"/>
              <a:t> indicating the class of the observations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New data is classified based on the training set</a:t>
            </a:r>
          </a:p>
          <a:p>
            <a:pPr>
              <a:lnSpc>
                <a:spcPct val="130000"/>
              </a:lnSpc>
            </a:pPr>
            <a:endParaRPr lang="en-US" sz="2400" b="1" dirty="0" smtClean="0"/>
          </a:p>
          <a:p>
            <a:pPr>
              <a:lnSpc>
                <a:spcPct val="130000"/>
              </a:lnSpc>
            </a:pPr>
            <a:r>
              <a:rPr lang="en-US" sz="2800" b="1" dirty="0" smtClean="0"/>
              <a:t>Unsupervised learning (clustering)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The class labels of training data is unknown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Given a set of observations, the aim is to establish existence of classes or clusters in the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448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Classification— Two-Step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Model construction:</a:t>
            </a:r>
            <a:r>
              <a:rPr lang="en-US" sz="2400" dirty="0" smtClean="0"/>
              <a:t> Describe a set of predetermined classes</a:t>
            </a:r>
          </a:p>
          <a:p>
            <a:pPr lvl="1"/>
            <a:r>
              <a:rPr lang="en-US" sz="2000" dirty="0" smtClean="0"/>
              <a:t>Each </a:t>
            </a:r>
            <a:r>
              <a:rPr lang="en-US" sz="2000" dirty="0" err="1" smtClean="0"/>
              <a:t>tuple</a:t>
            </a:r>
            <a:r>
              <a:rPr lang="en-US" sz="2000" dirty="0" smtClean="0"/>
              <a:t> is assumed to belong to a predefined class, as determined by the </a:t>
            </a:r>
            <a:r>
              <a:rPr lang="en-US" sz="2000" dirty="0" smtClean="0">
                <a:solidFill>
                  <a:schemeClr val="hlink"/>
                </a:solidFill>
              </a:rPr>
              <a:t>class label attribute</a:t>
            </a:r>
          </a:p>
          <a:p>
            <a:pPr lvl="1"/>
            <a:r>
              <a:rPr lang="en-US" sz="2000" dirty="0" smtClean="0"/>
              <a:t>The model is represented as classification rules, decision trees, or mathematical formulae</a:t>
            </a:r>
          </a:p>
          <a:p>
            <a:pPr lvl="1"/>
            <a:endParaRPr lang="en-US" sz="2000" dirty="0" smtClean="0"/>
          </a:p>
          <a:p>
            <a:r>
              <a:rPr lang="en-US" sz="2400" b="1" dirty="0" smtClean="0"/>
              <a:t>Model usage: </a:t>
            </a:r>
            <a:r>
              <a:rPr lang="en-US" sz="2400" dirty="0" smtClean="0"/>
              <a:t>Classify future or unknown objects</a:t>
            </a:r>
          </a:p>
          <a:p>
            <a:pPr lvl="1"/>
            <a:r>
              <a:rPr lang="en-US" sz="2000" dirty="0" smtClean="0">
                <a:solidFill>
                  <a:schemeClr val="hlink"/>
                </a:solidFill>
              </a:rPr>
              <a:t>Estimate accuracy</a:t>
            </a:r>
            <a:r>
              <a:rPr lang="en-US" sz="2000" dirty="0" smtClean="0"/>
              <a:t> of the model</a:t>
            </a:r>
          </a:p>
          <a:p>
            <a:pPr lvl="2"/>
            <a:r>
              <a:rPr lang="en-US" sz="2000" dirty="0" smtClean="0"/>
              <a:t>The known label of test sample is compared with the classified result from the model</a:t>
            </a:r>
          </a:p>
          <a:p>
            <a:pPr lvl="2"/>
            <a:r>
              <a:rPr lang="en-US" sz="2000" dirty="0" smtClean="0">
                <a:solidFill>
                  <a:schemeClr val="hlink"/>
                </a:solidFill>
              </a:rPr>
              <a:t>Accuracy</a:t>
            </a:r>
            <a:r>
              <a:rPr lang="en-US" sz="2000" dirty="0" smtClean="0"/>
              <a:t> = percentage of test set samples that are correctly classified by the model</a:t>
            </a:r>
          </a:p>
          <a:p>
            <a:pPr lvl="2"/>
            <a:r>
              <a:rPr lang="en-US" sz="2000" dirty="0" smtClean="0"/>
              <a:t>Test set is independent of training set (otherwise </a:t>
            </a:r>
            <a:r>
              <a:rPr lang="en-US" sz="2000" dirty="0" err="1" smtClean="0"/>
              <a:t>overfitting</a:t>
            </a:r>
            <a:r>
              <a:rPr lang="en-US" sz="2000" dirty="0" smtClean="0"/>
              <a:t>) </a:t>
            </a:r>
          </a:p>
          <a:p>
            <a:pPr lvl="1"/>
            <a:r>
              <a:rPr lang="en-US" sz="2000" dirty="0" smtClean="0"/>
              <a:t>If the accuracy is acceptable, use the model to classify new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5D79674-9A20-40DB-8104-CBC6EA6ED90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4648" y="511792"/>
            <a:ext cx="8077200" cy="7620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Phase 1: Model Construction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9233" name="Picture 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34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Training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9221" name="Object 0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p:oleObj spid="_x0000_s1026" name="Worksheet" r:id="rId5" imgW="5437188" imgH="2495550" progId="Excel.Sheet.8">
              <p:embed/>
            </p:oleObj>
          </a:graphicData>
        </a:graphic>
      </p:graphicFrame>
      <p:sp>
        <p:nvSpPr>
          <p:cNvPr id="9222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3736975" y="3111500"/>
            <a:ext cx="1978025" cy="698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Classification</a:t>
            </a:r>
          </a:p>
          <a:p>
            <a:pPr algn="ctr" eaLnBrk="0" hangingPunct="0"/>
            <a:r>
              <a:rPr lang="en-US" sz="2400" dirty="0">
                <a:latin typeface="Times New Roman" pitchFamily="18" charset="0"/>
              </a:rPr>
              <a:t>Algorithms</a:t>
            </a:r>
          </a:p>
        </p:txBody>
      </p:sp>
      <p:sp>
        <p:nvSpPr>
          <p:cNvPr id="9225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2400" dirty="0">
                <a:latin typeface="Times New Roman" pitchFamily="18" charset="0"/>
              </a:rPr>
              <a:t>IF rank = ‘professor’</a:t>
            </a:r>
          </a:p>
          <a:p>
            <a:pPr eaLnBrk="0" hangingPunct="0"/>
            <a:r>
              <a:rPr lang="en-US" sz="2400" dirty="0">
                <a:latin typeface="Times New Roman" pitchFamily="18" charset="0"/>
              </a:rPr>
              <a:t>OR years &gt; 6</a:t>
            </a:r>
          </a:p>
          <a:p>
            <a:pPr eaLnBrk="0" hangingPunct="0"/>
            <a:r>
              <a:rPr lang="en-US" sz="2400" dirty="0">
                <a:latin typeface="Times New Roman" pitchFamily="18" charset="0"/>
              </a:rPr>
              <a:t>THEN tenured = ‘yes’ 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9231" name="Picture 13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32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(Model)</a:t>
              </a:r>
            </a:p>
          </p:txBody>
        </p:sp>
      </p:grpSp>
      <p:sp>
        <p:nvSpPr>
          <p:cNvPr id="9228" name="Line 15"/>
          <p:cNvSpPr>
            <a:spLocks noChangeShapeType="1"/>
          </p:cNvSpPr>
          <p:nvPr/>
        </p:nvSpPr>
        <p:spPr bwMode="auto">
          <a:xfrm flipH="1">
            <a:off x="5946773" y="4495800"/>
            <a:ext cx="530227" cy="83978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6"/>
          <p:cNvSpPr>
            <a:spLocks noChangeShapeType="1"/>
          </p:cNvSpPr>
          <p:nvPr/>
        </p:nvSpPr>
        <p:spPr bwMode="auto">
          <a:xfrm>
            <a:off x="8382000" y="4495800"/>
            <a:ext cx="565150" cy="83820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/>
      <p:bldP spid="9223" grpId="0" animBg="1"/>
      <p:bldP spid="9224" grpId="0" animBg="1"/>
      <p:bldP spid="9225" grpId="0" animBg="1"/>
      <p:bldP spid="9226" grpId="0" animBg="1"/>
      <p:bldP spid="9228" grpId="0" animBg="1"/>
      <p:bldP spid="9229" grpId="0" animBg="1"/>
      <p:bldP spid="92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A6DC25C-A6E5-4F91-9DB6-29640CD5AC0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9144000" cy="7620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Phase 2: Model Usage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10262" name="Picture 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63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10260" name="Picture 7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61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Testing</a:t>
              </a:r>
            </a:p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10246" name="Object 1024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p:oleObj spid="_x0000_s21506" name="Worksheet" r:id="rId6" imgW="5438775" imgH="1765300" progId="Excel.Sheet.8">
              <p:embed/>
            </p:oleObj>
          </a:graphicData>
        </a:graphic>
      </p:graphicFrame>
      <p:sp>
        <p:nvSpPr>
          <p:cNvPr id="10247" name="Line 10"/>
          <p:cNvSpPr>
            <a:spLocks noChangeShapeType="1"/>
          </p:cNvSpPr>
          <p:nvPr/>
        </p:nvSpPr>
        <p:spPr bwMode="auto">
          <a:xfrm flipH="1">
            <a:off x="427038" y="4038600"/>
            <a:ext cx="1706562" cy="733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Freeform 13"/>
          <p:cNvSpPr>
            <a:spLocks/>
          </p:cNvSpPr>
          <p:nvPr/>
        </p:nvSpPr>
        <p:spPr bwMode="auto">
          <a:xfrm>
            <a:off x="6477000" y="2286000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10258" name="Picture 15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9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Unseen Data</a:t>
              </a:r>
            </a:p>
          </p:txBody>
        </p:sp>
      </p:grpSp>
      <p:sp>
        <p:nvSpPr>
          <p:cNvPr id="10252" name="Rectangle 17"/>
          <p:cNvSpPr>
            <a:spLocks noChangeArrowheads="1"/>
          </p:cNvSpPr>
          <p:nvPr/>
        </p:nvSpPr>
        <p:spPr bwMode="auto">
          <a:xfrm>
            <a:off x="6305550" y="4343400"/>
            <a:ext cx="245427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(Jeff, Professor, 4)</a:t>
            </a:r>
          </a:p>
        </p:txBody>
      </p:sp>
      <p:sp>
        <p:nvSpPr>
          <p:cNvPr id="10253" name="Line 18"/>
          <p:cNvSpPr>
            <a:spLocks noChangeShapeType="1"/>
          </p:cNvSpPr>
          <p:nvPr/>
        </p:nvSpPr>
        <p:spPr bwMode="auto">
          <a:xfrm flipH="1">
            <a:off x="6324599" y="3903662"/>
            <a:ext cx="314325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9"/>
          <p:cNvSpPr>
            <a:spLocks noChangeShapeType="1"/>
          </p:cNvSpPr>
          <p:nvPr/>
        </p:nvSpPr>
        <p:spPr bwMode="auto">
          <a:xfrm>
            <a:off x="8448675" y="3903662"/>
            <a:ext cx="314325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Freeform 20"/>
          <p:cNvSpPr>
            <a:spLocks/>
          </p:cNvSpPr>
          <p:nvPr/>
        </p:nvSpPr>
        <p:spPr bwMode="auto">
          <a:xfrm>
            <a:off x="3423802" y="2079298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56" name="Picture 21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0" y="5738813"/>
            <a:ext cx="914399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7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 dirty="0">
                <a:latin typeface="Times New Roman" pitchFamily="18" charset="0"/>
              </a:rPr>
              <a:t>Tenured?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152400" y="1447800"/>
            <a:ext cx="2819400" cy="101630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18" charset="0"/>
              </a:rPr>
              <a:t>IF rank = ‘professor’</a:t>
            </a:r>
          </a:p>
          <a:p>
            <a:pPr eaLnBrk="0" hangingPunct="0"/>
            <a:r>
              <a:rPr lang="en-US" sz="2000" dirty="0">
                <a:latin typeface="Times New Roman" pitchFamily="18" charset="0"/>
              </a:rPr>
              <a:t>OR years &gt; 6</a:t>
            </a:r>
          </a:p>
          <a:p>
            <a:pPr eaLnBrk="0" hangingPunct="0"/>
            <a:r>
              <a:rPr lang="en-US" sz="2000" dirty="0">
                <a:latin typeface="Times New Roman" pitchFamily="18" charset="0"/>
              </a:rPr>
              <a:t>THEN tenured = ‘yes’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  <p:bldP spid="10248" grpId="0" animBg="1"/>
      <p:bldP spid="10249" grpId="0" animBg="1"/>
      <p:bldP spid="10250" grpId="0" animBg="1"/>
      <p:bldP spid="10252" grpId="0" animBg="1"/>
      <p:bldP spid="10253" grpId="0" animBg="1"/>
      <p:bldP spid="10254" grpId="0" animBg="1"/>
      <p:bldP spid="10255" grpId="0" animBg="1"/>
      <p:bldP spid="10257" grpId="0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Decision Tree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Decision tree: </a:t>
            </a:r>
            <a:r>
              <a:rPr lang="en-US" sz="2800" dirty="0" smtClean="0"/>
              <a:t>a flowchart-like tree structure where each</a:t>
            </a:r>
          </a:p>
          <a:p>
            <a:pPr lvl="1"/>
            <a:r>
              <a:rPr lang="en-US" sz="2400" b="1" dirty="0" smtClean="0"/>
              <a:t>internal node </a:t>
            </a:r>
            <a:r>
              <a:rPr lang="en-US" sz="2400" dirty="0" smtClean="0"/>
              <a:t>(</a:t>
            </a:r>
            <a:r>
              <a:rPr lang="en-US" sz="2400" dirty="0" err="1" smtClean="0"/>
              <a:t>nonleaf</a:t>
            </a:r>
            <a:r>
              <a:rPr lang="en-US" sz="2400" dirty="0" smtClean="0"/>
              <a:t> node): a test on an attribute, </a:t>
            </a:r>
          </a:p>
          <a:p>
            <a:pPr lvl="1"/>
            <a:r>
              <a:rPr lang="en-US" sz="2400" b="1" dirty="0" smtClean="0"/>
              <a:t>branch: </a:t>
            </a:r>
            <a:r>
              <a:rPr lang="en-US" sz="2400" dirty="0" smtClean="0"/>
              <a:t>an outcome of the test, and </a:t>
            </a:r>
          </a:p>
          <a:p>
            <a:pPr lvl="1"/>
            <a:r>
              <a:rPr lang="en-US" sz="2400" b="1" dirty="0" smtClean="0"/>
              <a:t>leaf node </a:t>
            </a:r>
            <a:r>
              <a:rPr lang="en-US" sz="2400" dirty="0" smtClean="0"/>
              <a:t>(or terminal node)</a:t>
            </a:r>
            <a:r>
              <a:rPr lang="en-US" sz="2400" b="1" i="1" dirty="0" smtClean="0"/>
              <a:t>: class label</a:t>
            </a:r>
          </a:p>
          <a:p>
            <a:endParaRPr lang="en-US" sz="2400" b="1" dirty="0" smtClean="0"/>
          </a:p>
          <a:p>
            <a:r>
              <a:rPr lang="en-US" sz="2800" dirty="0" smtClean="0"/>
              <a:t>Decision tree induction is the learning of decision trees from class-labeled training tuples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ID3 </a:t>
            </a:r>
            <a:r>
              <a:rPr lang="en-US" sz="2800" dirty="0" smtClean="0"/>
              <a:t>(Iterative </a:t>
            </a:r>
            <a:r>
              <a:rPr lang="en-US" sz="2800" dirty="0" err="1" smtClean="0"/>
              <a:t>Dichotomiser</a:t>
            </a:r>
            <a:r>
              <a:rPr lang="en-US" sz="2800" dirty="0" smtClean="0"/>
              <a:t>), </a:t>
            </a:r>
            <a:r>
              <a:rPr lang="en-US" sz="2800" b="1" dirty="0" smtClean="0"/>
              <a:t>C4.5, </a:t>
            </a:r>
            <a:r>
              <a:rPr lang="en-US" sz="2800" dirty="0" smtClean="0"/>
              <a:t>Classification and Regression Trees (</a:t>
            </a:r>
            <a:r>
              <a:rPr lang="en-US" sz="2800" b="1" dirty="0" smtClean="0"/>
              <a:t>CART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Tree: Example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48" y="1580864"/>
            <a:ext cx="8915400" cy="488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1734</Words>
  <Application>Microsoft Office PowerPoint</Application>
  <PresentationFormat>On-screen Show (4:3)</PresentationFormat>
  <Paragraphs>233</Paragraphs>
  <Slides>34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Office Theme</vt:lpstr>
      <vt:lpstr>Worksheet</vt:lpstr>
      <vt:lpstr>Equation</vt:lpstr>
      <vt:lpstr>Data Mining &amp; Knowledge Discovery</vt:lpstr>
      <vt:lpstr>Classification: Basic Concepts</vt:lpstr>
      <vt:lpstr>Classification</vt:lpstr>
      <vt:lpstr>Supervised vs. Unsupervised Learning</vt:lpstr>
      <vt:lpstr>Classification— Two-Step Process</vt:lpstr>
      <vt:lpstr>Phase 1: Model Construction</vt:lpstr>
      <vt:lpstr>Phase 2: Model Usage</vt:lpstr>
      <vt:lpstr>Decision Tree Induction</vt:lpstr>
      <vt:lpstr>Decision Tree: Example</vt:lpstr>
      <vt:lpstr>Algorithm</vt:lpstr>
      <vt:lpstr>Method</vt:lpstr>
      <vt:lpstr>Method</vt:lpstr>
      <vt:lpstr>Splitting Attribute: Types</vt:lpstr>
      <vt:lpstr>Splitting Attribute: Types</vt:lpstr>
      <vt:lpstr>Splitting Attribute: Types</vt:lpstr>
      <vt:lpstr>Terminating conditions</vt:lpstr>
      <vt:lpstr>Attribute Selection Measures</vt:lpstr>
      <vt:lpstr>Notations</vt:lpstr>
      <vt:lpstr>Information Gain</vt:lpstr>
      <vt:lpstr>Information Gain</vt:lpstr>
      <vt:lpstr>Information Gain</vt:lpstr>
      <vt:lpstr>Example</vt:lpstr>
      <vt:lpstr>Slide 23</vt:lpstr>
      <vt:lpstr>Gain Ratio</vt:lpstr>
      <vt:lpstr>Gini Index</vt:lpstr>
      <vt:lpstr>Gini Index</vt:lpstr>
      <vt:lpstr>Comparing Attribute Selection Measures</vt:lpstr>
      <vt:lpstr>Other Attribute Selection Measures</vt:lpstr>
      <vt:lpstr>Decision Tree Pruning</vt:lpstr>
      <vt:lpstr>Decision Tree Pruning</vt:lpstr>
      <vt:lpstr>Decision Tree Pruning</vt:lpstr>
      <vt:lpstr>Decision Tree Pruning</vt:lpstr>
      <vt:lpstr>Other Issues</vt:lpstr>
      <vt:lpstr>Other Issues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 672  Data Mining &amp;  Knowledge Discovery</dc:title>
  <dc:creator>Faiz</dc:creator>
  <cp:lastModifiedBy>Windows User</cp:lastModifiedBy>
  <cp:revision>159</cp:revision>
  <dcterms:created xsi:type="dcterms:W3CDTF">2014-12-31T18:10:21Z</dcterms:created>
  <dcterms:modified xsi:type="dcterms:W3CDTF">2018-10-16T14:45:40Z</dcterms:modified>
</cp:coreProperties>
</file>