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5" r:id="rId2"/>
    <p:sldId id="298" r:id="rId3"/>
    <p:sldId id="296" r:id="rId4"/>
    <p:sldId id="299" r:id="rId5"/>
    <p:sldId id="302" r:id="rId6"/>
    <p:sldId id="303" r:id="rId7"/>
    <p:sldId id="304" r:id="rId8"/>
    <p:sldId id="305" r:id="rId9"/>
    <p:sldId id="307" r:id="rId10"/>
    <p:sldId id="306" r:id="rId11"/>
    <p:sldId id="308" r:id="rId12"/>
    <p:sldId id="310" r:id="rId13"/>
    <p:sldId id="309" r:id="rId14"/>
    <p:sldId id="311" r:id="rId15"/>
    <p:sldId id="312" r:id="rId16"/>
    <p:sldId id="313" r:id="rId17"/>
    <p:sldId id="314" r:id="rId18"/>
    <p:sldId id="31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FF00"/>
    <a:srgbClr val="FF9900"/>
    <a:srgbClr val="000099"/>
    <a:srgbClr val="0000FF"/>
    <a:srgbClr val="CC0000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64" autoAdjust="0"/>
  </p:normalViewPr>
  <p:slideViewPr>
    <p:cSldViewPr>
      <p:cViewPr>
        <p:scale>
          <a:sx n="125" d="100"/>
          <a:sy n="125" d="100"/>
        </p:scale>
        <p:origin x="-122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37DED-9D13-44E5-8DCB-1414BF4E20AD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79F6-8D3A-4246-A62B-421289720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5ACA6-799F-4D51-9816-D22D1230CBB1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5579" y="8686643"/>
            <a:ext cx="2972421" cy="45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14665" eaLnBrk="0" hangingPunct="0"/>
            <a:fld id="{60925E0B-EEDB-49D4-9076-A61E00195E59}" type="slidenum">
              <a:rPr lang="en-US" altLang="zh-CN" sz="1200">
                <a:latin typeface="Times New Roman" pitchFamily="18" charset="0"/>
              </a:rPr>
              <a:pPr algn="r" defTabSz="914665" eaLnBrk="0" hangingPunct="0"/>
              <a:t>13</a:t>
            </a:fld>
            <a:endParaRPr lang="en-US" altLang="zh-CN" sz="1200" dirty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C0000"/>
              </a:buClr>
              <a:defRPr/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F67E-3BFB-4E53-A674-14DCE7B9464C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5400"/>
            <a:ext cx="8229600" cy="1588"/>
          </a:xfrm>
          <a:prstGeom prst="line">
            <a:avLst/>
          </a:prstGeom>
          <a:ln w="349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oleObject" Target="../embeddings/Microsoft_Office_Excel_97-2003_Worksheet1.xls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67000"/>
            <a:ext cx="8382000" cy="1770670"/>
          </a:xfrm>
          <a:solidFill>
            <a:srgbClr val="FF3300"/>
          </a:solidFill>
        </p:spPr>
        <p:txBody>
          <a:bodyPr>
            <a:normAutofit/>
          </a:bodyPr>
          <a:lstStyle/>
          <a:p>
            <a:r>
              <a:rPr sz="5400" b="1" smtClean="0">
                <a:solidFill>
                  <a:schemeClr val="bg1"/>
                </a:solidFill>
              </a:rPr>
              <a:t>Data Mining &amp; Knowledge Discovery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IME 672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5257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Lecture 8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>
                <a:ea typeface="SimSun" pitchFamily="2" charset="-122"/>
              </a:rPr>
              <a:t>k-</a:t>
            </a:r>
            <a:r>
              <a:rPr lang="en-US" altLang="zh-CN" dirty="0" smtClean="0">
                <a:ea typeface="SimSun" pitchFamily="2" charset="-122"/>
              </a:rPr>
              <a:t>Means: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>
                <a:ea typeface="SimSun" pitchFamily="2" charset="-122"/>
              </a:rPr>
              <a:t>Strength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Efficient: </a:t>
            </a:r>
            <a:r>
              <a:rPr lang="en-US" altLang="zh-CN" i="1" dirty="0" smtClean="0">
                <a:ea typeface="SimSun" pitchFamily="2" charset="-122"/>
              </a:rPr>
              <a:t>O</a:t>
            </a:r>
            <a:r>
              <a:rPr lang="en-US" altLang="zh-CN" dirty="0" smtClean="0">
                <a:ea typeface="SimSun" pitchFamily="2" charset="-122"/>
              </a:rPr>
              <a:t>(</a:t>
            </a:r>
            <a:r>
              <a:rPr lang="en-US" altLang="zh-CN" i="1" dirty="0" err="1" smtClean="0">
                <a:ea typeface="SimSun" pitchFamily="2" charset="-122"/>
              </a:rPr>
              <a:t>tkn</a:t>
            </a:r>
            <a:r>
              <a:rPr lang="en-US" altLang="zh-CN" dirty="0" smtClean="0">
                <a:ea typeface="SimSun" pitchFamily="2" charset="-122"/>
              </a:rPr>
              <a:t>), where </a:t>
            </a:r>
            <a:r>
              <a:rPr lang="en-US" altLang="zh-CN" i="1" dirty="0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 is # objects, </a:t>
            </a:r>
            <a:r>
              <a:rPr lang="en-US" altLang="zh-CN" i="1" dirty="0" smtClean="0">
                <a:ea typeface="SimSun" pitchFamily="2" charset="-122"/>
              </a:rPr>
              <a:t>k</a:t>
            </a:r>
            <a:r>
              <a:rPr lang="en-US" altLang="zh-CN" dirty="0" smtClean="0">
                <a:ea typeface="SimSun" pitchFamily="2" charset="-122"/>
              </a:rPr>
              <a:t> is # clusters, and </a:t>
            </a:r>
            <a:r>
              <a:rPr lang="en-US" altLang="zh-CN" i="1" dirty="0" smtClean="0">
                <a:ea typeface="SimSun" pitchFamily="2" charset="-122"/>
              </a:rPr>
              <a:t>t  </a:t>
            </a:r>
            <a:r>
              <a:rPr lang="en-US" altLang="zh-CN" dirty="0" smtClean="0">
                <a:ea typeface="SimSun" pitchFamily="2" charset="-122"/>
              </a:rPr>
              <a:t>is # iterations. Normally, </a:t>
            </a:r>
            <a:r>
              <a:rPr lang="en-US" altLang="zh-CN" i="1" dirty="0" smtClean="0">
                <a:ea typeface="SimSun" pitchFamily="2" charset="-122"/>
              </a:rPr>
              <a:t>k</a:t>
            </a:r>
            <a:r>
              <a:rPr lang="en-US" altLang="zh-CN" dirty="0" smtClean="0">
                <a:ea typeface="SimSun" pitchFamily="2" charset="-122"/>
              </a:rPr>
              <a:t>, </a:t>
            </a:r>
            <a:r>
              <a:rPr lang="en-US" altLang="zh-CN" i="1" dirty="0" smtClean="0">
                <a:ea typeface="SimSun" pitchFamily="2" charset="-122"/>
              </a:rPr>
              <a:t>t</a:t>
            </a:r>
            <a:r>
              <a:rPr lang="en-US" altLang="zh-CN" dirty="0" smtClean="0">
                <a:ea typeface="SimSun" pitchFamily="2" charset="-122"/>
              </a:rPr>
              <a:t> &lt;&lt; </a:t>
            </a:r>
            <a:r>
              <a:rPr lang="en-US" altLang="zh-CN" i="1" dirty="0" smtClean="0">
                <a:ea typeface="SimSun" pitchFamily="2" charset="-122"/>
              </a:rPr>
              <a:t>n</a:t>
            </a:r>
          </a:p>
          <a:p>
            <a:r>
              <a:rPr lang="en-US" altLang="zh-CN" dirty="0" smtClean="0">
                <a:ea typeface="SimSun" pitchFamily="2" charset="-122"/>
              </a:rPr>
              <a:t>Weakness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Often terminates at a </a:t>
            </a:r>
            <a:r>
              <a:rPr lang="en-US" altLang="zh-CN" i="1" dirty="0" smtClean="0">
                <a:ea typeface="SimSun" pitchFamily="2" charset="-122"/>
              </a:rPr>
              <a:t>local optima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Applicable only to objects in a continuous n-dimensional space</a:t>
            </a:r>
          </a:p>
          <a:p>
            <a:pPr lvl="2"/>
            <a:r>
              <a:rPr lang="en-US" altLang="zh-CN" sz="2600" dirty="0" smtClean="0">
                <a:ea typeface="SimSun" pitchFamily="2" charset="-122"/>
              </a:rPr>
              <a:t>k-modes method for categorical data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Need to specify </a:t>
            </a:r>
            <a:r>
              <a:rPr lang="en-US" altLang="zh-CN" i="1" dirty="0" smtClean="0">
                <a:ea typeface="SimSun" pitchFamily="2" charset="-122"/>
              </a:rPr>
              <a:t>k, </a:t>
            </a:r>
            <a:r>
              <a:rPr lang="en-US" altLang="zh-CN" dirty="0" smtClean="0">
                <a:ea typeface="SimSun" pitchFamily="2" charset="-122"/>
              </a:rPr>
              <a:t>the number of clusters, in advance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Sensitive to noisy data and </a:t>
            </a:r>
            <a:r>
              <a:rPr lang="en-US" altLang="zh-CN" i="1" dirty="0" smtClean="0">
                <a:ea typeface="SimSun" pitchFamily="2" charset="-122"/>
              </a:rPr>
              <a:t>outliers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Not suitable to discover clusters with </a:t>
            </a:r>
            <a:r>
              <a:rPr lang="en-US" altLang="zh-CN" i="1" dirty="0" smtClean="0">
                <a:ea typeface="SimSun" pitchFamily="2" charset="-122"/>
              </a:rPr>
              <a:t>non-convex shapes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k-</a:t>
            </a:r>
            <a:r>
              <a:rPr lang="en-US" dirty="0" err="1" smtClean="0"/>
              <a:t>Medoids</a:t>
            </a:r>
            <a:r>
              <a:rPr lang="en-US" i="1" dirty="0" smtClean="0"/>
              <a:t> </a:t>
            </a:r>
            <a:r>
              <a:rPr lang="en-US" altLang="zh-CN" dirty="0" smtClean="0">
                <a:ea typeface="SimSun" pitchFamily="2" charset="-122"/>
              </a:rPr>
              <a:t>Clustering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Gulim" pitchFamily="34" charset="-127"/>
              </a:rPr>
              <a:t>Instead of taking the mean value of the objects in a cluster as a reference point, </a:t>
            </a:r>
            <a:r>
              <a:rPr lang="en-US" u="sng" dirty="0" smtClean="0"/>
              <a:t>actual object</a:t>
            </a:r>
            <a:r>
              <a:rPr lang="en-US" altLang="ko-KR" dirty="0" smtClean="0">
                <a:ea typeface="Gulim" pitchFamily="34" charset="-127"/>
              </a:rPr>
              <a:t> is used</a:t>
            </a:r>
          </a:p>
          <a:p>
            <a:r>
              <a:rPr lang="en-US" dirty="0" smtClean="0"/>
              <a:t>Absolute-error criterion is used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4902" y="2972001"/>
            <a:ext cx="2790498" cy="107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1524000" y="4191000"/>
            <a:ext cx="6400800" cy="2514600"/>
            <a:chOff x="1344" y="3072"/>
            <a:chExt cx="3312" cy="1112"/>
          </a:xfrm>
        </p:grpSpPr>
        <p:grpSp>
          <p:nvGrpSpPr>
            <p:cNvPr id="6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93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94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95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116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51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52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53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54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55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56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57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58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59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0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1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2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3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4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5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6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7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8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69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70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71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172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</p:grpSp>
        <p:grpSp>
          <p:nvGrpSpPr>
            <p:cNvPr id="7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9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10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11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2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67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68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69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70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71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72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73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74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75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76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77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78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79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80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81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82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83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84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85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86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87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88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89" name="Freeform 1191"/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>
                  <a:gd name="T0" fmla="*/ 1 w 728"/>
                  <a:gd name="T1" fmla="*/ 1 h 896"/>
                  <a:gd name="T2" fmla="*/ 1 w 728"/>
                  <a:gd name="T3" fmla="*/ 1 h 896"/>
                  <a:gd name="T4" fmla="*/ 1 w 728"/>
                  <a:gd name="T5" fmla="*/ 1 h 896"/>
                  <a:gd name="T6" fmla="*/ 1 w 728"/>
                  <a:gd name="T7" fmla="*/ 1 h 896"/>
                  <a:gd name="T8" fmla="*/ 1 w 728"/>
                  <a:gd name="T9" fmla="*/ 1 h 896"/>
                  <a:gd name="T10" fmla="*/ 1 w 728"/>
                  <a:gd name="T11" fmla="*/ 1 h 896"/>
                  <a:gd name="T12" fmla="*/ 1 w 728"/>
                  <a:gd name="T13" fmla="*/ 1 h 896"/>
                  <a:gd name="T14" fmla="*/ 1 w 728"/>
                  <a:gd name="T15" fmla="*/ 1 h 896"/>
                  <a:gd name="T16" fmla="*/ 1 w 728"/>
                  <a:gd name="T17" fmla="*/ 1 h 896"/>
                  <a:gd name="T18" fmla="*/ 1 w 728"/>
                  <a:gd name="T19" fmla="*/ 1 h 896"/>
                  <a:gd name="T20" fmla="*/ 1 w 728"/>
                  <a:gd name="T21" fmla="*/ 1 h 896"/>
                  <a:gd name="T22" fmla="*/ 1 w 728"/>
                  <a:gd name="T23" fmla="*/ 1 h 896"/>
                  <a:gd name="T24" fmla="*/ 1 w 728"/>
                  <a:gd name="T25" fmla="*/ 1 h 896"/>
                  <a:gd name="T26" fmla="*/ 1 w 728"/>
                  <a:gd name="T27" fmla="*/ 1 h 896"/>
                  <a:gd name="T28" fmla="*/ 1 w 728"/>
                  <a:gd name="T29" fmla="*/ 1 h 896"/>
                  <a:gd name="T30" fmla="*/ 1 w 728"/>
                  <a:gd name="T31" fmla="*/ 1 h 896"/>
                  <a:gd name="T32" fmla="*/ 1 w 728"/>
                  <a:gd name="T33" fmla="*/ 1 h 896"/>
                  <a:gd name="T34" fmla="*/ 1 w 728"/>
                  <a:gd name="T35" fmla="*/ 0 h 896"/>
                  <a:gd name="T36" fmla="*/ 1 w 728"/>
                  <a:gd name="T37" fmla="*/ 1 h 896"/>
                  <a:gd name="T38" fmla="*/ 1 w 728"/>
                  <a:gd name="T39" fmla="*/ 1 h 896"/>
                  <a:gd name="T40" fmla="*/ 1 w 728"/>
                  <a:gd name="T41" fmla="*/ 1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Freeform 1192"/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>
                  <a:gd name="T0" fmla="*/ 1 w 802"/>
                  <a:gd name="T1" fmla="*/ 1 h 889"/>
                  <a:gd name="T2" fmla="*/ 1 w 802"/>
                  <a:gd name="T3" fmla="*/ 1 h 889"/>
                  <a:gd name="T4" fmla="*/ 1 w 802"/>
                  <a:gd name="T5" fmla="*/ 1 h 889"/>
                  <a:gd name="T6" fmla="*/ 1 w 802"/>
                  <a:gd name="T7" fmla="*/ 1 h 889"/>
                  <a:gd name="T8" fmla="*/ 1 w 802"/>
                  <a:gd name="T9" fmla="*/ 1 h 889"/>
                  <a:gd name="T10" fmla="*/ 1 w 802"/>
                  <a:gd name="T11" fmla="*/ 1 h 889"/>
                  <a:gd name="T12" fmla="*/ 1 w 802"/>
                  <a:gd name="T13" fmla="*/ 1 h 889"/>
                  <a:gd name="T14" fmla="*/ 1 w 802"/>
                  <a:gd name="T15" fmla="*/ 1 h 889"/>
                  <a:gd name="T16" fmla="*/ 1 w 802"/>
                  <a:gd name="T17" fmla="*/ 1 h 889"/>
                  <a:gd name="T18" fmla="*/ 1 w 802"/>
                  <a:gd name="T19" fmla="*/ 1 h 889"/>
                  <a:gd name="T20" fmla="*/ 1 w 802"/>
                  <a:gd name="T21" fmla="*/ 1 h 889"/>
                  <a:gd name="T22" fmla="*/ 1 w 802"/>
                  <a:gd name="T23" fmla="*/ 1 h 889"/>
                  <a:gd name="T24" fmla="*/ 1 w 802"/>
                  <a:gd name="T25" fmla="*/ 1 h 889"/>
                  <a:gd name="T26" fmla="*/ 1 w 802"/>
                  <a:gd name="T27" fmla="*/ 1 h 889"/>
                  <a:gd name="T28" fmla="*/ 1 w 802"/>
                  <a:gd name="T29" fmla="*/ 1 h 889"/>
                  <a:gd name="T30" fmla="*/ 1 w 802"/>
                  <a:gd name="T31" fmla="*/ 1 h 889"/>
                  <a:gd name="T32" fmla="*/ 1 w 802"/>
                  <a:gd name="T33" fmla="*/ 1 h 889"/>
                  <a:gd name="T34" fmla="*/ 1 w 802"/>
                  <a:gd name="T35" fmla="*/ 1 h 889"/>
                  <a:gd name="T36" fmla="*/ 1 w 802"/>
                  <a:gd name="T37" fmla="*/ 1 h 889"/>
                  <a:gd name="T38" fmla="*/ 1 w 802"/>
                  <a:gd name="T39" fmla="*/ 1 h 889"/>
                  <a:gd name="T40" fmla="*/ 1 w 802"/>
                  <a:gd name="T41" fmla="*/ 1 h 889"/>
                  <a:gd name="T42" fmla="*/ 1 w 802"/>
                  <a:gd name="T43" fmla="*/ 1 h 889"/>
                  <a:gd name="T44" fmla="*/ 1 w 802"/>
                  <a:gd name="T45" fmla="*/ 1 h 889"/>
                  <a:gd name="T46" fmla="*/ 1 w 802"/>
                  <a:gd name="T47" fmla="*/ 0 h 889"/>
                  <a:gd name="T48" fmla="*/ 1 w 802"/>
                  <a:gd name="T49" fmla="*/ 1 h 889"/>
                  <a:gd name="T50" fmla="*/ 1 w 802"/>
                  <a:gd name="T51" fmla="*/ 1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92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</p:grpSp>
        <p:sp>
          <p:nvSpPr>
            <p:cNvPr id="8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ea typeface="SimSun" pitchFamily="2" charset="-122"/>
              </a:rPr>
              <a:t>k</a:t>
            </a:r>
            <a:r>
              <a:rPr lang="en-US" altLang="zh-CN" dirty="0" smtClean="0">
                <a:ea typeface="SimSun" pitchFamily="2" charset="-122"/>
              </a:rPr>
              <a:t>-</a:t>
            </a:r>
            <a:r>
              <a:rPr lang="en-US" altLang="zh-CN" dirty="0" err="1" smtClean="0">
                <a:ea typeface="SimSun" pitchFamily="2" charset="-122"/>
              </a:rPr>
              <a:t>Medoid</a:t>
            </a:r>
            <a:r>
              <a:rPr lang="en-US" altLang="zh-CN" dirty="0" smtClean="0">
                <a:ea typeface="SimSun" pitchFamily="2" charset="-122"/>
              </a:rPr>
              <a:t> Clustering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4102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Find </a:t>
            </a:r>
            <a:r>
              <a:rPr lang="en-US" altLang="zh-CN" i="1" dirty="0" smtClean="0">
                <a:ea typeface="SimSun" pitchFamily="2" charset="-122"/>
              </a:rPr>
              <a:t>representative</a:t>
            </a:r>
            <a:r>
              <a:rPr lang="en-US" altLang="zh-CN" dirty="0" smtClean="0">
                <a:ea typeface="SimSun" pitchFamily="2" charset="-122"/>
              </a:rPr>
              <a:t> objects (</a:t>
            </a:r>
            <a:r>
              <a:rPr lang="en-US" altLang="zh-CN" u="sng" dirty="0" err="1" smtClean="0">
                <a:ea typeface="SimSun" pitchFamily="2" charset="-122"/>
              </a:rPr>
              <a:t>medoids</a:t>
            </a:r>
            <a:r>
              <a:rPr lang="en-US" altLang="zh-CN" dirty="0" smtClean="0">
                <a:ea typeface="SimSun" pitchFamily="2" charset="-122"/>
              </a:rPr>
              <a:t>) in clusters</a:t>
            </a:r>
          </a:p>
          <a:p>
            <a:r>
              <a:rPr lang="en-US" altLang="zh-CN" i="1" dirty="0" smtClean="0">
                <a:ea typeface="SimSun" pitchFamily="2" charset="-122"/>
              </a:rPr>
              <a:t>PAM</a:t>
            </a:r>
            <a:r>
              <a:rPr lang="en-US" altLang="zh-CN" dirty="0" smtClean="0">
                <a:ea typeface="SimSun" pitchFamily="2" charset="-122"/>
              </a:rPr>
              <a:t> (Partitioning Around </a:t>
            </a:r>
            <a:r>
              <a:rPr lang="en-US" altLang="zh-CN" dirty="0" err="1" smtClean="0">
                <a:ea typeface="SimSun" pitchFamily="2" charset="-122"/>
              </a:rPr>
              <a:t>Medoids</a:t>
            </a:r>
            <a:r>
              <a:rPr lang="en-US" altLang="zh-CN" dirty="0" smtClean="0">
                <a:ea typeface="SimSun" pitchFamily="2" charset="-122"/>
              </a:rPr>
              <a:t>)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Starts from an initial set of </a:t>
            </a:r>
            <a:r>
              <a:rPr lang="en-US" altLang="zh-CN" dirty="0" err="1" smtClean="0">
                <a:ea typeface="SimSun" pitchFamily="2" charset="-122"/>
              </a:rPr>
              <a:t>medoids</a:t>
            </a:r>
            <a:r>
              <a:rPr lang="en-US" altLang="zh-CN" dirty="0" smtClean="0">
                <a:ea typeface="SimSun" pitchFamily="2" charset="-122"/>
              </a:rPr>
              <a:t> and iteratively replaces one of the </a:t>
            </a:r>
            <a:r>
              <a:rPr lang="en-US" altLang="zh-CN" dirty="0" err="1" smtClean="0">
                <a:ea typeface="SimSun" pitchFamily="2" charset="-122"/>
              </a:rPr>
              <a:t>medoids</a:t>
            </a:r>
            <a:r>
              <a:rPr lang="en-US" altLang="zh-CN" dirty="0" smtClean="0">
                <a:ea typeface="SimSun" pitchFamily="2" charset="-122"/>
              </a:rPr>
              <a:t> by one of the non-</a:t>
            </a:r>
            <a:r>
              <a:rPr lang="en-US" altLang="zh-CN" dirty="0" err="1" smtClean="0">
                <a:ea typeface="SimSun" pitchFamily="2" charset="-122"/>
              </a:rPr>
              <a:t>medoids</a:t>
            </a:r>
            <a:r>
              <a:rPr lang="en-US" altLang="zh-CN" dirty="0" smtClean="0">
                <a:ea typeface="SimSun" pitchFamily="2" charset="-122"/>
              </a:rPr>
              <a:t> if it improves the total distance of the resulting clustering</a:t>
            </a:r>
          </a:p>
          <a:p>
            <a:pPr lvl="1"/>
            <a:r>
              <a:rPr lang="en-US" altLang="zh-CN" i="1" dirty="0" smtClean="0">
                <a:ea typeface="SimSun" pitchFamily="2" charset="-122"/>
              </a:rPr>
              <a:t>PAM</a:t>
            </a:r>
            <a:r>
              <a:rPr lang="en-US" altLang="zh-CN" dirty="0" smtClean="0">
                <a:ea typeface="SimSun" pitchFamily="2" charset="-122"/>
              </a:rPr>
              <a:t> works effectively for small data sets, but does not scale well for large data sets (due to the computational complexity)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4000" i="1" dirty="0" smtClean="0">
                <a:ea typeface="Gulim" pitchFamily="34" charset="-127"/>
              </a:rPr>
              <a:t>k</a:t>
            </a:r>
            <a:r>
              <a:rPr lang="en-US" altLang="ko-KR" sz="4000" dirty="0" smtClean="0">
                <a:ea typeface="Gulim" pitchFamily="34" charset="-127"/>
              </a:rPr>
              <a:t>-</a:t>
            </a:r>
            <a:r>
              <a:rPr lang="en-US" altLang="ko-KR" sz="4000" dirty="0" err="1" smtClean="0">
                <a:ea typeface="Gulim" pitchFamily="34" charset="-127"/>
              </a:rPr>
              <a:t>Medoids</a:t>
            </a:r>
            <a:r>
              <a:rPr lang="en-US" altLang="ko-KR" sz="4000" dirty="0" smtClean="0">
                <a:ea typeface="Gulim" pitchFamily="34" charset="-127"/>
              </a:rPr>
              <a:t> Algorithm: Illustration</a:t>
            </a:r>
          </a:p>
        </p:txBody>
      </p:sp>
      <p:grpSp>
        <p:nvGrpSpPr>
          <p:cNvPr id="2" name="Group 2051"/>
          <p:cNvGrpSpPr>
            <a:grpSpLocks/>
          </p:cNvGrpSpPr>
          <p:nvPr/>
        </p:nvGrpSpPr>
        <p:grpSpPr bwMode="auto">
          <a:xfrm>
            <a:off x="6705600" y="1676400"/>
            <a:ext cx="2514600" cy="2362200"/>
            <a:chOff x="912" y="864"/>
            <a:chExt cx="1584" cy="1488"/>
          </a:xfrm>
        </p:grpSpPr>
        <p:graphicFrame>
          <p:nvGraphicFramePr>
            <p:cNvPr id="30985" name="Object 2052"/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p:oleObj spid="_x0000_s4099" name="Worksheet" r:id="rId4" imgW="2598840" imgH="2452680" progId="Excel.Sheet.8">
                <p:embed/>
              </p:oleObj>
            </a:graphicData>
          </a:graphic>
        </p:graphicFrame>
        <p:sp>
          <p:nvSpPr>
            <p:cNvPr id="30986" name="Line 2053"/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987" name="Oval 2054"/>
            <p:cNvSpPr>
              <a:spLocks noChangeArrowheads="1"/>
            </p:cNvSpPr>
            <p:nvPr/>
          </p:nvSpPr>
          <p:spPr bwMode="auto">
            <a:xfrm>
              <a:off x="1212" y="1034"/>
              <a:ext cx="513" cy="7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988" name="Oval 2055"/>
            <p:cNvSpPr>
              <a:spLocks noChangeArrowheads="1"/>
            </p:cNvSpPr>
            <p:nvPr/>
          </p:nvSpPr>
          <p:spPr bwMode="auto">
            <a:xfrm>
              <a:off x="1725" y="1374"/>
              <a:ext cx="514" cy="6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</p:grpSp>
      <p:sp>
        <p:nvSpPr>
          <p:cNvPr id="30725" name="Text Box 2056"/>
          <p:cNvSpPr txBox="1">
            <a:spLocks noChangeArrowheads="1"/>
          </p:cNvSpPr>
          <p:nvPr/>
        </p:nvSpPr>
        <p:spPr bwMode="auto">
          <a:xfrm>
            <a:off x="7735888" y="13716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Total Cost = 20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119063" y="1719263"/>
            <a:ext cx="2395537" cy="2700337"/>
            <a:chOff x="119063" y="1719263"/>
            <a:chExt cx="2395537" cy="2700337"/>
          </a:xfrm>
        </p:grpSpPr>
        <p:grpSp>
          <p:nvGrpSpPr>
            <p:cNvPr id="269" name="Group 268"/>
            <p:cNvGrpSpPr/>
            <p:nvPr/>
          </p:nvGrpSpPr>
          <p:grpSpPr>
            <a:xfrm>
              <a:off x="119063" y="1719263"/>
              <a:ext cx="2395537" cy="2254250"/>
              <a:chOff x="119063" y="1719263"/>
              <a:chExt cx="2395537" cy="2254250"/>
            </a:xfrm>
          </p:grpSpPr>
          <p:sp>
            <p:nvSpPr>
              <p:cNvPr id="30727" name="Rectangle 2058"/>
              <p:cNvSpPr>
                <a:spLocks noChangeArrowheads="1"/>
              </p:cNvSpPr>
              <p:nvPr/>
            </p:nvSpPr>
            <p:spPr bwMode="auto">
              <a:xfrm>
                <a:off x="369888" y="1903413"/>
                <a:ext cx="2014537" cy="17891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0728" name="Line 2059"/>
              <p:cNvSpPr>
                <a:spLocks noChangeShapeType="1"/>
              </p:cNvSpPr>
              <p:nvPr/>
            </p:nvSpPr>
            <p:spPr bwMode="auto">
              <a:xfrm>
                <a:off x="369888" y="3517900"/>
                <a:ext cx="2014537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29" name="Line 2060"/>
              <p:cNvSpPr>
                <a:spLocks noChangeShapeType="1"/>
              </p:cNvSpPr>
              <p:nvPr/>
            </p:nvSpPr>
            <p:spPr bwMode="auto">
              <a:xfrm>
                <a:off x="369888" y="3333750"/>
                <a:ext cx="2014537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0" name="Line 2061"/>
              <p:cNvSpPr>
                <a:spLocks noChangeShapeType="1"/>
              </p:cNvSpPr>
              <p:nvPr/>
            </p:nvSpPr>
            <p:spPr bwMode="auto">
              <a:xfrm>
                <a:off x="369888" y="3160713"/>
                <a:ext cx="2014537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1" name="Line 2062"/>
              <p:cNvSpPr>
                <a:spLocks noChangeShapeType="1"/>
              </p:cNvSpPr>
              <p:nvPr/>
            </p:nvSpPr>
            <p:spPr bwMode="auto">
              <a:xfrm>
                <a:off x="369888" y="2976563"/>
                <a:ext cx="2014537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2" name="Line 2063"/>
              <p:cNvSpPr>
                <a:spLocks noChangeShapeType="1"/>
              </p:cNvSpPr>
              <p:nvPr/>
            </p:nvSpPr>
            <p:spPr bwMode="auto">
              <a:xfrm>
                <a:off x="369888" y="2803525"/>
                <a:ext cx="2014537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3" name="Line 2064"/>
              <p:cNvSpPr>
                <a:spLocks noChangeShapeType="1"/>
              </p:cNvSpPr>
              <p:nvPr/>
            </p:nvSpPr>
            <p:spPr bwMode="auto">
              <a:xfrm>
                <a:off x="369888" y="2619375"/>
                <a:ext cx="2014537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4" name="Line 2065"/>
              <p:cNvSpPr>
                <a:spLocks noChangeShapeType="1"/>
              </p:cNvSpPr>
              <p:nvPr/>
            </p:nvSpPr>
            <p:spPr bwMode="auto">
              <a:xfrm>
                <a:off x="369888" y="2446338"/>
                <a:ext cx="2014537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Line 2066"/>
              <p:cNvSpPr>
                <a:spLocks noChangeShapeType="1"/>
              </p:cNvSpPr>
              <p:nvPr/>
            </p:nvSpPr>
            <p:spPr bwMode="auto">
              <a:xfrm>
                <a:off x="369888" y="2262188"/>
                <a:ext cx="2014537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Line 2067"/>
              <p:cNvSpPr>
                <a:spLocks noChangeShapeType="1"/>
              </p:cNvSpPr>
              <p:nvPr/>
            </p:nvSpPr>
            <p:spPr bwMode="auto">
              <a:xfrm>
                <a:off x="369888" y="2087563"/>
                <a:ext cx="2014537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Line 2068"/>
              <p:cNvSpPr>
                <a:spLocks noChangeShapeType="1"/>
              </p:cNvSpPr>
              <p:nvPr/>
            </p:nvSpPr>
            <p:spPr bwMode="auto">
              <a:xfrm>
                <a:off x="369888" y="1903413"/>
                <a:ext cx="2014537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Line 2069"/>
              <p:cNvSpPr>
                <a:spLocks noChangeShapeType="1"/>
              </p:cNvSpPr>
              <p:nvPr/>
            </p:nvSpPr>
            <p:spPr bwMode="auto">
              <a:xfrm>
                <a:off x="576263" y="1903413"/>
                <a:ext cx="1587" cy="1789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9" name="Line 2070"/>
              <p:cNvSpPr>
                <a:spLocks noChangeShapeType="1"/>
              </p:cNvSpPr>
              <p:nvPr/>
            </p:nvSpPr>
            <p:spPr bwMode="auto">
              <a:xfrm>
                <a:off x="773113" y="1903413"/>
                <a:ext cx="1587" cy="1789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Line 2071"/>
              <p:cNvSpPr>
                <a:spLocks noChangeShapeType="1"/>
              </p:cNvSpPr>
              <p:nvPr/>
            </p:nvSpPr>
            <p:spPr bwMode="auto">
              <a:xfrm>
                <a:off x="979488" y="1903413"/>
                <a:ext cx="1587" cy="1789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Line 2072"/>
              <p:cNvSpPr>
                <a:spLocks noChangeShapeType="1"/>
              </p:cNvSpPr>
              <p:nvPr/>
            </p:nvSpPr>
            <p:spPr bwMode="auto">
              <a:xfrm>
                <a:off x="1176338" y="1903413"/>
                <a:ext cx="1587" cy="1789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Line 2073"/>
              <p:cNvSpPr>
                <a:spLocks noChangeShapeType="1"/>
              </p:cNvSpPr>
              <p:nvPr/>
            </p:nvSpPr>
            <p:spPr bwMode="auto">
              <a:xfrm>
                <a:off x="1382713" y="1903413"/>
                <a:ext cx="1587" cy="1789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3" name="Line 2074"/>
              <p:cNvSpPr>
                <a:spLocks noChangeShapeType="1"/>
              </p:cNvSpPr>
              <p:nvPr/>
            </p:nvSpPr>
            <p:spPr bwMode="auto">
              <a:xfrm>
                <a:off x="1577975" y="1903413"/>
                <a:ext cx="1588" cy="1789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Line 2075"/>
              <p:cNvSpPr>
                <a:spLocks noChangeShapeType="1"/>
              </p:cNvSpPr>
              <p:nvPr/>
            </p:nvSpPr>
            <p:spPr bwMode="auto">
              <a:xfrm>
                <a:off x="1785938" y="1903413"/>
                <a:ext cx="1587" cy="1789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Line 2076"/>
              <p:cNvSpPr>
                <a:spLocks noChangeShapeType="1"/>
              </p:cNvSpPr>
              <p:nvPr/>
            </p:nvSpPr>
            <p:spPr bwMode="auto">
              <a:xfrm>
                <a:off x="1981200" y="1903413"/>
                <a:ext cx="1588" cy="1789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Line 2077"/>
              <p:cNvSpPr>
                <a:spLocks noChangeShapeType="1"/>
              </p:cNvSpPr>
              <p:nvPr/>
            </p:nvSpPr>
            <p:spPr bwMode="auto">
              <a:xfrm>
                <a:off x="2187575" y="1903413"/>
                <a:ext cx="1588" cy="1789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Line 2078"/>
              <p:cNvSpPr>
                <a:spLocks noChangeShapeType="1"/>
              </p:cNvSpPr>
              <p:nvPr/>
            </p:nvSpPr>
            <p:spPr bwMode="auto">
              <a:xfrm>
                <a:off x="2384425" y="1903413"/>
                <a:ext cx="1588" cy="1789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Rectangle 2079"/>
              <p:cNvSpPr>
                <a:spLocks noChangeArrowheads="1"/>
              </p:cNvSpPr>
              <p:nvPr/>
            </p:nvSpPr>
            <p:spPr bwMode="auto">
              <a:xfrm>
                <a:off x="369888" y="1903413"/>
                <a:ext cx="2014537" cy="1789112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0749" name="Line 2080"/>
              <p:cNvSpPr>
                <a:spLocks noChangeShapeType="1"/>
              </p:cNvSpPr>
              <p:nvPr/>
            </p:nvSpPr>
            <p:spPr bwMode="auto">
              <a:xfrm>
                <a:off x="369888" y="1903413"/>
                <a:ext cx="1587" cy="17891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Line 2081"/>
              <p:cNvSpPr>
                <a:spLocks noChangeShapeType="1"/>
              </p:cNvSpPr>
              <p:nvPr/>
            </p:nvSpPr>
            <p:spPr bwMode="auto">
              <a:xfrm>
                <a:off x="347663" y="3692525"/>
                <a:ext cx="222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Line 2082"/>
              <p:cNvSpPr>
                <a:spLocks noChangeShapeType="1"/>
              </p:cNvSpPr>
              <p:nvPr/>
            </p:nvSpPr>
            <p:spPr bwMode="auto">
              <a:xfrm>
                <a:off x="347663" y="3517900"/>
                <a:ext cx="222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Line 2083"/>
              <p:cNvSpPr>
                <a:spLocks noChangeShapeType="1"/>
              </p:cNvSpPr>
              <p:nvPr/>
            </p:nvSpPr>
            <p:spPr bwMode="auto">
              <a:xfrm>
                <a:off x="347663" y="3333750"/>
                <a:ext cx="222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Line 2084"/>
              <p:cNvSpPr>
                <a:spLocks noChangeShapeType="1"/>
              </p:cNvSpPr>
              <p:nvPr/>
            </p:nvSpPr>
            <p:spPr bwMode="auto">
              <a:xfrm>
                <a:off x="347663" y="3160713"/>
                <a:ext cx="22225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Line 2085"/>
              <p:cNvSpPr>
                <a:spLocks noChangeShapeType="1"/>
              </p:cNvSpPr>
              <p:nvPr/>
            </p:nvSpPr>
            <p:spPr bwMode="auto">
              <a:xfrm>
                <a:off x="347663" y="2976563"/>
                <a:ext cx="22225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Line 2086"/>
              <p:cNvSpPr>
                <a:spLocks noChangeShapeType="1"/>
              </p:cNvSpPr>
              <p:nvPr/>
            </p:nvSpPr>
            <p:spPr bwMode="auto">
              <a:xfrm>
                <a:off x="347663" y="2803525"/>
                <a:ext cx="222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Line 2087"/>
              <p:cNvSpPr>
                <a:spLocks noChangeShapeType="1"/>
              </p:cNvSpPr>
              <p:nvPr/>
            </p:nvSpPr>
            <p:spPr bwMode="auto">
              <a:xfrm>
                <a:off x="347663" y="2619375"/>
                <a:ext cx="222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Line 2088"/>
              <p:cNvSpPr>
                <a:spLocks noChangeShapeType="1"/>
              </p:cNvSpPr>
              <p:nvPr/>
            </p:nvSpPr>
            <p:spPr bwMode="auto">
              <a:xfrm>
                <a:off x="347663" y="2446338"/>
                <a:ext cx="22225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Line 2089"/>
              <p:cNvSpPr>
                <a:spLocks noChangeShapeType="1"/>
              </p:cNvSpPr>
              <p:nvPr/>
            </p:nvSpPr>
            <p:spPr bwMode="auto">
              <a:xfrm>
                <a:off x="347663" y="2262188"/>
                <a:ext cx="22225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Line 2090"/>
              <p:cNvSpPr>
                <a:spLocks noChangeShapeType="1"/>
              </p:cNvSpPr>
              <p:nvPr/>
            </p:nvSpPr>
            <p:spPr bwMode="auto">
              <a:xfrm>
                <a:off x="347663" y="2087563"/>
                <a:ext cx="22225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Line 2091"/>
              <p:cNvSpPr>
                <a:spLocks noChangeShapeType="1"/>
              </p:cNvSpPr>
              <p:nvPr/>
            </p:nvSpPr>
            <p:spPr bwMode="auto">
              <a:xfrm>
                <a:off x="347663" y="1903413"/>
                <a:ext cx="22225" cy="15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Line 2092"/>
              <p:cNvSpPr>
                <a:spLocks noChangeShapeType="1"/>
              </p:cNvSpPr>
              <p:nvPr/>
            </p:nvSpPr>
            <p:spPr bwMode="auto">
              <a:xfrm>
                <a:off x="369888" y="3692525"/>
                <a:ext cx="2014537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2" name="Line 2093"/>
              <p:cNvSpPr>
                <a:spLocks noChangeShapeType="1"/>
              </p:cNvSpPr>
              <p:nvPr/>
            </p:nvSpPr>
            <p:spPr bwMode="auto">
              <a:xfrm flipV="1">
                <a:off x="369888" y="3692525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Line 2094"/>
              <p:cNvSpPr>
                <a:spLocks noChangeShapeType="1"/>
              </p:cNvSpPr>
              <p:nvPr/>
            </p:nvSpPr>
            <p:spPr bwMode="auto">
              <a:xfrm flipV="1">
                <a:off x="576263" y="3692525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4" name="Line 2095"/>
              <p:cNvSpPr>
                <a:spLocks noChangeShapeType="1"/>
              </p:cNvSpPr>
              <p:nvPr/>
            </p:nvSpPr>
            <p:spPr bwMode="auto">
              <a:xfrm flipV="1">
                <a:off x="773113" y="3692525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5" name="Line 2096"/>
              <p:cNvSpPr>
                <a:spLocks noChangeShapeType="1"/>
              </p:cNvSpPr>
              <p:nvPr/>
            </p:nvSpPr>
            <p:spPr bwMode="auto">
              <a:xfrm flipV="1">
                <a:off x="979488" y="3692525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6" name="Line 2097"/>
              <p:cNvSpPr>
                <a:spLocks noChangeShapeType="1"/>
              </p:cNvSpPr>
              <p:nvPr/>
            </p:nvSpPr>
            <p:spPr bwMode="auto">
              <a:xfrm flipV="1">
                <a:off x="1176338" y="3692525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Line 2098"/>
              <p:cNvSpPr>
                <a:spLocks noChangeShapeType="1"/>
              </p:cNvSpPr>
              <p:nvPr/>
            </p:nvSpPr>
            <p:spPr bwMode="auto">
              <a:xfrm flipV="1">
                <a:off x="1382713" y="3692525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Line 2099"/>
              <p:cNvSpPr>
                <a:spLocks noChangeShapeType="1"/>
              </p:cNvSpPr>
              <p:nvPr/>
            </p:nvSpPr>
            <p:spPr bwMode="auto">
              <a:xfrm flipV="1">
                <a:off x="1577975" y="3692525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9" name="Line 2100"/>
              <p:cNvSpPr>
                <a:spLocks noChangeShapeType="1"/>
              </p:cNvSpPr>
              <p:nvPr/>
            </p:nvSpPr>
            <p:spPr bwMode="auto">
              <a:xfrm flipV="1">
                <a:off x="1785938" y="3692525"/>
                <a:ext cx="1587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0" name="Line 2101"/>
              <p:cNvSpPr>
                <a:spLocks noChangeShapeType="1"/>
              </p:cNvSpPr>
              <p:nvPr/>
            </p:nvSpPr>
            <p:spPr bwMode="auto">
              <a:xfrm flipV="1">
                <a:off x="1981200" y="3692525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Line 2102"/>
              <p:cNvSpPr>
                <a:spLocks noChangeShapeType="1"/>
              </p:cNvSpPr>
              <p:nvPr/>
            </p:nvSpPr>
            <p:spPr bwMode="auto">
              <a:xfrm flipV="1">
                <a:off x="2187575" y="3692525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2" name="Line 2103"/>
              <p:cNvSpPr>
                <a:spLocks noChangeShapeType="1"/>
              </p:cNvSpPr>
              <p:nvPr/>
            </p:nvSpPr>
            <p:spPr bwMode="auto">
              <a:xfrm flipV="1">
                <a:off x="2384425" y="3692525"/>
                <a:ext cx="1588" cy="206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3" name="Freeform 2104"/>
              <p:cNvSpPr>
                <a:spLocks/>
              </p:cNvSpPr>
              <p:nvPr/>
            </p:nvSpPr>
            <p:spPr bwMode="auto">
              <a:xfrm>
                <a:off x="903288" y="2900363"/>
                <a:ext cx="152400" cy="152400"/>
              </a:xfrm>
              <a:custGeom>
                <a:avLst/>
                <a:gdLst>
                  <a:gd name="T0" fmla="*/ 2147483647 w 96"/>
                  <a:gd name="T1" fmla="*/ 0 h 96"/>
                  <a:gd name="T2" fmla="*/ 2147483647 w 96"/>
                  <a:gd name="T3" fmla="*/ 2147483647 h 96"/>
                  <a:gd name="T4" fmla="*/ 2147483647 w 96"/>
                  <a:gd name="T5" fmla="*/ 2147483647 h 96"/>
                  <a:gd name="T6" fmla="*/ 0 w 96"/>
                  <a:gd name="T7" fmla="*/ 2147483647 h 96"/>
                  <a:gd name="T8" fmla="*/ 2147483647 w 96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48" y="0"/>
                    </a:moveTo>
                    <a:lnTo>
                      <a:pt x="96" y="48"/>
                    </a:lnTo>
                    <a:lnTo>
                      <a:pt x="48" y="96"/>
                    </a:lnTo>
                    <a:lnTo>
                      <a:pt x="0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4" name="Freeform 2105"/>
              <p:cNvSpPr>
                <a:spLocks/>
              </p:cNvSpPr>
              <p:nvPr/>
            </p:nvSpPr>
            <p:spPr bwMode="auto">
              <a:xfrm>
                <a:off x="696913" y="2543175"/>
                <a:ext cx="152400" cy="152400"/>
              </a:xfrm>
              <a:custGeom>
                <a:avLst/>
                <a:gdLst>
                  <a:gd name="T0" fmla="*/ 2147483647 w 96"/>
                  <a:gd name="T1" fmla="*/ 0 h 96"/>
                  <a:gd name="T2" fmla="*/ 2147483647 w 96"/>
                  <a:gd name="T3" fmla="*/ 2147483647 h 96"/>
                  <a:gd name="T4" fmla="*/ 2147483647 w 96"/>
                  <a:gd name="T5" fmla="*/ 2147483647 h 96"/>
                  <a:gd name="T6" fmla="*/ 0 w 96"/>
                  <a:gd name="T7" fmla="*/ 2147483647 h 96"/>
                  <a:gd name="T8" fmla="*/ 2147483647 w 96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48" y="0"/>
                    </a:moveTo>
                    <a:lnTo>
                      <a:pt x="96" y="48"/>
                    </a:lnTo>
                    <a:lnTo>
                      <a:pt x="48" y="96"/>
                    </a:lnTo>
                    <a:lnTo>
                      <a:pt x="0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5" name="Freeform 2106"/>
              <p:cNvSpPr>
                <a:spLocks/>
              </p:cNvSpPr>
              <p:nvPr/>
            </p:nvSpPr>
            <p:spPr bwMode="auto">
              <a:xfrm>
                <a:off x="1709738" y="3084513"/>
                <a:ext cx="152400" cy="152400"/>
              </a:xfrm>
              <a:custGeom>
                <a:avLst/>
                <a:gdLst>
                  <a:gd name="T0" fmla="*/ 2147483647 w 96"/>
                  <a:gd name="T1" fmla="*/ 0 h 96"/>
                  <a:gd name="T2" fmla="*/ 2147483647 w 96"/>
                  <a:gd name="T3" fmla="*/ 2147483647 h 96"/>
                  <a:gd name="T4" fmla="*/ 2147483647 w 96"/>
                  <a:gd name="T5" fmla="*/ 2147483647 h 96"/>
                  <a:gd name="T6" fmla="*/ 0 w 96"/>
                  <a:gd name="T7" fmla="*/ 2147483647 h 96"/>
                  <a:gd name="T8" fmla="*/ 2147483647 w 96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48" y="0"/>
                    </a:moveTo>
                    <a:lnTo>
                      <a:pt x="96" y="48"/>
                    </a:lnTo>
                    <a:lnTo>
                      <a:pt x="48" y="96"/>
                    </a:lnTo>
                    <a:lnTo>
                      <a:pt x="0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6" name="Freeform 2107"/>
              <p:cNvSpPr>
                <a:spLocks/>
              </p:cNvSpPr>
              <p:nvPr/>
            </p:nvSpPr>
            <p:spPr bwMode="auto">
              <a:xfrm>
                <a:off x="1100138" y="2370138"/>
                <a:ext cx="152400" cy="150812"/>
              </a:xfrm>
              <a:custGeom>
                <a:avLst/>
                <a:gdLst>
                  <a:gd name="T0" fmla="*/ 2147483647 w 96"/>
                  <a:gd name="T1" fmla="*/ 0 h 95"/>
                  <a:gd name="T2" fmla="*/ 2147483647 w 96"/>
                  <a:gd name="T3" fmla="*/ 2147483647 h 95"/>
                  <a:gd name="T4" fmla="*/ 2147483647 w 96"/>
                  <a:gd name="T5" fmla="*/ 2147483647 h 95"/>
                  <a:gd name="T6" fmla="*/ 0 w 96"/>
                  <a:gd name="T7" fmla="*/ 2147483647 h 95"/>
                  <a:gd name="T8" fmla="*/ 2147483647 w 9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5"/>
                  <a:gd name="T17" fmla="*/ 96 w 9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5">
                    <a:moveTo>
                      <a:pt x="48" y="0"/>
                    </a:moveTo>
                    <a:lnTo>
                      <a:pt x="96" y="48"/>
                    </a:lnTo>
                    <a:lnTo>
                      <a:pt x="48" y="95"/>
                    </a:lnTo>
                    <a:lnTo>
                      <a:pt x="0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Freeform 2108"/>
              <p:cNvSpPr>
                <a:spLocks/>
              </p:cNvSpPr>
              <p:nvPr/>
            </p:nvSpPr>
            <p:spPr bwMode="auto">
              <a:xfrm>
                <a:off x="1905000" y="2727325"/>
                <a:ext cx="152400" cy="152400"/>
              </a:xfrm>
              <a:custGeom>
                <a:avLst/>
                <a:gdLst>
                  <a:gd name="T0" fmla="*/ 2147483647 w 96"/>
                  <a:gd name="T1" fmla="*/ 0 h 96"/>
                  <a:gd name="T2" fmla="*/ 2147483647 w 96"/>
                  <a:gd name="T3" fmla="*/ 2147483647 h 96"/>
                  <a:gd name="T4" fmla="*/ 2147483647 w 96"/>
                  <a:gd name="T5" fmla="*/ 2147483647 h 96"/>
                  <a:gd name="T6" fmla="*/ 0 w 96"/>
                  <a:gd name="T7" fmla="*/ 2147483647 h 96"/>
                  <a:gd name="T8" fmla="*/ 2147483647 w 96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48" y="0"/>
                    </a:moveTo>
                    <a:lnTo>
                      <a:pt x="96" y="48"/>
                    </a:lnTo>
                    <a:lnTo>
                      <a:pt x="48" y="96"/>
                    </a:lnTo>
                    <a:lnTo>
                      <a:pt x="0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Freeform 2109"/>
              <p:cNvSpPr>
                <a:spLocks/>
              </p:cNvSpPr>
              <p:nvPr/>
            </p:nvSpPr>
            <p:spPr bwMode="auto">
              <a:xfrm>
                <a:off x="1501775" y="3259138"/>
                <a:ext cx="152400" cy="150812"/>
              </a:xfrm>
              <a:custGeom>
                <a:avLst/>
                <a:gdLst>
                  <a:gd name="T0" fmla="*/ 2147483647 w 96"/>
                  <a:gd name="T1" fmla="*/ 0 h 95"/>
                  <a:gd name="T2" fmla="*/ 2147483647 w 96"/>
                  <a:gd name="T3" fmla="*/ 2147483647 h 95"/>
                  <a:gd name="T4" fmla="*/ 2147483647 w 96"/>
                  <a:gd name="T5" fmla="*/ 2147483647 h 95"/>
                  <a:gd name="T6" fmla="*/ 0 w 96"/>
                  <a:gd name="T7" fmla="*/ 2147483647 h 95"/>
                  <a:gd name="T8" fmla="*/ 2147483647 w 9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5"/>
                  <a:gd name="T17" fmla="*/ 96 w 9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5">
                    <a:moveTo>
                      <a:pt x="48" y="0"/>
                    </a:moveTo>
                    <a:lnTo>
                      <a:pt x="96" y="47"/>
                    </a:lnTo>
                    <a:lnTo>
                      <a:pt x="48" y="95"/>
                    </a:lnTo>
                    <a:lnTo>
                      <a:pt x="0" y="47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Freeform 2110"/>
              <p:cNvSpPr>
                <a:spLocks/>
              </p:cNvSpPr>
              <p:nvPr/>
            </p:nvSpPr>
            <p:spPr bwMode="auto">
              <a:xfrm>
                <a:off x="1709738" y="2900363"/>
                <a:ext cx="152400" cy="152400"/>
              </a:xfrm>
              <a:custGeom>
                <a:avLst/>
                <a:gdLst>
                  <a:gd name="T0" fmla="*/ 2147483647 w 96"/>
                  <a:gd name="T1" fmla="*/ 0 h 96"/>
                  <a:gd name="T2" fmla="*/ 2147483647 w 96"/>
                  <a:gd name="T3" fmla="*/ 2147483647 h 96"/>
                  <a:gd name="T4" fmla="*/ 2147483647 w 96"/>
                  <a:gd name="T5" fmla="*/ 2147483647 h 96"/>
                  <a:gd name="T6" fmla="*/ 0 w 96"/>
                  <a:gd name="T7" fmla="*/ 2147483647 h 96"/>
                  <a:gd name="T8" fmla="*/ 2147483647 w 96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48" y="0"/>
                    </a:moveTo>
                    <a:lnTo>
                      <a:pt x="96" y="48"/>
                    </a:lnTo>
                    <a:lnTo>
                      <a:pt x="48" y="96"/>
                    </a:lnTo>
                    <a:lnTo>
                      <a:pt x="0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Freeform 2111"/>
              <p:cNvSpPr>
                <a:spLocks/>
              </p:cNvSpPr>
              <p:nvPr/>
            </p:nvSpPr>
            <p:spPr bwMode="auto">
              <a:xfrm>
                <a:off x="1709738" y="2543175"/>
                <a:ext cx="152400" cy="152400"/>
              </a:xfrm>
              <a:custGeom>
                <a:avLst/>
                <a:gdLst>
                  <a:gd name="T0" fmla="*/ 2147483647 w 96"/>
                  <a:gd name="T1" fmla="*/ 0 h 96"/>
                  <a:gd name="T2" fmla="*/ 2147483647 w 96"/>
                  <a:gd name="T3" fmla="*/ 2147483647 h 96"/>
                  <a:gd name="T4" fmla="*/ 2147483647 w 96"/>
                  <a:gd name="T5" fmla="*/ 2147483647 h 96"/>
                  <a:gd name="T6" fmla="*/ 0 w 96"/>
                  <a:gd name="T7" fmla="*/ 2147483647 h 96"/>
                  <a:gd name="T8" fmla="*/ 2147483647 w 96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48" y="0"/>
                    </a:moveTo>
                    <a:lnTo>
                      <a:pt x="96" y="48"/>
                    </a:lnTo>
                    <a:lnTo>
                      <a:pt x="48" y="96"/>
                    </a:lnTo>
                    <a:lnTo>
                      <a:pt x="0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Rectangle 2112"/>
              <p:cNvSpPr>
                <a:spLocks noChangeArrowheads="1"/>
              </p:cNvSpPr>
              <p:nvPr/>
            </p:nvSpPr>
            <p:spPr bwMode="auto">
              <a:xfrm>
                <a:off x="282575" y="3659188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82" name="Rectangle 2113"/>
              <p:cNvSpPr>
                <a:spLocks noChangeArrowheads="1"/>
              </p:cNvSpPr>
              <p:nvPr/>
            </p:nvSpPr>
            <p:spPr bwMode="auto">
              <a:xfrm>
                <a:off x="282575" y="3486150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83" name="Rectangle 2114"/>
              <p:cNvSpPr>
                <a:spLocks noChangeArrowheads="1"/>
              </p:cNvSpPr>
              <p:nvPr/>
            </p:nvSpPr>
            <p:spPr bwMode="auto">
              <a:xfrm>
                <a:off x="282575" y="3302000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84" name="Rectangle 2115"/>
              <p:cNvSpPr>
                <a:spLocks noChangeArrowheads="1"/>
              </p:cNvSpPr>
              <p:nvPr/>
            </p:nvSpPr>
            <p:spPr bwMode="auto">
              <a:xfrm>
                <a:off x="282575" y="3128963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85" name="Rectangle 2116"/>
              <p:cNvSpPr>
                <a:spLocks noChangeArrowheads="1"/>
              </p:cNvSpPr>
              <p:nvPr/>
            </p:nvSpPr>
            <p:spPr bwMode="auto">
              <a:xfrm>
                <a:off x="282575" y="2944813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86" name="Rectangle 2117"/>
              <p:cNvSpPr>
                <a:spLocks noChangeArrowheads="1"/>
              </p:cNvSpPr>
              <p:nvPr/>
            </p:nvSpPr>
            <p:spPr bwMode="auto">
              <a:xfrm>
                <a:off x="282575" y="2770188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87" name="Rectangle 2118"/>
              <p:cNvSpPr>
                <a:spLocks noChangeArrowheads="1"/>
              </p:cNvSpPr>
              <p:nvPr/>
            </p:nvSpPr>
            <p:spPr bwMode="auto">
              <a:xfrm>
                <a:off x="282575" y="2586038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88" name="Rectangle 2119"/>
              <p:cNvSpPr>
                <a:spLocks noChangeArrowheads="1"/>
              </p:cNvSpPr>
              <p:nvPr/>
            </p:nvSpPr>
            <p:spPr bwMode="auto">
              <a:xfrm>
                <a:off x="282575" y="2413000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89" name="Rectangle 2120"/>
              <p:cNvSpPr>
                <a:spLocks noChangeArrowheads="1"/>
              </p:cNvSpPr>
              <p:nvPr/>
            </p:nvSpPr>
            <p:spPr bwMode="auto">
              <a:xfrm>
                <a:off x="282575" y="2228850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90" name="Rectangle 2121"/>
              <p:cNvSpPr>
                <a:spLocks noChangeArrowheads="1"/>
              </p:cNvSpPr>
              <p:nvPr/>
            </p:nvSpPr>
            <p:spPr bwMode="auto">
              <a:xfrm>
                <a:off x="282575" y="2055813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91" name="Rectangle 2122"/>
              <p:cNvSpPr>
                <a:spLocks noChangeArrowheads="1"/>
              </p:cNvSpPr>
              <p:nvPr/>
            </p:nvSpPr>
            <p:spPr bwMode="auto">
              <a:xfrm>
                <a:off x="250825" y="1871663"/>
                <a:ext cx="33338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92" name="Rectangle 2123"/>
              <p:cNvSpPr>
                <a:spLocks noChangeArrowheads="1"/>
              </p:cNvSpPr>
              <p:nvPr/>
            </p:nvSpPr>
            <p:spPr bwMode="auto">
              <a:xfrm>
                <a:off x="358775" y="3767138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93" name="Rectangle 2124"/>
              <p:cNvSpPr>
                <a:spLocks noChangeArrowheads="1"/>
              </p:cNvSpPr>
              <p:nvPr/>
            </p:nvSpPr>
            <p:spPr bwMode="auto">
              <a:xfrm>
                <a:off x="566738" y="3767138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94" name="Rectangle 2125"/>
              <p:cNvSpPr>
                <a:spLocks noChangeArrowheads="1"/>
              </p:cNvSpPr>
              <p:nvPr/>
            </p:nvSpPr>
            <p:spPr bwMode="auto">
              <a:xfrm>
                <a:off x="762000" y="3767138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95" name="Rectangle 2126"/>
              <p:cNvSpPr>
                <a:spLocks noChangeArrowheads="1"/>
              </p:cNvSpPr>
              <p:nvPr/>
            </p:nvSpPr>
            <p:spPr bwMode="auto">
              <a:xfrm>
                <a:off x="968375" y="3767138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96" name="Rectangle 2127"/>
              <p:cNvSpPr>
                <a:spLocks noChangeArrowheads="1"/>
              </p:cNvSpPr>
              <p:nvPr/>
            </p:nvSpPr>
            <p:spPr bwMode="auto">
              <a:xfrm>
                <a:off x="1165225" y="3767138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97" name="Rectangle 2128"/>
              <p:cNvSpPr>
                <a:spLocks noChangeArrowheads="1"/>
              </p:cNvSpPr>
              <p:nvPr/>
            </p:nvSpPr>
            <p:spPr bwMode="auto">
              <a:xfrm>
                <a:off x="1371600" y="3767138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98" name="Rectangle 2129"/>
              <p:cNvSpPr>
                <a:spLocks noChangeArrowheads="1"/>
              </p:cNvSpPr>
              <p:nvPr/>
            </p:nvSpPr>
            <p:spPr bwMode="auto">
              <a:xfrm>
                <a:off x="1566863" y="3767138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799" name="Rectangle 2130"/>
              <p:cNvSpPr>
                <a:spLocks noChangeArrowheads="1"/>
              </p:cNvSpPr>
              <p:nvPr/>
            </p:nvSpPr>
            <p:spPr bwMode="auto">
              <a:xfrm>
                <a:off x="1774825" y="3767138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800" name="Rectangle 2131"/>
              <p:cNvSpPr>
                <a:spLocks noChangeArrowheads="1"/>
              </p:cNvSpPr>
              <p:nvPr/>
            </p:nvSpPr>
            <p:spPr bwMode="auto">
              <a:xfrm>
                <a:off x="1970088" y="3767138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801" name="Rectangle 2132"/>
              <p:cNvSpPr>
                <a:spLocks noChangeArrowheads="1"/>
              </p:cNvSpPr>
              <p:nvPr/>
            </p:nvSpPr>
            <p:spPr bwMode="auto">
              <a:xfrm>
                <a:off x="2176463" y="3767138"/>
                <a:ext cx="22225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802" name="Rectangle 2133"/>
              <p:cNvSpPr>
                <a:spLocks noChangeArrowheads="1"/>
              </p:cNvSpPr>
              <p:nvPr/>
            </p:nvSpPr>
            <p:spPr bwMode="auto">
              <a:xfrm>
                <a:off x="2351088" y="3767138"/>
                <a:ext cx="33337" cy="3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500">
                    <a:solidFill>
                      <a:srgbClr val="000000"/>
                    </a:solidFill>
                    <a:latin typeface="Small Fonts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30803" name="Rectangle 2134"/>
              <p:cNvSpPr>
                <a:spLocks noChangeArrowheads="1"/>
              </p:cNvSpPr>
              <p:nvPr/>
            </p:nvSpPr>
            <p:spPr bwMode="auto">
              <a:xfrm>
                <a:off x="119063" y="1719263"/>
                <a:ext cx="2395537" cy="225425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0804" name="Freeform 2135"/>
              <p:cNvSpPr>
                <a:spLocks/>
              </p:cNvSpPr>
              <p:nvPr/>
            </p:nvSpPr>
            <p:spPr bwMode="auto">
              <a:xfrm>
                <a:off x="914400" y="2211388"/>
                <a:ext cx="152400" cy="150812"/>
              </a:xfrm>
              <a:custGeom>
                <a:avLst/>
                <a:gdLst>
                  <a:gd name="T0" fmla="*/ 2147483647 w 96"/>
                  <a:gd name="T1" fmla="*/ 0 h 95"/>
                  <a:gd name="T2" fmla="*/ 2147483647 w 96"/>
                  <a:gd name="T3" fmla="*/ 2147483647 h 95"/>
                  <a:gd name="T4" fmla="*/ 2147483647 w 96"/>
                  <a:gd name="T5" fmla="*/ 2147483647 h 95"/>
                  <a:gd name="T6" fmla="*/ 0 w 96"/>
                  <a:gd name="T7" fmla="*/ 2147483647 h 95"/>
                  <a:gd name="T8" fmla="*/ 2147483647 w 9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5"/>
                  <a:gd name="T17" fmla="*/ 96 w 9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5">
                    <a:moveTo>
                      <a:pt x="48" y="0"/>
                    </a:moveTo>
                    <a:lnTo>
                      <a:pt x="96" y="48"/>
                    </a:lnTo>
                    <a:lnTo>
                      <a:pt x="48" y="95"/>
                    </a:lnTo>
                    <a:lnTo>
                      <a:pt x="0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5" name="Freeform 2136"/>
              <p:cNvSpPr>
                <a:spLocks/>
              </p:cNvSpPr>
              <p:nvPr/>
            </p:nvSpPr>
            <p:spPr bwMode="auto">
              <a:xfrm>
                <a:off x="1524000" y="3048000"/>
                <a:ext cx="152400" cy="152400"/>
              </a:xfrm>
              <a:custGeom>
                <a:avLst/>
                <a:gdLst>
                  <a:gd name="T0" fmla="*/ 2147483647 w 96"/>
                  <a:gd name="T1" fmla="*/ 0 h 96"/>
                  <a:gd name="T2" fmla="*/ 2147483647 w 96"/>
                  <a:gd name="T3" fmla="*/ 2147483647 h 96"/>
                  <a:gd name="T4" fmla="*/ 2147483647 w 96"/>
                  <a:gd name="T5" fmla="*/ 2147483647 h 96"/>
                  <a:gd name="T6" fmla="*/ 0 w 96"/>
                  <a:gd name="T7" fmla="*/ 2147483647 h 96"/>
                  <a:gd name="T8" fmla="*/ 2147483647 w 96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48" y="0"/>
                    </a:moveTo>
                    <a:lnTo>
                      <a:pt x="96" y="48"/>
                    </a:lnTo>
                    <a:lnTo>
                      <a:pt x="48" y="96"/>
                    </a:lnTo>
                    <a:lnTo>
                      <a:pt x="0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06" name="Text Box 2137"/>
            <p:cNvSpPr txBox="1">
              <a:spLocks noChangeArrowheads="1"/>
            </p:cNvSpPr>
            <p:nvPr/>
          </p:nvSpPr>
          <p:spPr bwMode="auto">
            <a:xfrm>
              <a:off x="136525" y="3962400"/>
              <a:ext cx="7524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Gulim" pitchFamily="34" charset="-127"/>
                </a:rPr>
                <a:t>K=2</a:t>
              </a:r>
            </a:p>
          </p:txBody>
        </p:sp>
      </p:grpSp>
      <p:sp>
        <p:nvSpPr>
          <p:cNvPr id="30807" name="Line 2138"/>
          <p:cNvSpPr>
            <a:spLocks noChangeShapeType="1"/>
          </p:cNvSpPr>
          <p:nvPr/>
        </p:nvSpPr>
        <p:spPr bwMode="auto">
          <a:xfrm>
            <a:off x="2590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08" name="Text Box 2139"/>
          <p:cNvSpPr txBox="1">
            <a:spLocks noChangeArrowheads="1"/>
          </p:cNvSpPr>
          <p:nvPr/>
        </p:nvSpPr>
        <p:spPr bwMode="auto">
          <a:xfrm>
            <a:off x="2590800" y="2362200"/>
            <a:ext cx="9144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Arbitrary choose k object as initial </a:t>
            </a:r>
            <a:r>
              <a:rPr lang="en-US" altLang="ko-KR" sz="1400" dirty="0" err="1">
                <a:ea typeface="Gulim" pitchFamily="34" charset="-127"/>
              </a:rPr>
              <a:t>medoids</a:t>
            </a:r>
            <a:endParaRPr lang="en-US" altLang="ko-KR" sz="1400" dirty="0">
              <a:ea typeface="Gulim" pitchFamily="34" charset="-127"/>
            </a:endParaRPr>
          </a:p>
        </p:txBody>
      </p:sp>
      <p:graphicFrame>
        <p:nvGraphicFramePr>
          <p:cNvPr id="30809" name="Object 2140"/>
          <p:cNvGraphicFramePr>
            <a:graphicFrameLocks noChangeAspect="1"/>
          </p:cNvGraphicFramePr>
          <p:nvPr/>
        </p:nvGraphicFramePr>
        <p:xfrm>
          <a:off x="3429000" y="1676400"/>
          <a:ext cx="2514600" cy="2362200"/>
        </p:xfrm>
        <a:graphic>
          <a:graphicData uri="http://schemas.openxmlformats.org/presentationml/2006/ole">
            <p:oleObj spid="_x0000_s4098" name="Worksheet" r:id="rId5" imgW="2598840" imgH="2452680" progId="Excel.Sheet.8">
              <p:embed/>
            </p:oleObj>
          </a:graphicData>
        </a:graphic>
      </p:graphicFrame>
      <p:sp>
        <p:nvSpPr>
          <p:cNvPr id="30811" name="Line 2142"/>
          <p:cNvSpPr>
            <a:spLocks noChangeShapeType="1"/>
          </p:cNvSpPr>
          <p:nvPr/>
        </p:nvSpPr>
        <p:spPr bwMode="auto">
          <a:xfrm>
            <a:off x="5943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12" name="Text Box 2143"/>
          <p:cNvSpPr txBox="1">
            <a:spLocks noChangeArrowheads="1"/>
          </p:cNvSpPr>
          <p:nvPr/>
        </p:nvSpPr>
        <p:spPr bwMode="auto">
          <a:xfrm>
            <a:off x="5867400" y="2362200"/>
            <a:ext cx="914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Assign each remaining object to nearest medoids</a:t>
            </a:r>
          </a:p>
        </p:txBody>
      </p:sp>
      <p:sp>
        <p:nvSpPr>
          <p:cNvPr id="30813" name="Line 2144"/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14" name="Text Box 2145"/>
          <p:cNvSpPr txBox="1">
            <a:spLocks noChangeArrowheads="1"/>
          </p:cNvSpPr>
          <p:nvPr/>
        </p:nvSpPr>
        <p:spPr bwMode="auto">
          <a:xfrm>
            <a:off x="6934200" y="4038600"/>
            <a:ext cx="2209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Randomly select a </a:t>
            </a:r>
            <a:r>
              <a:rPr lang="en-US" altLang="ko-KR" sz="1400" dirty="0" err="1">
                <a:ea typeface="Gulim" pitchFamily="34" charset="-127"/>
              </a:rPr>
              <a:t>nonmedoid</a:t>
            </a:r>
            <a:r>
              <a:rPr lang="en-US" altLang="ko-KR" sz="1400" dirty="0">
                <a:ea typeface="Gulim" pitchFamily="34" charset="-127"/>
              </a:rPr>
              <a:t> </a:t>
            </a:r>
            <a:r>
              <a:rPr lang="en-US" altLang="ko-KR" sz="1400" dirty="0" err="1">
                <a:ea typeface="Gulim" pitchFamily="34" charset="-127"/>
              </a:rPr>
              <a:t>object,O</a:t>
            </a:r>
            <a:r>
              <a:rPr lang="en-US" altLang="ko-KR" sz="1400" baseline="-25000" dirty="0" err="1">
                <a:ea typeface="Gulim" pitchFamily="34" charset="-127"/>
              </a:rPr>
              <a:t>ramdom</a:t>
            </a:r>
            <a:endParaRPr lang="en-US" altLang="ko-KR" sz="1400" baseline="-25000" dirty="0">
              <a:ea typeface="Gulim" pitchFamily="34" charset="-127"/>
            </a:endParaRPr>
          </a:p>
        </p:txBody>
      </p:sp>
      <p:sp>
        <p:nvSpPr>
          <p:cNvPr id="30815" name="Line 2146"/>
          <p:cNvSpPr>
            <a:spLocks noChangeShapeType="1"/>
          </p:cNvSpPr>
          <p:nvPr/>
        </p:nvSpPr>
        <p:spPr bwMode="auto">
          <a:xfrm flipH="1">
            <a:off x="6019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16" name="Text Box 2147"/>
          <p:cNvSpPr txBox="1">
            <a:spLocks noChangeArrowheads="1"/>
          </p:cNvSpPr>
          <p:nvPr/>
        </p:nvSpPr>
        <p:spPr bwMode="auto">
          <a:xfrm>
            <a:off x="5715000" y="4876800"/>
            <a:ext cx="1143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Compute total cost of swapping</a:t>
            </a:r>
          </a:p>
        </p:txBody>
      </p:sp>
      <p:grpSp>
        <p:nvGrpSpPr>
          <p:cNvPr id="3" name="Group 2148"/>
          <p:cNvGrpSpPr>
            <a:grpSpLocks/>
          </p:cNvGrpSpPr>
          <p:nvPr/>
        </p:nvGrpSpPr>
        <p:grpSpPr bwMode="auto">
          <a:xfrm>
            <a:off x="3544888" y="4611688"/>
            <a:ext cx="2176462" cy="2035175"/>
            <a:chOff x="2233" y="2905"/>
            <a:chExt cx="1371" cy="1282"/>
          </a:xfrm>
        </p:grpSpPr>
        <p:sp>
          <p:nvSpPr>
            <p:cNvPr id="30904" name="Rectangle 2149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905" name="Rectangle 2150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906" name="Line 2151"/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7" name="Line 2152"/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8" name="Line 2153"/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9" name="Line 2154"/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0" name="Line 2155"/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1" name="Line 2156"/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2" name="Line 2157"/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3" name="Line 2158"/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4" name="Line 2159"/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5" name="Line 2160"/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6" name="Line 2161"/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7" name="Line 2162"/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8" name="Line 2163"/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9" name="Line 2164"/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0" name="Line 2165"/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1" name="Line 2166"/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2" name="Line 2167"/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3" name="Line 2168"/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4" name="Line 2169"/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5" name="Line 2170"/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6" name="Rectangle 2171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927" name="Line 2172"/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8" name="Line 2173"/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9" name="Line 2174"/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0" name="Line 2175"/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1" name="Line 2176"/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2" name="Line 2177"/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3" name="Line 2178"/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4" name="Line 2179"/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5" name="Line 2180"/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6" name="Line 2181"/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7" name="Line 2182"/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8" name="Line 2183"/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9" name="Line 2184"/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0" name="Line 2185"/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1" name="Line 2186"/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2" name="Line 2187"/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3" name="Line 2188"/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4" name="Line 2189"/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5" name="Line 2190"/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6" name="Line 2191"/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7" name="Line 2192"/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8" name="Line 2193"/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9" name="Line 2194"/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0" name="Line 2195"/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1" name="Freeform 2196"/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2" name="Freeform 2197"/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3" name="Freeform 2198"/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4" name="Freeform 2199"/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5" name="Freeform 2200"/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6" name="Freeform 2201"/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7" name="Freeform 2202"/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8" name="Freeform 2203"/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9" name="Rectangle 2204"/>
            <p:cNvSpPr>
              <a:spLocks noChangeArrowheads="1"/>
            </p:cNvSpPr>
            <p:nvPr/>
          </p:nvSpPr>
          <p:spPr bwMode="auto">
            <a:xfrm>
              <a:off x="2326" y="400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0" name="Rectangle 2205"/>
            <p:cNvSpPr>
              <a:spLocks noChangeArrowheads="1"/>
            </p:cNvSpPr>
            <p:nvPr/>
          </p:nvSpPr>
          <p:spPr bwMode="auto">
            <a:xfrm>
              <a:off x="2326" y="391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1" name="Rectangle 2206"/>
            <p:cNvSpPr>
              <a:spLocks noChangeArrowheads="1"/>
            </p:cNvSpPr>
            <p:nvPr/>
          </p:nvSpPr>
          <p:spPr bwMode="auto">
            <a:xfrm>
              <a:off x="2326" y="3805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2" name="Rectangle 2207"/>
            <p:cNvSpPr>
              <a:spLocks noChangeArrowheads="1"/>
            </p:cNvSpPr>
            <p:nvPr/>
          </p:nvSpPr>
          <p:spPr bwMode="auto">
            <a:xfrm>
              <a:off x="2326" y="370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3" name="Rectangle 2208"/>
            <p:cNvSpPr>
              <a:spLocks noChangeArrowheads="1"/>
            </p:cNvSpPr>
            <p:nvPr/>
          </p:nvSpPr>
          <p:spPr bwMode="auto">
            <a:xfrm>
              <a:off x="2326" y="3601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4" name="Rectangle 2209"/>
            <p:cNvSpPr>
              <a:spLocks noChangeArrowheads="1"/>
            </p:cNvSpPr>
            <p:nvPr/>
          </p:nvSpPr>
          <p:spPr bwMode="auto">
            <a:xfrm>
              <a:off x="2326" y="3503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5" name="Rectangle 2210"/>
            <p:cNvSpPr>
              <a:spLocks noChangeArrowheads="1"/>
            </p:cNvSpPr>
            <p:nvPr/>
          </p:nvSpPr>
          <p:spPr bwMode="auto">
            <a:xfrm>
              <a:off x="2326" y="339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6" name="Rectangle 2211"/>
            <p:cNvSpPr>
              <a:spLocks noChangeArrowheads="1"/>
            </p:cNvSpPr>
            <p:nvPr/>
          </p:nvSpPr>
          <p:spPr bwMode="auto">
            <a:xfrm>
              <a:off x="2326" y="3299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7" name="Rectangle 2212"/>
            <p:cNvSpPr>
              <a:spLocks noChangeArrowheads="1"/>
            </p:cNvSpPr>
            <p:nvPr/>
          </p:nvSpPr>
          <p:spPr bwMode="auto">
            <a:xfrm>
              <a:off x="2326" y="3194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8" name="Rectangle 2213"/>
            <p:cNvSpPr>
              <a:spLocks noChangeArrowheads="1"/>
            </p:cNvSpPr>
            <p:nvPr/>
          </p:nvSpPr>
          <p:spPr bwMode="auto">
            <a:xfrm>
              <a:off x="2326" y="309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9" name="Rectangle 2214"/>
            <p:cNvSpPr>
              <a:spLocks noChangeArrowheads="1"/>
            </p:cNvSpPr>
            <p:nvPr/>
          </p:nvSpPr>
          <p:spPr bwMode="auto">
            <a:xfrm>
              <a:off x="2308" y="2991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0" name="Rectangle 2215"/>
            <p:cNvSpPr>
              <a:spLocks noChangeArrowheads="1"/>
            </p:cNvSpPr>
            <p:nvPr/>
          </p:nvSpPr>
          <p:spPr bwMode="auto">
            <a:xfrm>
              <a:off x="237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1" name="Rectangle 2216"/>
            <p:cNvSpPr>
              <a:spLocks noChangeArrowheads="1"/>
            </p:cNvSpPr>
            <p:nvPr/>
          </p:nvSpPr>
          <p:spPr bwMode="auto">
            <a:xfrm>
              <a:off x="2489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2" name="Rectangle 2217"/>
            <p:cNvSpPr>
              <a:spLocks noChangeArrowheads="1"/>
            </p:cNvSpPr>
            <p:nvPr/>
          </p:nvSpPr>
          <p:spPr bwMode="auto">
            <a:xfrm>
              <a:off x="260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3" name="Rectangle 2218"/>
            <p:cNvSpPr>
              <a:spLocks noChangeArrowheads="1"/>
            </p:cNvSpPr>
            <p:nvPr/>
          </p:nvSpPr>
          <p:spPr bwMode="auto">
            <a:xfrm>
              <a:off x="2719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4" name="Rectangle 2219"/>
            <p:cNvSpPr>
              <a:spLocks noChangeArrowheads="1"/>
            </p:cNvSpPr>
            <p:nvPr/>
          </p:nvSpPr>
          <p:spPr bwMode="auto">
            <a:xfrm>
              <a:off x="283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5" name="Rectangle 2220"/>
            <p:cNvSpPr>
              <a:spLocks noChangeArrowheads="1"/>
            </p:cNvSpPr>
            <p:nvPr/>
          </p:nvSpPr>
          <p:spPr bwMode="auto">
            <a:xfrm>
              <a:off x="295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6" name="Rectangle 2221"/>
            <p:cNvSpPr>
              <a:spLocks noChangeArrowheads="1"/>
            </p:cNvSpPr>
            <p:nvPr/>
          </p:nvSpPr>
          <p:spPr bwMode="auto">
            <a:xfrm>
              <a:off x="3062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7" name="Rectangle 2222"/>
            <p:cNvSpPr>
              <a:spLocks noChangeArrowheads="1"/>
            </p:cNvSpPr>
            <p:nvPr/>
          </p:nvSpPr>
          <p:spPr bwMode="auto">
            <a:xfrm>
              <a:off x="318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8" name="Rectangle 2223"/>
            <p:cNvSpPr>
              <a:spLocks noChangeArrowheads="1"/>
            </p:cNvSpPr>
            <p:nvPr/>
          </p:nvSpPr>
          <p:spPr bwMode="auto">
            <a:xfrm>
              <a:off x="329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9" name="Rectangle 2224"/>
            <p:cNvSpPr>
              <a:spLocks noChangeArrowheads="1"/>
            </p:cNvSpPr>
            <p:nvPr/>
          </p:nvSpPr>
          <p:spPr bwMode="auto">
            <a:xfrm>
              <a:off x="341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80" name="Rectangle 2225"/>
            <p:cNvSpPr>
              <a:spLocks noChangeArrowheads="1"/>
            </p:cNvSpPr>
            <p:nvPr/>
          </p:nvSpPr>
          <p:spPr bwMode="auto">
            <a:xfrm>
              <a:off x="3511" y="4070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81" name="Rectangle 2226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982" name="Line 2227"/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983" name="Freeform 2228"/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4" name="Freeform 2229"/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18" name="Rectangle 2230"/>
          <p:cNvSpPr>
            <a:spLocks noChangeArrowheads="1"/>
          </p:cNvSpPr>
          <p:nvPr/>
        </p:nvSpPr>
        <p:spPr bwMode="auto">
          <a:xfrm>
            <a:off x="3657600" y="4267200"/>
            <a:ext cx="1408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ea typeface="Gulim" pitchFamily="34" charset="-127"/>
              </a:rPr>
              <a:t>Total Cost = 26</a:t>
            </a:r>
          </a:p>
        </p:txBody>
      </p:sp>
      <p:sp>
        <p:nvSpPr>
          <p:cNvPr id="30819" name="Line 2231"/>
          <p:cNvSpPr>
            <a:spLocks noChangeShapeType="1"/>
          </p:cNvSpPr>
          <p:nvPr/>
        </p:nvSpPr>
        <p:spPr bwMode="auto">
          <a:xfrm flipV="1">
            <a:off x="5334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0" name="Text Box 2232"/>
          <p:cNvSpPr txBox="1">
            <a:spLocks noChangeArrowheads="1"/>
          </p:cNvSpPr>
          <p:nvPr/>
        </p:nvSpPr>
        <p:spPr bwMode="auto">
          <a:xfrm>
            <a:off x="2362200" y="5029200"/>
            <a:ext cx="1219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Swapping O and </a:t>
            </a:r>
            <a:r>
              <a:rPr lang="en-US" altLang="ko-KR" sz="1400" dirty="0" err="1">
                <a:ea typeface="Gulim" pitchFamily="34" charset="-127"/>
              </a:rPr>
              <a:t>O</a:t>
            </a:r>
            <a:r>
              <a:rPr lang="en-US" altLang="ko-KR" sz="1400" baseline="-25000" dirty="0" err="1">
                <a:ea typeface="Gulim" pitchFamily="34" charset="-127"/>
              </a:rPr>
              <a:t>ramdom</a:t>
            </a:r>
            <a:r>
              <a:rPr lang="en-US" altLang="ko-KR" sz="1400" baseline="-25000" dirty="0">
                <a:ea typeface="Gulim" pitchFamily="34" charset="-127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If quality is improved.</a:t>
            </a:r>
          </a:p>
        </p:txBody>
      </p:sp>
      <p:sp>
        <p:nvSpPr>
          <p:cNvPr id="30821" name="Text Box 2233"/>
          <p:cNvSpPr txBox="1">
            <a:spLocks noChangeArrowheads="1"/>
          </p:cNvSpPr>
          <p:nvPr/>
        </p:nvSpPr>
        <p:spPr bwMode="auto">
          <a:xfrm>
            <a:off x="228600" y="4724400"/>
            <a:ext cx="1981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 dirty="0">
                <a:ea typeface="Gulim" pitchFamily="34" charset="-127"/>
              </a:rPr>
              <a:t>Do loop</a:t>
            </a:r>
          </a:p>
          <a:p>
            <a:pPr>
              <a:spcBef>
                <a:spcPct val="50000"/>
              </a:spcBef>
            </a:pPr>
            <a:r>
              <a:rPr lang="en-US" altLang="ko-KR" sz="2000" b="1" dirty="0">
                <a:ea typeface="Gulim" pitchFamily="34" charset="-127"/>
              </a:rPr>
              <a:t>Until no change</a:t>
            </a:r>
          </a:p>
        </p:txBody>
      </p:sp>
      <p:grpSp>
        <p:nvGrpSpPr>
          <p:cNvPr id="4" name="Group 2234"/>
          <p:cNvGrpSpPr>
            <a:grpSpLocks/>
          </p:cNvGrpSpPr>
          <p:nvPr/>
        </p:nvGrpSpPr>
        <p:grpSpPr bwMode="auto">
          <a:xfrm>
            <a:off x="6821488" y="4611688"/>
            <a:ext cx="2176462" cy="2035175"/>
            <a:chOff x="4297" y="2905"/>
            <a:chExt cx="1371" cy="1282"/>
          </a:xfrm>
        </p:grpSpPr>
        <p:sp>
          <p:nvSpPr>
            <p:cNvPr id="30823" name="Rectangle 2235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824" name="Rectangle 2236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825" name="Line 2237"/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6" name="Line 2238"/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7" name="Line 2239"/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8" name="Line 2240"/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9" name="Line 2241"/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0" name="Line 2242"/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1" name="Line 2243"/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2" name="Line 2244"/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3" name="Line 2245"/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4" name="Line 2246"/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5" name="Line 2247"/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6" name="Line 2248"/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7" name="Line 2249"/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8" name="Line 2250"/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9" name="Line 2251"/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0" name="Line 2252"/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1" name="Line 2253"/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2" name="Line 2254"/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3" name="Line 2255"/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4" name="Line 2256"/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5" name="Rectangle 2257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846" name="Line 2258"/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7" name="Line 2259"/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8" name="Line 2260"/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9" name="Line 2261"/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0" name="Line 2262"/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1" name="Line 2263"/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2" name="Line 2264"/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3" name="Line 2265"/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4" name="Line 2266"/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5" name="Line 2267"/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6" name="Line 2268"/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7" name="Line 2269"/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8" name="Line 2270"/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9" name="Line 2271"/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0" name="Line 2272"/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1" name="Line 2273"/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2" name="Line 2274"/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3" name="Line 2275"/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4" name="Line 2276"/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5" name="Line 2277"/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6" name="Line 2278"/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7" name="Line 2279"/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8" name="Line 2280"/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9" name="Line 2281"/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0" name="Freeform 2282"/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1" name="Freeform 2283"/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2" name="Freeform 2284"/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3" name="Freeform 2285"/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4" name="Freeform 2286"/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5" name="Freeform 2287"/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6" name="Freeform 2288"/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7" name="Freeform 2289"/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8" name="Freeform 2290"/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9" name="Rectangle 2291"/>
            <p:cNvSpPr>
              <a:spLocks noChangeArrowheads="1"/>
            </p:cNvSpPr>
            <p:nvPr/>
          </p:nvSpPr>
          <p:spPr bwMode="auto">
            <a:xfrm>
              <a:off x="4390" y="400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0" name="Rectangle 2292"/>
            <p:cNvSpPr>
              <a:spLocks noChangeArrowheads="1"/>
            </p:cNvSpPr>
            <p:nvPr/>
          </p:nvSpPr>
          <p:spPr bwMode="auto">
            <a:xfrm>
              <a:off x="4390" y="391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1" name="Rectangle 2293"/>
            <p:cNvSpPr>
              <a:spLocks noChangeArrowheads="1"/>
            </p:cNvSpPr>
            <p:nvPr/>
          </p:nvSpPr>
          <p:spPr bwMode="auto">
            <a:xfrm>
              <a:off x="4390" y="3805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2" name="Rectangle 2294"/>
            <p:cNvSpPr>
              <a:spLocks noChangeArrowheads="1"/>
            </p:cNvSpPr>
            <p:nvPr/>
          </p:nvSpPr>
          <p:spPr bwMode="auto">
            <a:xfrm>
              <a:off x="4390" y="370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3" name="Rectangle 2295"/>
            <p:cNvSpPr>
              <a:spLocks noChangeArrowheads="1"/>
            </p:cNvSpPr>
            <p:nvPr/>
          </p:nvSpPr>
          <p:spPr bwMode="auto">
            <a:xfrm>
              <a:off x="4390" y="3601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4" name="Rectangle 2296"/>
            <p:cNvSpPr>
              <a:spLocks noChangeArrowheads="1"/>
            </p:cNvSpPr>
            <p:nvPr/>
          </p:nvSpPr>
          <p:spPr bwMode="auto">
            <a:xfrm>
              <a:off x="4390" y="3503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5" name="Rectangle 2297"/>
            <p:cNvSpPr>
              <a:spLocks noChangeArrowheads="1"/>
            </p:cNvSpPr>
            <p:nvPr/>
          </p:nvSpPr>
          <p:spPr bwMode="auto">
            <a:xfrm>
              <a:off x="4390" y="339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6" name="Rectangle 2298"/>
            <p:cNvSpPr>
              <a:spLocks noChangeArrowheads="1"/>
            </p:cNvSpPr>
            <p:nvPr/>
          </p:nvSpPr>
          <p:spPr bwMode="auto">
            <a:xfrm>
              <a:off x="4390" y="3299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7" name="Rectangle 2299"/>
            <p:cNvSpPr>
              <a:spLocks noChangeArrowheads="1"/>
            </p:cNvSpPr>
            <p:nvPr/>
          </p:nvSpPr>
          <p:spPr bwMode="auto">
            <a:xfrm>
              <a:off x="4390" y="3194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8" name="Rectangle 2300"/>
            <p:cNvSpPr>
              <a:spLocks noChangeArrowheads="1"/>
            </p:cNvSpPr>
            <p:nvPr/>
          </p:nvSpPr>
          <p:spPr bwMode="auto">
            <a:xfrm>
              <a:off x="4390" y="309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9" name="Rectangle 2301"/>
            <p:cNvSpPr>
              <a:spLocks noChangeArrowheads="1"/>
            </p:cNvSpPr>
            <p:nvPr/>
          </p:nvSpPr>
          <p:spPr bwMode="auto">
            <a:xfrm>
              <a:off x="4372" y="2991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0" name="Rectangle 2302"/>
            <p:cNvSpPr>
              <a:spLocks noChangeArrowheads="1"/>
            </p:cNvSpPr>
            <p:nvPr/>
          </p:nvSpPr>
          <p:spPr bwMode="auto">
            <a:xfrm>
              <a:off x="443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1" name="Rectangle 2303"/>
            <p:cNvSpPr>
              <a:spLocks noChangeArrowheads="1"/>
            </p:cNvSpPr>
            <p:nvPr/>
          </p:nvSpPr>
          <p:spPr bwMode="auto">
            <a:xfrm>
              <a:off x="455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2" name="Rectangle 2304"/>
            <p:cNvSpPr>
              <a:spLocks noChangeArrowheads="1"/>
            </p:cNvSpPr>
            <p:nvPr/>
          </p:nvSpPr>
          <p:spPr bwMode="auto">
            <a:xfrm>
              <a:off x="466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3" name="Rectangle 2305"/>
            <p:cNvSpPr>
              <a:spLocks noChangeArrowheads="1"/>
            </p:cNvSpPr>
            <p:nvPr/>
          </p:nvSpPr>
          <p:spPr bwMode="auto">
            <a:xfrm>
              <a:off x="478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4" name="Rectangle 2306"/>
            <p:cNvSpPr>
              <a:spLocks noChangeArrowheads="1"/>
            </p:cNvSpPr>
            <p:nvPr/>
          </p:nvSpPr>
          <p:spPr bwMode="auto">
            <a:xfrm>
              <a:off x="489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5" name="Rectangle 2307"/>
            <p:cNvSpPr>
              <a:spLocks noChangeArrowheads="1"/>
            </p:cNvSpPr>
            <p:nvPr/>
          </p:nvSpPr>
          <p:spPr bwMode="auto">
            <a:xfrm>
              <a:off x="501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6" name="Rectangle 2308"/>
            <p:cNvSpPr>
              <a:spLocks noChangeArrowheads="1"/>
            </p:cNvSpPr>
            <p:nvPr/>
          </p:nvSpPr>
          <p:spPr bwMode="auto">
            <a:xfrm>
              <a:off x="5126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7" name="Rectangle 2309"/>
            <p:cNvSpPr>
              <a:spLocks noChangeArrowheads="1"/>
            </p:cNvSpPr>
            <p:nvPr/>
          </p:nvSpPr>
          <p:spPr bwMode="auto">
            <a:xfrm>
              <a:off x="524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8" name="Rectangle 2310"/>
            <p:cNvSpPr>
              <a:spLocks noChangeArrowheads="1"/>
            </p:cNvSpPr>
            <p:nvPr/>
          </p:nvSpPr>
          <p:spPr bwMode="auto">
            <a:xfrm>
              <a:off x="5357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9" name="Rectangle 2311"/>
            <p:cNvSpPr>
              <a:spLocks noChangeArrowheads="1"/>
            </p:cNvSpPr>
            <p:nvPr/>
          </p:nvSpPr>
          <p:spPr bwMode="auto">
            <a:xfrm>
              <a:off x="547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00" name="Rectangle 2312"/>
            <p:cNvSpPr>
              <a:spLocks noChangeArrowheads="1"/>
            </p:cNvSpPr>
            <p:nvPr/>
          </p:nvSpPr>
          <p:spPr bwMode="auto">
            <a:xfrm>
              <a:off x="5575" y="4070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01" name="Rectangle 2313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902" name="Line 2314"/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903" name="Freeform 2315"/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807" grpId="0" animBg="1"/>
      <p:bldP spid="30808" grpId="0"/>
      <p:bldP spid="30811" grpId="0" animBg="1"/>
      <p:bldP spid="30812" grpId="0"/>
      <p:bldP spid="30813" grpId="0" animBg="1"/>
      <p:bldP spid="30814" grpId="0"/>
      <p:bldP spid="30815" grpId="0" animBg="1"/>
      <p:bldP spid="30816" grpId="0"/>
      <p:bldP spid="30818" grpId="0"/>
      <p:bldP spid="30819" grpId="0" animBg="1"/>
      <p:bldP spid="30820" grpId="0"/>
      <p:bldP spid="308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Group data objects into a hierarchy or “tree” of clusters</a:t>
            </a:r>
          </a:p>
          <a:p>
            <a:r>
              <a:rPr lang="en-US" dirty="0" smtClean="0"/>
              <a:t>Useful for data summarization and visualization</a:t>
            </a:r>
          </a:p>
          <a:p>
            <a:r>
              <a:rPr lang="en-US" altLang="zh-CN" dirty="0" smtClean="0">
                <a:ea typeface="SimSun" pitchFamily="2" charset="-122"/>
              </a:rPr>
              <a:t>Does not require the number of clusters </a:t>
            </a:r>
            <a:r>
              <a:rPr lang="en-US" altLang="zh-CN" i="1" dirty="0" smtClean="0">
                <a:ea typeface="SimSun" pitchFamily="2" charset="-122"/>
              </a:rPr>
              <a:t>k</a:t>
            </a:r>
            <a:r>
              <a:rPr lang="en-US" altLang="zh-CN" dirty="0" smtClean="0">
                <a:ea typeface="SimSun" pitchFamily="2" charset="-122"/>
              </a:rPr>
              <a:t> as an input</a:t>
            </a:r>
          </a:p>
          <a:p>
            <a:r>
              <a:rPr lang="en-US" altLang="zh-CN" dirty="0" smtClean="0">
                <a:ea typeface="SimSun" pitchFamily="2" charset="-122"/>
              </a:rPr>
              <a:t>Needs a termination condition</a:t>
            </a:r>
          </a:p>
          <a:p>
            <a:r>
              <a:rPr lang="en-US" dirty="0" smtClean="0">
                <a:ea typeface="SimSun" pitchFamily="2" charset="-122"/>
              </a:rPr>
              <a:t>Methods – </a:t>
            </a:r>
            <a:r>
              <a:rPr lang="en-US" dirty="0" smtClean="0"/>
              <a:t>agglomerative, divisive, BIRCH, Chameleon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Agglomerative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Hierarchical decomposition is formed in a bottom-up (merging) fashion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Starts by letting each object form its own cluster</a:t>
            </a:r>
          </a:p>
          <a:p>
            <a:pPr lvl="1"/>
            <a:r>
              <a:rPr lang="en-US" dirty="0" smtClean="0"/>
              <a:t>Iteratively merges clusters into larger and larger clusters, until all the objects are in a single cluster (root) or certain termination conditions are satisfied</a:t>
            </a:r>
          </a:p>
          <a:p>
            <a:pPr lvl="1"/>
            <a:r>
              <a:rPr lang="en-US" dirty="0" smtClean="0"/>
              <a:t>For merging, finds two clusters that are closest to each other and combines them</a:t>
            </a:r>
          </a:p>
          <a:p>
            <a:pPr lvl="1"/>
            <a:r>
              <a:rPr lang="en-US" dirty="0" smtClean="0"/>
              <a:t>Requires at most </a:t>
            </a:r>
            <a:r>
              <a:rPr lang="en-US" i="1" dirty="0" smtClean="0"/>
              <a:t>n</a:t>
            </a:r>
            <a:r>
              <a:rPr lang="en-US" dirty="0" smtClean="0"/>
              <a:t> iterations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Divisive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Hierarchical decomposition is formed in a top-down (splitting) fashion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Starts by placing all objects in one cluster (root)</a:t>
            </a:r>
          </a:p>
          <a:p>
            <a:pPr lvl="1"/>
            <a:r>
              <a:rPr lang="en-US" dirty="0" smtClean="0"/>
              <a:t>Divides the root cluster into several smaller sub-clusters recursively</a:t>
            </a:r>
          </a:p>
          <a:p>
            <a:pPr lvl="1"/>
            <a:r>
              <a:rPr lang="en-US" dirty="0" smtClean="0"/>
              <a:t>Partitioning continues until each cluster at the lowest level either contains only one object, or the objects within a cluster are sufficiently similar to each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Agglomerative vs. Divisive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8763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US" dirty="0" smtClean="0"/>
              <a:t>A tree structure representing the process of hierarchical clustering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971800"/>
            <a:ext cx="4800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971800"/>
            <a:ext cx="434340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962400"/>
            <a:ext cx="5943600" cy="83820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dirty="0" smtClean="0">
                <a:latin typeface="Comic Sans MS" pitchFamily="66" charset="0"/>
              </a:rPr>
              <a:t>Concepts &amp; Methods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Clustering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SimSun" pitchFamily="2" charset="-122"/>
              </a:rPr>
              <a:t>Cluster: A collection of data objects</a:t>
            </a:r>
          </a:p>
          <a:p>
            <a:r>
              <a:rPr lang="en-US" sz="2800" dirty="0" smtClean="0"/>
              <a:t>Clustering:</a:t>
            </a:r>
            <a:r>
              <a:rPr lang="en-US" sz="2800" i="1" dirty="0" smtClean="0"/>
              <a:t> </a:t>
            </a:r>
            <a:r>
              <a:rPr lang="en-US" sz="2800" dirty="0" smtClean="0"/>
              <a:t>process of grouping a set of data objects into multiple groups or clusters so that</a:t>
            </a:r>
          </a:p>
          <a:p>
            <a:pPr lvl="1"/>
            <a:r>
              <a:rPr lang="en-US" sz="2400" dirty="0" smtClean="0"/>
              <a:t>objects within a cluster have high similarity</a:t>
            </a:r>
          </a:p>
          <a:p>
            <a:pPr lvl="1"/>
            <a:r>
              <a:rPr lang="en-US" sz="2400" dirty="0" smtClean="0"/>
              <a:t>but are very dissimilar to objects in other clusters</a:t>
            </a:r>
          </a:p>
          <a:p>
            <a:r>
              <a:rPr lang="en-US" altLang="zh-CN" sz="2800" dirty="0" smtClean="0">
                <a:solidFill>
                  <a:schemeClr val="hlink"/>
                </a:solidFill>
                <a:ea typeface="SimSun" pitchFamily="2" charset="-122"/>
              </a:rPr>
              <a:t>Unsupervised learning</a:t>
            </a:r>
            <a:r>
              <a:rPr lang="en-US" altLang="zh-CN" sz="2800" dirty="0" smtClean="0">
                <a:ea typeface="SimSun" pitchFamily="2" charset="-122"/>
              </a:rPr>
              <a:t>: no predefined classes (i.e., learning by observations)</a:t>
            </a:r>
          </a:p>
          <a:p>
            <a:r>
              <a:rPr lang="en-US" sz="2800" dirty="0" smtClean="0">
                <a:ea typeface="SimSun" pitchFamily="2" charset="-122"/>
              </a:rPr>
              <a:t>Applications</a:t>
            </a:r>
          </a:p>
          <a:p>
            <a:pPr lvl="1"/>
            <a:r>
              <a:rPr lang="en-US" sz="2400" dirty="0" smtClean="0">
                <a:ea typeface="SimSun" pitchFamily="2" charset="-122"/>
              </a:rPr>
              <a:t>Business intelligence – market segmentation, CRM</a:t>
            </a:r>
          </a:p>
          <a:p>
            <a:pPr lvl="1"/>
            <a:r>
              <a:rPr lang="en-US" sz="2400" dirty="0" smtClean="0"/>
              <a:t>Image recognition – handwritten character recognition</a:t>
            </a:r>
          </a:p>
          <a:p>
            <a:pPr lvl="1"/>
            <a:r>
              <a:rPr lang="en-US" sz="2400" dirty="0" smtClean="0"/>
              <a:t>Web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SimSun" pitchFamily="2" charset="-122"/>
              </a:rPr>
              <a:t>Applications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As a stand-alone tool to get insight into data distribution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As a preprocessing step for other algorithms</a:t>
            </a:r>
          </a:p>
          <a:p>
            <a:pPr lvl="1"/>
            <a:r>
              <a:rPr lang="en-US" sz="2400" b="1" dirty="0" smtClean="0"/>
              <a:t>Outlier detection - </a:t>
            </a:r>
            <a:r>
              <a:rPr lang="en-US" sz="2400" dirty="0" smtClean="0"/>
              <a:t>credit card fraud</a:t>
            </a:r>
          </a:p>
          <a:p>
            <a:r>
              <a:rPr lang="en-US" sz="2800" dirty="0" smtClean="0"/>
              <a:t>Challenges</a:t>
            </a:r>
          </a:p>
          <a:p>
            <a:pPr lvl="1"/>
            <a:r>
              <a:rPr lang="en-US" sz="2400" dirty="0" smtClean="0"/>
              <a:t>Scalability</a:t>
            </a:r>
          </a:p>
          <a:p>
            <a:pPr lvl="1"/>
            <a:r>
              <a:rPr lang="en-US" sz="2400" dirty="0" smtClean="0"/>
              <a:t>Ability to deal with different types of attributes</a:t>
            </a:r>
          </a:p>
          <a:p>
            <a:pPr lvl="1"/>
            <a:r>
              <a:rPr lang="en-US" sz="2400" dirty="0" smtClean="0"/>
              <a:t>Discovery of clusters with arbitrary shape</a:t>
            </a:r>
          </a:p>
          <a:p>
            <a:pPr lvl="1"/>
            <a:r>
              <a:rPr lang="en-US" sz="2400" dirty="0" smtClean="0"/>
              <a:t>Requirements for domain knowledge to determine input parameters</a:t>
            </a:r>
          </a:p>
          <a:p>
            <a:pPr lvl="1"/>
            <a:r>
              <a:rPr lang="en-US" sz="2400" dirty="0" smtClean="0"/>
              <a:t>Ability to deal with noisy data</a:t>
            </a:r>
          </a:p>
          <a:p>
            <a:pPr lvl="1"/>
            <a:r>
              <a:rPr lang="en-US" sz="2400" dirty="0" smtClean="0"/>
              <a:t>Incremental clustering and insensitivity to input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Considerations for 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41020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CN" sz="3300" dirty="0" smtClean="0">
                <a:ea typeface="SimSun" pitchFamily="2" charset="-122"/>
              </a:rPr>
              <a:t>Partitioning criteria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>
                <a:ea typeface="SimSun" pitchFamily="2" charset="-122"/>
              </a:rPr>
              <a:t>Single level vs. hierarchical partitioning (often, multi-level hierarchical partitioning is desirable)</a:t>
            </a:r>
          </a:p>
          <a:p>
            <a:pPr>
              <a:spcAft>
                <a:spcPts val="600"/>
              </a:spcAft>
            </a:pPr>
            <a:r>
              <a:rPr lang="en-US" altLang="zh-CN" sz="3300" dirty="0" smtClean="0">
                <a:ea typeface="SimSun" pitchFamily="2" charset="-122"/>
              </a:rPr>
              <a:t>Separation of clusters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>
                <a:ea typeface="SimSun" pitchFamily="2" charset="-122"/>
              </a:rPr>
              <a:t>Exclusive (e.g., one customer belongs to only one region) vs. non-exclusive (e.g., one document may belong to more than one class)</a:t>
            </a:r>
          </a:p>
          <a:p>
            <a:pPr>
              <a:spcAft>
                <a:spcPts val="600"/>
              </a:spcAft>
            </a:pPr>
            <a:r>
              <a:rPr lang="en-US" altLang="zh-CN" sz="3300" dirty="0" smtClean="0">
                <a:ea typeface="SimSun" pitchFamily="2" charset="-122"/>
              </a:rPr>
              <a:t>Similarity measure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>
                <a:ea typeface="SimSun" pitchFamily="2" charset="-122"/>
              </a:rPr>
              <a:t>Distance-based (e.g., Euclidian, road network, vector)  vs. connectivity-based (e.g., density or contiguity)</a:t>
            </a:r>
          </a:p>
          <a:p>
            <a:pPr>
              <a:spcAft>
                <a:spcPts val="600"/>
              </a:spcAft>
            </a:pPr>
            <a:r>
              <a:rPr lang="en-US" altLang="zh-CN" sz="3300" dirty="0" smtClean="0">
                <a:ea typeface="SimSun" pitchFamily="2" charset="-122"/>
              </a:rPr>
              <a:t>Clustering space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>
                <a:ea typeface="SimSun" pitchFamily="2" charset="-122"/>
              </a:rPr>
              <a:t>Full space (often when low dimensional) vs. subspaces (often in high-dimensional clustering)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Major Clustering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altLang="zh-CN" sz="2800" b="1" dirty="0" smtClean="0">
                <a:ea typeface="SimSun" pitchFamily="2" charset="-122"/>
              </a:rPr>
              <a:t>Partitioning approach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Construct various partitions and then evaluate them by some criterion, e.g., minimizing the sum of square errors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Typical methods: k-means, k-</a:t>
            </a:r>
            <a:r>
              <a:rPr lang="en-US" altLang="zh-CN" sz="2000" dirty="0" err="1" smtClean="0">
                <a:ea typeface="SimSun" pitchFamily="2" charset="-122"/>
              </a:rPr>
              <a:t>medoids</a:t>
            </a:r>
            <a:r>
              <a:rPr lang="en-US" altLang="zh-CN" sz="2000" dirty="0" smtClean="0">
                <a:ea typeface="SimSun" pitchFamily="2" charset="-122"/>
              </a:rPr>
              <a:t>, CLARANS</a:t>
            </a:r>
          </a:p>
          <a:p>
            <a:r>
              <a:rPr lang="en-US" altLang="zh-CN" sz="2800" b="1" dirty="0" smtClean="0">
                <a:ea typeface="SimSun" pitchFamily="2" charset="-122"/>
              </a:rPr>
              <a:t>Hierarchical approach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Create a hierarchical decomposition of the set of data (or objects) using some criterion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Typical methods: Diana, Agnes, BIRCH, CAMELEON</a:t>
            </a:r>
          </a:p>
          <a:p>
            <a:r>
              <a:rPr lang="en-US" altLang="zh-CN" sz="2800" b="1" dirty="0" smtClean="0">
                <a:ea typeface="SimSun" pitchFamily="2" charset="-122"/>
              </a:rPr>
              <a:t>Density-based approach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Based on connectivity and density functions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Typical methods: DBSACN, OPTICS, </a:t>
            </a:r>
            <a:r>
              <a:rPr lang="en-US" altLang="zh-CN" sz="2000" dirty="0" err="1" smtClean="0">
                <a:ea typeface="SimSun" pitchFamily="2" charset="-122"/>
              </a:rPr>
              <a:t>DenClue</a:t>
            </a:r>
            <a:endParaRPr lang="en-US" altLang="zh-CN" sz="2000" dirty="0" smtClean="0">
              <a:ea typeface="SimSun" pitchFamily="2" charset="-122"/>
            </a:endParaRPr>
          </a:p>
          <a:p>
            <a:r>
              <a:rPr lang="en-US" altLang="zh-CN" sz="2800" b="1" dirty="0" smtClean="0">
                <a:ea typeface="SimSun" pitchFamily="2" charset="-122"/>
              </a:rPr>
              <a:t>Grid-based approach 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Based on a multiple-level granularity structure</a:t>
            </a:r>
          </a:p>
          <a:p>
            <a:pPr lvl="1"/>
            <a:r>
              <a:rPr lang="en-US" altLang="zh-CN" sz="2000" dirty="0" smtClean="0">
                <a:ea typeface="SimSun" pitchFamily="2" charset="-122"/>
              </a:rPr>
              <a:t>Typical methods: STING, </a:t>
            </a:r>
            <a:r>
              <a:rPr lang="en-US" altLang="zh-CN" sz="2000" dirty="0" err="1" smtClean="0">
                <a:ea typeface="SimSun" pitchFamily="2" charset="-122"/>
              </a:rPr>
              <a:t>WaveCluster</a:t>
            </a:r>
            <a:r>
              <a:rPr lang="en-US" altLang="zh-CN" sz="2000" dirty="0" smtClean="0">
                <a:ea typeface="SimSun" pitchFamily="2" charset="-122"/>
              </a:rPr>
              <a:t>, CLIQUE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Partitioning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41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Given a data set, </a:t>
            </a:r>
            <a:r>
              <a:rPr lang="en-US" sz="2400" i="1" dirty="0" smtClean="0"/>
              <a:t>D, </a:t>
            </a:r>
            <a:r>
              <a:rPr lang="en-US" sz="2400" dirty="0" smtClean="0"/>
              <a:t>of </a:t>
            </a:r>
            <a:r>
              <a:rPr lang="en-US" sz="2400" i="1" dirty="0" smtClean="0"/>
              <a:t>n </a:t>
            </a:r>
            <a:r>
              <a:rPr lang="en-US" sz="2400" dirty="0" smtClean="0"/>
              <a:t>objects, and </a:t>
            </a:r>
            <a:r>
              <a:rPr lang="en-US" sz="2400" i="1" dirty="0" smtClean="0"/>
              <a:t>k</a:t>
            </a:r>
            <a:r>
              <a:rPr lang="en-US" sz="2400" dirty="0" smtClean="0"/>
              <a:t>, the number of clusters to form, a partitioning algorithm organizes the objects into </a:t>
            </a:r>
            <a:r>
              <a:rPr lang="en-US" sz="2400" i="1" dirty="0" smtClean="0"/>
              <a:t>k</a:t>
            </a:r>
            <a:r>
              <a:rPr lang="en-US" sz="2400" dirty="0" smtClean="0"/>
              <a:t> partitions (</a:t>
            </a:r>
            <a:r>
              <a:rPr lang="en-US" sz="2400" i="1" dirty="0" smtClean="0"/>
              <a:t>k</a:t>
            </a:r>
            <a:r>
              <a:rPr lang="en-US" sz="2400" dirty="0" smtClean="0"/>
              <a:t>&lt;=</a:t>
            </a:r>
            <a:r>
              <a:rPr lang="en-US" sz="2400" i="1" dirty="0" smtClean="0"/>
              <a:t>n</a:t>
            </a:r>
            <a:r>
              <a:rPr lang="en-US" sz="2400" dirty="0" smtClean="0"/>
              <a:t>), where each partition represents a cluster</a:t>
            </a:r>
          </a:p>
          <a:p>
            <a:r>
              <a:rPr lang="en-US" altLang="zh-CN" sz="2400" dirty="0" smtClean="0">
                <a:ea typeface="SimSun" pitchFamily="2" charset="-122"/>
              </a:rPr>
              <a:t>Sum of squared distances is minimized (where </a:t>
            </a:r>
            <a:r>
              <a:rPr lang="en-US" altLang="zh-CN" sz="2400" i="1" dirty="0" err="1" smtClean="0">
                <a:ea typeface="SimSun" pitchFamily="2" charset="-122"/>
              </a:rPr>
              <a:t>c</a:t>
            </a:r>
            <a:r>
              <a:rPr lang="en-US" altLang="zh-CN" sz="2400" i="1" baseline="-25000" dirty="0" err="1" smtClean="0">
                <a:ea typeface="SimSun" pitchFamily="2" charset="-122"/>
              </a:rPr>
              <a:t>i</a:t>
            </a:r>
            <a:r>
              <a:rPr lang="en-US" altLang="zh-CN" sz="2400" dirty="0" smtClean="0">
                <a:ea typeface="SimSun" pitchFamily="2" charset="-122"/>
              </a:rPr>
              <a:t> is the </a:t>
            </a:r>
            <a:r>
              <a:rPr lang="en-US" altLang="zh-CN" sz="2400" dirty="0" err="1" smtClean="0">
                <a:ea typeface="SimSun" pitchFamily="2" charset="-122"/>
              </a:rPr>
              <a:t>centroid</a:t>
            </a:r>
            <a:r>
              <a:rPr lang="en-US" altLang="zh-CN" sz="2400" dirty="0" smtClean="0">
                <a:ea typeface="SimSun" pitchFamily="2" charset="-122"/>
              </a:rPr>
              <a:t> or </a:t>
            </a:r>
            <a:r>
              <a:rPr lang="en-US" altLang="zh-CN" sz="2400" dirty="0" err="1" smtClean="0">
                <a:ea typeface="SimSun" pitchFamily="2" charset="-122"/>
              </a:rPr>
              <a:t>medoid</a:t>
            </a:r>
            <a:r>
              <a:rPr lang="en-US" altLang="zh-CN" sz="2400" dirty="0" smtClean="0">
                <a:ea typeface="SimSun" pitchFamily="2" charset="-122"/>
              </a:rPr>
              <a:t> of cluster </a:t>
            </a:r>
            <a:r>
              <a:rPr lang="en-US" altLang="zh-CN" sz="2400" i="1" dirty="0" err="1" smtClean="0">
                <a:ea typeface="SimSun" pitchFamily="2" charset="-122"/>
              </a:rPr>
              <a:t>C</a:t>
            </a:r>
            <a:r>
              <a:rPr lang="en-US" altLang="zh-CN" sz="2400" i="1" baseline="-25000" dirty="0" err="1" smtClean="0">
                <a:ea typeface="SimSun" pitchFamily="2" charset="-122"/>
              </a:rPr>
              <a:t>i</a:t>
            </a:r>
            <a:r>
              <a:rPr lang="en-US" altLang="zh-CN" sz="2400" dirty="0" smtClean="0">
                <a:ea typeface="SimSun" pitchFamily="2" charset="-122"/>
              </a:rPr>
              <a:t>)</a:t>
            </a:r>
          </a:p>
          <a:p>
            <a:endParaRPr lang="en-US" sz="2400" dirty="0" smtClean="0">
              <a:ea typeface="SimSun" pitchFamily="2" charset="-122"/>
            </a:endParaRPr>
          </a:p>
          <a:p>
            <a:r>
              <a:rPr lang="en-US" altLang="zh-CN" sz="2400" dirty="0" smtClean="0">
                <a:ea typeface="SimSun" pitchFamily="2" charset="-122"/>
              </a:rPr>
              <a:t>Find a partition of </a:t>
            </a:r>
            <a:r>
              <a:rPr lang="en-US" altLang="zh-CN" sz="2400" i="1" dirty="0" smtClean="0">
                <a:ea typeface="SimSun" pitchFamily="2" charset="-122"/>
              </a:rPr>
              <a:t>k</a:t>
            </a:r>
            <a:r>
              <a:rPr lang="en-US" altLang="zh-CN" sz="2400" dirty="0" smtClean="0">
                <a:ea typeface="SimSun" pitchFamily="2" charset="-122"/>
              </a:rPr>
              <a:t> clusters that optimizes the chosen partitioning criterion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Global optimal: exhaustively enumerate all partitions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Heuristic methods: </a:t>
            </a:r>
            <a:r>
              <a:rPr lang="en-US" altLang="zh-CN" sz="2400" i="1" dirty="0" smtClean="0">
                <a:ea typeface="SimSun" pitchFamily="2" charset="-122"/>
              </a:rPr>
              <a:t>k-means</a:t>
            </a:r>
            <a:r>
              <a:rPr lang="en-US" altLang="zh-CN" sz="2400" dirty="0" smtClean="0">
                <a:ea typeface="SimSun" pitchFamily="2" charset="-122"/>
              </a:rPr>
              <a:t> and </a:t>
            </a:r>
            <a:r>
              <a:rPr lang="en-US" altLang="zh-CN" sz="2400" i="1" dirty="0" smtClean="0">
                <a:ea typeface="SimSun" pitchFamily="2" charset="-122"/>
              </a:rPr>
              <a:t>k-</a:t>
            </a:r>
            <a:r>
              <a:rPr lang="en-US" altLang="zh-CN" sz="2400" i="1" dirty="0" err="1" smtClean="0">
                <a:ea typeface="SimSun" pitchFamily="2" charset="-122"/>
              </a:rPr>
              <a:t>medoids</a:t>
            </a:r>
            <a:r>
              <a:rPr lang="en-US" altLang="zh-CN" sz="2400" dirty="0" smtClean="0">
                <a:ea typeface="SimSun" pitchFamily="2" charset="-122"/>
              </a:rPr>
              <a:t> algorithms</a:t>
            </a:r>
          </a:p>
          <a:p>
            <a:pPr lvl="1"/>
            <a:r>
              <a:rPr lang="en-US" altLang="zh-CN" sz="2400" b="1" i="1" dirty="0" smtClean="0">
                <a:ea typeface="SimSun" pitchFamily="2" charset="-122"/>
              </a:rPr>
              <a:t>k-means</a:t>
            </a:r>
            <a:r>
              <a:rPr lang="en-US" altLang="zh-CN" sz="2400" dirty="0" smtClean="0">
                <a:ea typeface="SimSun" pitchFamily="2" charset="-122"/>
              </a:rPr>
              <a:t>: Each cluster is represented by the center of the cluster</a:t>
            </a:r>
          </a:p>
          <a:p>
            <a:pPr lvl="1"/>
            <a:r>
              <a:rPr lang="en-US" altLang="zh-CN" sz="2400" b="1" i="1" dirty="0" smtClean="0">
                <a:ea typeface="SimSun" pitchFamily="2" charset="-122"/>
              </a:rPr>
              <a:t>k-</a:t>
            </a:r>
            <a:r>
              <a:rPr lang="en-US" altLang="zh-CN" sz="2400" b="1" i="1" dirty="0" err="1" smtClean="0">
                <a:ea typeface="SimSun" pitchFamily="2" charset="-122"/>
              </a:rPr>
              <a:t>medoids</a:t>
            </a:r>
            <a:r>
              <a:rPr lang="en-US" altLang="zh-CN" sz="2400" dirty="0" smtClean="0">
                <a:ea typeface="SimSun" pitchFamily="2" charset="-122"/>
              </a:rPr>
              <a:t> or PAM (Partition around </a:t>
            </a:r>
            <a:r>
              <a:rPr lang="en-US" altLang="zh-CN" sz="2400" dirty="0" err="1" smtClean="0">
                <a:ea typeface="SimSun" pitchFamily="2" charset="-122"/>
              </a:rPr>
              <a:t>medoids</a:t>
            </a:r>
            <a:r>
              <a:rPr lang="en-US" altLang="zh-CN" sz="2400" dirty="0" smtClean="0">
                <a:ea typeface="SimSun" pitchFamily="2" charset="-122"/>
              </a:rPr>
              <a:t>): Each cluster is represented by one of the objects in the cluster</a:t>
            </a:r>
            <a:endParaRPr lang="en-US" sz="2400" dirty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/>
        </p:nvGraphicFramePr>
        <p:xfrm>
          <a:off x="3990024" y="2971800"/>
          <a:ext cx="3509108" cy="609600"/>
        </p:xfrm>
        <a:graphic>
          <a:graphicData uri="http://schemas.openxmlformats.org/presentationml/2006/ole">
            <p:oleObj spid="_x0000_s1026" name="Equation" r:id="rId3" imgW="1459866" imgH="2538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>
                <a:ea typeface="SimSun" pitchFamily="2" charset="-122"/>
              </a:rPr>
              <a:t>k-</a:t>
            </a:r>
            <a:r>
              <a:rPr lang="en-US" altLang="zh-CN" dirty="0" smtClean="0">
                <a:ea typeface="SimSun" pitchFamily="2" charset="-122"/>
              </a:rPr>
              <a:t>Means Clustering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054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Given </a:t>
            </a:r>
            <a:r>
              <a:rPr lang="en-US" altLang="zh-CN" i="1" dirty="0" smtClean="0">
                <a:ea typeface="SimSun" pitchFamily="2" charset="-122"/>
              </a:rPr>
              <a:t>k</a:t>
            </a:r>
            <a:r>
              <a:rPr lang="en-US" altLang="zh-CN" dirty="0" smtClean="0">
                <a:ea typeface="SimSun" pitchFamily="2" charset="-122"/>
              </a:rPr>
              <a:t>, the </a:t>
            </a:r>
            <a:r>
              <a:rPr lang="en-US" altLang="zh-CN" i="1" dirty="0" smtClean="0">
                <a:ea typeface="SimSun" pitchFamily="2" charset="-122"/>
              </a:rPr>
              <a:t>k-</a:t>
            </a:r>
            <a:r>
              <a:rPr lang="en-US" altLang="zh-CN" dirty="0" smtClean="0">
                <a:ea typeface="SimSun" pitchFamily="2" charset="-122"/>
              </a:rPr>
              <a:t>means algorithm is implemented in four steps: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Partition objects into </a:t>
            </a:r>
            <a:r>
              <a:rPr lang="en-US" altLang="zh-CN" i="1" dirty="0" smtClean="0">
                <a:solidFill>
                  <a:srgbClr val="000000"/>
                </a:solidFill>
                <a:ea typeface="SimSun" pitchFamily="2" charset="-122"/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 nonempty subsets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Compute seed points as the </a:t>
            </a:r>
            <a:r>
              <a:rPr lang="en-US" altLang="zh-CN" dirty="0" err="1" smtClean="0">
                <a:solidFill>
                  <a:srgbClr val="000000"/>
                </a:solidFill>
                <a:ea typeface="SimSun" pitchFamily="2" charset="-122"/>
              </a:rPr>
              <a:t>centroids</a:t>
            </a: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 of the clusters of the current partitioning (the </a:t>
            </a:r>
            <a:r>
              <a:rPr lang="en-US" altLang="zh-CN" dirty="0" err="1" smtClean="0">
                <a:solidFill>
                  <a:srgbClr val="000000"/>
                </a:solidFill>
                <a:ea typeface="SimSun" pitchFamily="2" charset="-122"/>
              </a:rPr>
              <a:t>centroid</a:t>
            </a: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 is the center, i.e., </a:t>
            </a:r>
            <a:r>
              <a:rPr lang="en-US" altLang="zh-CN" i="1" dirty="0" smtClean="0">
                <a:ea typeface="SimSun" pitchFamily="2" charset="-122"/>
              </a:rPr>
              <a:t>mean point</a:t>
            </a: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, of the cluster)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Assign each object to the cluster with the nearest seed point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Stop if the assignment does not change. Otherwise go  to Step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4932"/>
            <a:ext cx="9144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4000" i="1" dirty="0" smtClean="0">
                <a:solidFill>
                  <a:srgbClr val="170981"/>
                </a:solidFill>
                <a:ea typeface="Gulim" pitchFamily="34" charset="-127"/>
              </a:rPr>
              <a:t>k-</a:t>
            </a:r>
            <a:r>
              <a:rPr lang="en-US" altLang="ko-KR" sz="4000" dirty="0" smtClean="0">
                <a:solidFill>
                  <a:srgbClr val="170981"/>
                </a:solidFill>
                <a:ea typeface="Gulim" pitchFamily="34" charset="-127"/>
              </a:rPr>
              <a:t>Means Clustering - Illustration</a:t>
            </a:r>
          </a:p>
        </p:txBody>
      </p:sp>
      <p:sp>
        <p:nvSpPr>
          <p:cNvPr id="26627" name="Line 93"/>
          <p:cNvSpPr>
            <a:spLocks noChangeShapeType="1"/>
          </p:cNvSpPr>
          <p:nvPr/>
        </p:nvSpPr>
        <p:spPr bwMode="auto">
          <a:xfrm>
            <a:off x="58039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181"/>
          <p:cNvSpPr txBox="1">
            <a:spLocks noChangeArrowheads="1"/>
          </p:cNvSpPr>
          <p:nvPr/>
        </p:nvSpPr>
        <p:spPr bwMode="auto">
          <a:xfrm>
            <a:off x="2451100" y="1771650"/>
            <a:ext cx="1143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K=2</a:t>
            </a:r>
          </a:p>
          <a:p>
            <a:pPr>
              <a:spcBef>
                <a:spcPct val="50000"/>
              </a:spcBef>
            </a:pPr>
            <a:endParaRPr lang="en-US" altLang="ko-KR" sz="1400" dirty="0">
              <a:ea typeface="Gulim" pitchFamily="34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Arbitrarily partition objects into k groups</a:t>
            </a:r>
          </a:p>
        </p:txBody>
      </p:sp>
      <p:sp>
        <p:nvSpPr>
          <p:cNvPr id="26629" name="Line 183"/>
          <p:cNvSpPr>
            <a:spLocks noChangeShapeType="1"/>
          </p:cNvSpPr>
          <p:nvPr/>
        </p:nvSpPr>
        <p:spPr bwMode="auto">
          <a:xfrm>
            <a:off x="26035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0" name="Text Box 185"/>
          <p:cNvSpPr txBox="1">
            <a:spLocks noChangeArrowheads="1"/>
          </p:cNvSpPr>
          <p:nvPr/>
        </p:nvSpPr>
        <p:spPr bwMode="auto">
          <a:xfrm>
            <a:off x="5727700" y="2438400"/>
            <a:ext cx="1066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Update the cluster </a:t>
            </a:r>
            <a:r>
              <a:rPr lang="en-US" altLang="ko-KR" sz="1400" dirty="0" err="1">
                <a:ea typeface="Gulim" pitchFamily="34" charset="-127"/>
              </a:rPr>
              <a:t>centroids</a:t>
            </a:r>
            <a:endParaRPr lang="en-US" altLang="ko-KR" sz="1400" dirty="0">
              <a:ea typeface="Gulim" pitchFamily="34" charset="-127"/>
            </a:endParaRPr>
          </a:p>
        </p:txBody>
      </p:sp>
      <p:sp>
        <p:nvSpPr>
          <p:cNvPr id="26631" name="Text Box 190"/>
          <p:cNvSpPr txBox="1">
            <a:spLocks noChangeArrowheads="1"/>
          </p:cNvSpPr>
          <p:nvPr/>
        </p:nvSpPr>
        <p:spPr bwMode="auto">
          <a:xfrm>
            <a:off x="5594132" y="5181600"/>
            <a:ext cx="10668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Update the cluster </a:t>
            </a:r>
            <a:r>
              <a:rPr lang="en-US" altLang="ko-KR" sz="1400" dirty="0" err="1">
                <a:ea typeface="Gulim" pitchFamily="34" charset="-127"/>
              </a:rPr>
              <a:t>centroids</a:t>
            </a:r>
            <a:endParaRPr lang="en-US" altLang="ko-KR" sz="1400" dirty="0">
              <a:ea typeface="Gulim" pitchFamily="34" charset="-127"/>
            </a:endParaRPr>
          </a:p>
          <a:p>
            <a:pPr>
              <a:spcBef>
                <a:spcPct val="50000"/>
              </a:spcBef>
            </a:pPr>
            <a:endParaRPr lang="en-US" altLang="ko-KR" sz="1400" dirty="0">
              <a:ea typeface="Gulim" pitchFamily="34" charset="-127"/>
            </a:endParaRPr>
          </a:p>
        </p:txBody>
      </p:sp>
      <p:sp>
        <p:nvSpPr>
          <p:cNvPr id="26632" name="Text Box 191"/>
          <p:cNvSpPr txBox="1">
            <a:spLocks noChangeArrowheads="1"/>
          </p:cNvSpPr>
          <p:nvPr/>
        </p:nvSpPr>
        <p:spPr bwMode="auto">
          <a:xfrm>
            <a:off x="7018290" y="3581401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Reassign  objects</a:t>
            </a:r>
          </a:p>
        </p:txBody>
      </p:sp>
      <p:sp>
        <p:nvSpPr>
          <p:cNvPr id="26633" name="Line 192"/>
          <p:cNvSpPr>
            <a:spLocks noChangeShapeType="1"/>
          </p:cNvSpPr>
          <p:nvPr/>
        </p:nvSpPr>
        <p:spPr bwMode="auto">
          <a:xfrm>
            <a:off x="7880350" y="36385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4" name="Text Box 193"/>
          <p:cNvSpPr txBox="1">
            <a:spLocks noChangeArrowheads="1"/>
          </p:cNvSpPr>
          <p:nvPr/>
        </p:nvSpPr>
        <p:spPr bwMode="auto">
          <a:xfrm>
            <a:off x="3810000" y="3733909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Loop if needed</a:t>
            </a:r>
          </a:p>
        </p:txBody>
      </p:sp>
      <p:graphicFrame>
        <p:nvGraphicFramePr>
          <p:cNvPr id="26637" name="Object 197"/>
          <p:cNvGraphicFramePr>
            <a:graphicFrameLocks noChangeAspect="1"/>
          </p:cNvGraphicFramePr>
          <p:nvPr/>
        </p:nvGraphicFramePr>
        <p:xfrm>
          <a:off x="3473232" y="1447800"/>
          <a:ext cx="2317968" cy="2168042"/>
        </p:xfrm>
        <a:graphic>
          <a:graphicData uri="http://schemas.openxmlformats.org/presentationml/2006/ole">
            <p:oleObj spid="_x0000_s2051" name="SmartDraw" r:id="rId4" imgW="3479292" imgH="3255264" progId="">
              <p:embed/>
            </p:oleObj>
          </a:graphicData>
        </a:graphic>
      </p:graphicFrame>
      <p:graphicFrame>
        <p:nvGraphicFramePr>
          <p:cNvPr id="26638" name="Object 198"/>
          <p:cNvGraphicFramePr>
            <a:graphicFrameLocks noChangeAspect="1"/>
          </p:cNvGraphicFramePr>
          <p:nvPr/>
        </p:nvGraphicFramePr>
        <p:xfrm>
          <a:off x="6747202" y="1447800"/>
          <a:ext cx="2273300" cy="2127250"/>
        </p:xfrm>
        <a:graphic>
          <a:graphicData uri="http://schemas.openxmlformats.org/presentationml/2006/ole">
            <p:oleObj spid="_x0000_s2052" name="SmartDraw" r:id="rId5" imgW="3479292" imgH="3255264" progId="">
              <p:embed/>
            </p:oleObj>
          </a:graphicData>
        </a:graphic>
      </p:graphicFrame>
      <p:graphicFrame>
        <p:nvGraphicFramePr>
          <p:cNvPr id="26639" name="Object 199"/>
          <p:cNvGraphicFramePr>
            <a:graphicFrameLocks noChangeAspect="1"/>
          </p:cNvGraphicFramePr>
          <p:nvPr/>
        </p:nvGraphicFramePr>
        <p:xfrm>
          <a:off x="6737499" y="4121150"/>
          <a:ext cx="2273300" cy="2127250"/>
        </p:xfrm>
        <a:graphic>
          <a:graphicData uri="http://schemas.openxmlformats.org/presentationml/2006/ole">
            <p:oleObj spid="_x0000_s2053" name="SmartDraw" r:id="rId6" imgW="3479292" imgH="3255264" progId="">
              <p:embed/>
            </p:oleObj>
          </a:graphicData>
        </a:graphic>
      </p:graphicFrame>
      <p:graphicFrame>
        <p:nvGraphicFramePr>
          <p:cNvPr id="26640" name="Object 200"/>
          <p:cNvGraphicFramePr>
            <a:graphicFrameLocks noChangeAspect="1"/>
          </p:cNvGraphicFramePr>
          <p:nvPr/>
        </p:nvGraphicFramePr>
        <p:xfrm>
          <a:off x="3460532" y="4191000"/>
          <a:ext cx="2197100" cy="2055813"/>
        </p:xfrm>
        <a:graphic>
          <a:graphicData uri="http://schemas.openxmlformats.org/presentationml/2006/ole">
            <p:oleObj spid="_x0000_s2054" name="SmartDraw" r:id="rId7" imgW="3479292" imgH="3255264" progId="">
              <p:embed/>
            </p:oleObj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52766" y="1447800"/>
            <a:ext cx="2361834" cy="2514600"/>
            <a:chOff x="152766" y="1447800"/>
            <a:chExt cx="2361834" cy="2514600"/>
          </a:xfrm>
        </p:grpSpPr>
        <p:graphicFrame>
          <p:nvGraphicFramePr>
            <p:cNvPr id="26636" name="Object 196"/>
            <p:cNvGraphicFramePr>
              <a:graphicFrameLocks noChangeAspect="1"/>
            </p:cNvGraphicFramePr>
            <p:nvPr/>
          </p:nvGraphicFramePr>
          <p:xfrm>
            <a:off x="152766" y="1447800"/>
            <a:ext cx="2361834" cy="2209800"/>
          </p:xfrm>
          <a:graphic>
            <a:graphicData uri="http://schemas.openxmlformats.org/presentationml/2006/ole">
              <p:oleObj spid="_x0000_s2050" name="SmartDraw" r:id="rId8" imgW="3479292" imgH="3255264" progId="">
                <p:embed/>
              </p:oleObj>
            </a:graphicData>
          </a:graphic>
        </p:graphicFrame>
        <p:sp>
          <p:nvSpPr>
            <p:cNvPr id="26642" name="Text Box 181"/>
            <p:cNvSpPr txBox="1">
              <a:spLocks noChangeArrowheads="1"/>
            </p:cNvSpPr>
            <p:nvPr/>
          </p:nvSpPr>
          <p:spPr bwMode="auto">
            <a:xfrm>
              <a:off x="609600" y="3657600"/>
              <a:ext cx="1676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ea typeface="Gulim" pitchFamily="34" charset="-127"/>
                </a:rPr>
                <a:t>The initial data set</a:t>
              </a:r>
            </a:p>
          </p:txBody>
        </p:sp>
      </p:grpSp>
      <p:sp>
        <p:nvSpPr>
          <p:cNvPr id="26643" name="Line 93"/>
          <p:cNvSpPr>
            <a:spLocks noChangeShapeType="1"/>
          </p:cNvSpPr>
          <p:nvPr/>
        </p:nvSpPr>
        <p:spPr bwMode="auto">
          <a:xfrm flipH="1">
            <a:off x="5670332" y="510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Elbow Connector 27"/>
          <p:cNvCxnSpPr>
            <a:endCxn id="26632" idx="1"/>
          </p:cNvCxnSpPr>
          <p:nvPr/>
        </p:nvCxnSpPr>
        <p:spPr>
          <a:xfrm flipV="1">
            <a:off x="4565650" y="3843011"/>
            <a:ext cx="2452640" cy="354339"/>
          </a:xfrm>
          <a:prstGeom prst="bentConnector3">
            <a:avLst>
              <a:gd name="adj1" fmla="val -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8" grpId="0"/>
      <p:bldP spid="26629" grpId="0" animBg="1"/>
      <p:bldP spid="26630" grpId="0"/>
      <p:bldP spid="26631" grpId="0"/>
      <p:bldP spid="26632" grpId="0"/>
      <p:bldP spid="26633" grpId="0" animBg="1"/>
      <p:bldP spid="26634" grpId="0"/>
      <p:bldP spid="266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1083</Words>
  <Application>Microsoft Office PowerPoint</Application>
  <PresentationFormat>On-screen Show (4:3)</PresentationFormat>
  <Paragraphs>237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Office Theme</vt:lpstr>
      <vt:lpstr>Equation</vt:lpstr>
      <vt:lpstr>SmartDraw</vt:lpstr>
      <vt:lpstr>Worksheet</vt:lpstr>
      <vt:lpstr>Data Mining &amp; Knowledge Discovery</vt:lpstr>
      <vt:lpstr>Concepts &amp; Methods</vt:lpstr>
      <vt:lpstr>Clustering</vt:lpstr>
      <vt:lpstr>Clustering</vt:lpstr>
      <vt:lpstr>Considerations for Cluster Analysis</vt:lpstr>
      <vt:lpstr>Major Clustering Approaches</vt:lpstr>
      <vt:lpstr>Partitioning Algorithms</vt:lpstr>
      <vt:lpstr>k-Means Clustering Method</vt:lpstr>
      <vt:lpstr>k-Means Clustering - Illustration</vt:lpstr>
      <vt:lpstr>k-Means: Comments</vt:lpstr>
      <vt:lpstr>k-Medoids Clustering Method</vt:lpstr>
      <vt:lpstr>k-Medoid Clustering Method</vt:lpstr>
      <vt:lpstr>k-Medoids Algorithm: Illustration</vt:lpstr>
      <vt:lpstr>Hierarchical Methods</vt:lpstr>
      <vt:lpstr>Agglomerative Hierarchical Clustering</vt:lpstr>
      <vt:lpstr>Divisive Hierarchical Clustering</vt:lpstr>
      <vt:lpstr>Agglomerative vs. Divisive</vt:lpstr>
      <vt:lpstr>Dendrogram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 672  Data Mining &amp;  Knowledge Discovery</dc:title>
  <dc:creator>Faiz</dc:creator>
  <cp:lastModifiedBy>Admin</cp:lastModifiedBy>
  <cp:revision>428</cp:revision>
  <dcterms:created xsi:type="dcterms:W3CDTF">2014-12-31T18:10:21Z</dcterms:created>
  <dcterms:modified xsi:type="dcterms:W3CDTF">2018-09-19T07:31:16Z</dcterms:modified>
</cp:coreProperties>
</file>