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5" r:id="rId2"/>
    <p:sldId id="257" r:id="rId3"/>
    <p:sldId id="258" r:id="rId4"/>
    <p:sldId id="259" r:id="rId5"/>
    <p:sldId id="260" r:id="rId6"/>
    <p:sldId id="265" r:id="rId7"/>
    <p:sldId id="286" r:id="rId8"/>
    <p:sldId id="261" r:id="rId9"/>
    <p:sldId id="262" r:id="rId10"/>
    <p:sldId id="263" r:id="rId11"/>
    <p:sldId id="268" r:id="rId12"/>
    <p:sldId id="269" r:id="rId13"/>
    <p:sldId id="288" r:id="rId14"/>
    <p:sldId id="289" r:id="rId15"/>
    <p:sldId id="290" r:id="rId16"/>
    <p:sldId id="267" r:id="rId17"/>
    <p:sldId id="291" r:id="rId18"/>
    <p:sldId id="292" r:id="rId19"/>
    <p:sldId id="293" r:id="rId20"/>
    <p:sldId id="270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94" r:id="rId30"/>
    <p:sldId id="281" r:id="rId31"/>
    <p:sldId id="296" r:id="rId32"/>
    <p:sldId id="297" r:id="rId33"/>
    <p:sldId id="295" r:id="rId34"/>
    <p:sldId id="282" r:id="rId35"/>
    <p:sldId id="283" r:id="rId36"/>
    <p:sldId id="284" r:id="rId37"/>
    <p:sldId id="298" r:id="rId38"/>
    <p:sldId id="299" r:id="rId39"/>
    <p:sldId id="301" r:id="rId40"/>
    <p:sldId id="302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0000"/>
    <a:srgbClr val="FF3300"/>
    <a:srgbClr val="00FF00"/>
    <a:srgbClr val="FF9900"/>
    <a:srgbClr val="000099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60F86-8549-419F-AEDE-E9C1E4F23F32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C413CB-D57D-4EC0-8979-EE383C1E7133}">
      <dgm:prSet phldrT="[Text]"/>
      <dgm:spPr/>
      <dgm:t>
        <a:bodyPr/>
        <a:lstStyle/>
        <a:p>
          <a:r>
            <a:rPr lang="en-US" dirty="0" smtClean="0"/>
            <a:t>1980s</a:t>
          </a:r>
          <a:endParaRPr lang="en-US" dirty="0"/>
        </a:p>
      </dgm:t>
    </dgm:pt>
    <dgm:pt modelId="{EEC2F875-62C3-4FB7-8746-01345C7749E1}" type="parTrans" cxnId="{0A2ADE48-16B8-4A34-B36A-858C4DCB7264}">
      <dgm:prSet/>
      <dgm:spPr/>
      <dgm:t>
        <a:bodyPr/>
        <a:lstStyle/>
        <a:p>
          <a:endParaRPr lang="en-US"/>
        </a:p>
      </dgm:t>
    </dgm:pt>
    <dgm:pt modelId="{4B63B4D2-C910-46FC-9691-5A1281E6CF25}" type="sibTrans" cxnId="{0A2ADE48-16B8-4A34-B36A-858C4DCB7264}">
      <dgm:prSet/>
      <dgm:spPr/>
      <dgm:t>
        <a:bodyPr/>
        <a:lstStyle/>
        <a:p>
          <a:endParaRPr lang="en-US"/>
        </a:p>
      </dgm:t>
    </dgm:pt>
    <dgm:pt modelId="{79B39C20-D823-4E20-BED7-999F25BD24A6}">
      <dgm:prSet phldrT="[Text]"/>
      <dgm:spPr/>
      <dgm:t>
        <a:bodyPr/>
        <a:lstStyle/>
        <a:p>
          <a:r>
            <a:rPr lang="en-US" dirty="0" smtClean="0"/>
            <a:t>ERP</a:t>
          </a:r>
          <a:endParaRPr lang="en-US" dirty="0"/>
        </a:p>
      </dgm:t>
    </dgm:pt>
    <dgm:pt modelId="{77637E6D-AE96-47A8-BB79-ED706A5EF56C}" type="parTrans" cxnId="{C647D134-3246-4D89-B8F7-7CC0B516E80F}">
      <dgm:prSet/>
      <dgm:spPr/>
      <dgm:t>
        <a:bodyPr/>
        <a:lstStyle/>
        <a:p>
          <a:endParaRPr lang="en-US"/>
        </a:p>
      </dgm:t>
    </dgm:pt>
    <dgm:pt modelId="{653F12D7-4C45-4F30-87F3-006960AC41A8}" type="sibTrans" cxnId="{C647D134-3246-4D89-B8F7-7CC0B516E80F}">
      <dgm:prSet/>
      <dgm:spPr/>
      <dgm:t>
        <a:bodyPr/>
        <a:lstStyle/>
        <a:p>
          <a:endParaRPr lang="en-US"/>
        </a:p>
      </dgm:t>
    </dgm:pt>
    <dgm:pt modelId="{2C8B54A2-C82D-4E44-B44F-FBFAC7A93F12}">
      <dgm:prSet phldrT="[Text]"/>
      <dgm:spPr/>
      <dgm:t>
        <a:bodyPr/>
        <a:lstStyle/>
        <a:p>
          <a:r>
            <a:rPr lang="en-US" dirty="0" smtClean="0"/>
            <a:t>1990s</a:t>
          </a:r>
          <a:endParaRPr lang="en-US" dirty="0"/>
        </a:p>
      </dgm:t>
    </dgm:pt>
    <dgm:pt modelId="{47D543A4-DE46-4BB8-B195-5C1F88D9A24D}" type="parTrans" cxnId="{C072AB79-8EC8-4665-9CC2-B9048BE61B6F}">
      <dgm:prSet/>
      <dgm:spPr/>
      <dgm:t>
        <a:bodyPr/>
        <a:lstStyle/>
        <a:p>
          <a:endParaRPr lang="en-US"/>
        </a:p>
      </dgm:t>
    </dgm:pt>
    <dgm:pt modelId="{1DFFD52D-8E83-44CA-A712-031D46C7ACE9}" type="sibTrans" cxnId="{C072AB79-8EC8-4665-9CC2-B9048BE61B6F}">
      <dgm:prSet/>
      <dgm:spPr/>
      <dgm:t>
        <a:bodyPr/>
        <a:lstStyle/>
        <a:p>
          <a:endParaRPr lang="en-US"/>
        </a:p>
      </dgm:t>
    </dgm:pt>
    <dgm:pt modelId="{44321FB4-05BD-4BB5-A0AC-7A6206BC335A}">
      <dgm:prSet phldrT="[Text]"/>
      <dgm:spPr/>
      <dgm:t>
        <a:bodyPr/>
        <a:lstStyle/>
        <a:p>
          <a:r>
            <a:rPr lang="en-US" dirty="0" smtClean="0"/>
            <a:t>CRM</a:t>
          </a:r>
          <a:endParaRPr lang="en-US" dirty="0"/>
        </a:p>
      </dgm:t>
    </dgm:pt>
    <dgm:pt modelId="{D7DB6E11-070E-4E42-BCDD-842399695F14}" type="parTrans" cxnId="{FDE68F0A-6FFF-4D22-9D48-023236AEEE99}">
      <dgm:prSet/>
      <dgm:spPr/>
      <dgm:t>
        <a:bodyPr/>
        <a:lstStyle/>
        <a:p>
          <a:endParaRPr lang="en-US"/>
        </a:p>
      </dgm:t>
    </dgm:pt>
    <dgm:pt modelId="{FC981ACC-0183-41F6-A552-D7993AB2BCC3}" type="sibTrans" cxnId="{FDE68F0A-6FFF-4D22-9D48-023236AEEE99}">
      <dgm:prSet/>
      <dgm:spPr/>
      <dgm:t>
        <a:bodyPr/>
        <a:lstStyle/>
        <a:p>
          <a:endParaRPr lang="en-US"/>
        </a:p>
      </dgm:t>
    </dgm:pt>
    <dgm:pt modelId="{E871C76C-16C1-4035-AFCE-42CDF4649AAF}">
      <dgm:prSet phldrT="[Text]"/>
      <dgm:spPr/>
      <dgm:t>
        <a:bodyPr/>
        <a:lstStyle/>
        <a:p>
          <a:r>
            <a:rPr lang="en-US" dirty="0" smtClean="0"/>
            <a:t>2000s</a:t>
          </a:r>
          <a:endParaRPr lang="en-US" dirty="0"/>
        </a:p>
      </dgm:t>
    </dgm:pt>
    <dgm:pt modelId="{F37A5FB6-F51C-425E-88A5-8EDB058E6C5A}" type="parTrans" cxnId="{BBACC255-F49E-44AC-9604-D4D8E1FEB85D}">
      <dgm:prSet/>
      <dgm:spPr/>
      <dgm:t>
        <a:bodyPr/>
        <a:lstStyle/>
        <a:p>
          <a:endParaRPr lang="en-US"/>
        </a:p>
      </dgm:t>
    </dgm:pt>
    <dgm:pt modelId="{207278EA-BD3D-4C63-9B41-0424E295C73A}" type="sibTrans" cxnId="{BBACC255-F49E-44AC-9604-D4D8E1FEB85D}">
      <dgm:prSet/>
      <dgm:spPr/>
      <dgm:t>
        <a:bodyPr/>
        <a:lstStyle/>
        <a:p>
          <a:endParaRPr lang="en-US"/>
        </a:p>
      </dgm:t>
    </dgm:pt>
    <dgm:pt modelId="{88677214-F6A0-402D-81EC-F5E10AE84871}">
      <dgm:prSet phldrT="[Text]"/>
      <dgm:spPr/>
      <dgm:t>
        <a:bodyPr/>
        <a:lstStyle/>
        <a:p>
          <a:r>
            <a:rPr lang="en-US" dirty="0" err="1" smtClean="0"/>
            <a:t>eCommerce</a:t>
          </a:r>
          <a:endParaRPr lang="en-US" dirty="0"/>
        </a:p>
      </dgm:t>
    </dgm:pt>
    <dgm:pt modelId="{2426C40E-AF9D-45E6-90BE-E3896E15E641}" type="parTrans" cxnId="{F1E37729-0227-4B10-83E9-6B64CA5ACB06}">
      <dgm:prSet/>
      <dgm:spPr/>
      <dgm:t>
        <a:bodyPr/>
        <a:lstStyle/>
        <a:p>
          <a:endParaRPr lang="en-US"/>
        </a:p>
      </dgm:t>
    </dgm:pt>
    <dgm:pt modelId="{48FA1698-1776-44D5-8714-7C4728A1D3E7}" type="sibTrans" cxnId="{F1E37729-0227-4B10-83E9-6B64CA5ACB06}">
      <dgm:prSet/>
      <dgm:spPr/>
      <dgm:t>
        <a:bodyPr/>
        <a:lstStyle/>
        <a:p>
          <a:endParaRPr lang="en-US"/>
        </a:p>
      </dgm:t>
    </dgm:pt>
    <dgm:pt modelId="{5CEF5277-FB27-4EF4-B4EE-478F820BF426}">
      <dgm:prSet phldrT="[Text]"/>
      <dgm:spPr/>
      <dgm:t>
        <a:bodyPr/>
        <a:lstStyle/>
        <a:p>
          <a:r>
            <a:rPr lang="en-US" dirty="0" smtClean="0"/>
            <a:t>2010s</a:t>
          </a:r>
          <a:endParaRPr lang="en-US" dirty="0"/>
        </a:p>
      </dgm:t>
    </dgm:pt>
    <dgm:pt modelId="{0CDEC5B0-56AD-4A1F-9324-FF291E405BD0}" type="parTrans" cxnId="{D96BD7EE-C480-463B-82CF-895067A58CAE}">
      <dgm:prSet/>
      <dgm:spPr/>
      <dgm:t>
        <a:bodyPr/>
        <a:lstStyle/>
        <a:p>
          <a:endParaRPr lang="en-US"/>
        </a:p>
      </dgm:t>
    </dgm:pt>
    <dgm:pt modelId="{CDC31CAC-CB61-4001-98D7-49727E90CBB6}" type="sibTrans" cxnId="{D96BD7EE-C480-463B-82CF-895067A58CAE}">
      <dgm:prSet/>
      <dgm:spPr/>
      <dgm:t>
        <a:bodyPr/>
        <a:lstStyle/>
        <a:p>
          <a:endParaRPr lang="en-US"/>
        </a:p>
      </dgm:t>
    </dgm:pt>
    <dgm:pt modelId="{8066B50C-78F4-4E53-850C-7C4843260ED4}">
      <dgm:prSet phldrT="[Text]"/>
      <dgm:spPr/>
      <dgm:t>
        <a:bodyPr/>
        <a:lstStyle/>
        <a:p>
          <a:r>
            <a:rPr lang="en-US" dirty="0" smtClean="0"/>
            <a:t>Data Mining / Big Data Analytics</a:t>
          </a:r>
          <a:endParaRPr lang="en-US" dirty="0"/>
        </a:p>
      </dgm:t>
    </dgm:pt>
    <dgm:pt modelId="{2572BE6E-0BA0-465B-BDCC-B5549B3310A6}" type="parTrans" cxnId="{B3A7AB54-63B8-4B3F-8E3B-ECDA03A57B98}">
      <dgm:prSet/>
      <dgm:spPr/>
      <dgm:t>
        <a:bodyPr/>
        <a:lstStyle/>
        <a:p>
          <a:endParaRPr lang="en-US"/>
        </a:p>
      </dgm:t>
    </dgm:pt>
    <dgm:pt modelId="{01AACE73-8F57-48B5-B08A-F26C479DAD9B}" type="sibTrans" cxnId="{B3A7AB54-63B8-4B3F-8E3B-ECDA03A57B98}">
      <dgm:prSet/>
      <dgm:spPr/>
      <dgm:t>
        <a:bodyPr/>
        <a:lstStyle/>
        <a:p>
          <a:endParaRPr lang="en-US"/>
        </a:p>
      </dgm:t>
    </dgm:pt>
    <dgm:pt modelId="{34602146-FEA9-42E6-AAC6-3CD20003A34F}" type="pres">
      <dgm:prSet presAssocID="{A7560F86-8549-419F-AEDE-E9C1E4F23F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745DBA-592B-4917-8CE4-A6884F46741D}" type="pres">
      <dgm:prSet presAssocID="{7DC413CB-D57D-4EC0-8979-EE383C1E7133}" presName="composite" presStyleCnt="0"/>
      <dgm:spPr/>
    </dgm:pt>
    <dgm:pt modelId="{310C937C-E6D1-4B80-AF84-869A99A73BBD}" type="pres">
      <dgm:prSet presAssocID="{7DC413CB-D57D-4EC0-8979-EE383C1E713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3B673-2B8C-475A-9BD7-B3CBDB5A1AE4}" type="pres">
      <dgm:prSet presAssocID="{7DC413CB-D57D-4EC0-8979-EE383C1E713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C7058-A9D6-4A6C-AF56-295253C0119F}" type="pres">
      <dgm:prSet presAssocID="{4B63B4D2-C910-46FC-9691-5A1281E6CF25}" presName="sp" presStyleCnt="0"/>
      <dgm:spPr/>
    </dgm:pt>
    <dgm:pt modelId="{EF2553E0-F8B2-41FC-849E-9F03D2FC021D}" type="pres">
      <dgm:prSet presAssocID="{2C8B54A2-C82D-4E44-B44F-FBFAC7A93F12}" presName="composite" presStyleCnt="0"/>
      <dgm:spPr/>
    </dgm:pt>
    <dgm:pt modelId="{01724B0C-838B-40BB-8778-6B7EF1AA6F46}" type="pres">
      <dgm:prSet presAssocID="{2C8B54A2-C82D-4E44-B44F-FBFAC7A93F1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E07AA-0F45-4B3D-988D-5200ACCD4DC7}" type="pres">
      <dgm:prSet presAssocID="{2C8B54A2-C82D-4E44-B44F-FBFAC7A93F1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1E33-71B7-431E-AFE3-8CD5F081D8EC}" type="pres">
      <dgm:prSet presAssocID="{1DFFD52D-8E83-44CA-A712-031D46C7ACE9}" presName="sp" presStyleCnt="0"/>
      <dgm:spPr/>
    </dgm:pt>
    <dgm:pt modelId="{1686FB7E-8D46-4678-BD9F-CF5787911FDB}" type="pres">
      <dgm:prSet presAssocID="{E871C76C-16C1-4035-AFCE-42CDF4649AAF}" presName="composite" presStyleCnt="0"/>
      <dgm:spPr/>
    </dgm:pt>
    <dgm:pt modelId="{F40309B6-E53A-4C7B-AA6D-AA704C63F38A}" type="pres">
      <dgm:prSet presAssocID="{E871C76C-16C1-4035-AFCE-42CDF4649AA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454A1-4CFA-4262-B685-F5357758EF76}" type="pres">
      <dgm:prSet presAssocID="{E871C76C-16C1-4035-AFCE-42CDF4649AA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0BEB6-E389-44D8-BD9D-ED5CFAD1143D}" type="pres">
      <dgm:prSet presAssocID="{207278EA-BD3D-4C63-9B41-0424E295C73A}" presName="sp" presStyleCnt="0"/>
      <dgm:spPr/>
    </dgm:pt>
    <dgm:pt modelId="{7DCC047F-68E3-4DFC-980C-F8BD928C7C59}" type="pres">
      <dgm:prSet presAssocID="{5CEF5277-FB27-4EF4-B4EE-478F820BF426}" presName="composite" presStyleCnt="0"/>
      <dgm:spPr/>
    </dgm:pt>
    <dgm:pt modelId="{61743DF0-8856-4E5B-BB3D-08C8E133EAAE}" type="pres">
      <dgm:prSet presAssocID="{5CEF5277-FB27-4EF4-B4EE-478F820BF4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3E020-A483-4BFC-A93F-3DF4058A5871}" type="pres">
      <dgm:prSet presAssocID="{5CEF5277-FB27-4EF4-B4EE-478F820BF4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D9CA5D-9D73-4060-ACAF-EEA7CA2584ED}" type="presOf" srcId="{5CEF5277-FB27-4EF4-B4EE-478F820BF426}" destId="{61743DF0-8856-4E5B-BB3D-08C8E133EAAE}" srcOrd="0" destOrd="0" presId="urn:microsoft.com/office/officeart/2005/8/layout/chevron2"/>
    <dgm:cxn modelId="{96D5E34A-2EF3-42BA-926A-57BDA5497E2F}" type="presOf" srcId="{A7560F86-8549-419F-AEDE-E9C1E4F23F32}" destId="{34602146-FEA9-42E6-AAC6-3CD20003A34F}" srcOrd="0" destOrd="0" presId="urn:microsoft.com/office/officeart/2005/8/layout/chevron2"/>
    <dgm:cxn modelId="{0A2ADE48-16B8-4A34-B36A-858C4DCB7264}" srcId="{A7560F86-8549-419F-AEDE-E9C1E4F23F32}" destId="{7DC413CB-D57D-4EC0-8979-EE383C1E7133}" srcOrd="0" destOrd="0" parTransId="{EEC2F875-62C3-4FB7-8746-01345C7749E1}" sibTransId="{4B63B4D2-C910-46FC-9691-5A1281E6CF25}"/>
    <dgm:cxn modelId="{8273E79F-F304-4A2A-9D17-340D7100E143}" type="presOf" srcId="{2C8B54A2-C82D-4E44-B44F-FBFAC7A93F12}" destId="{01724B0C-838B-40BB-8778-6B7EF1AA6F46}" srcOrd="0" destOrd="0" presId="urn:microsoft.com/office/officeart/2005/8/layout/chevron2"/>
    <dgm:cxn modelId="{838AA940-D1A5-4FDB-91F6-53BA6816C21B}" type="presOf" srcId="{79B39C20-D823-4E20-BED7-999F25BD24A6}" destId="{45F3B673-2B8C-475A-9BD7-B3CBDB5A1AE4}" srcOrd="0" destOrd="0" presId="urn:microsoft.com/office/officeart/2005/8/layout/chevron2"/>
    <dgm:cxn modelId="{709FCC0A-359B-401D-AC7B-F13239FCDD53}" type="presOf" srcId="{44321FB4-05BD-4BB5-A0AC-7A6206BC335A}" destId="{920E07AA-0F45-4B3D-988D-5200ACCD4DC7}" srcOrd="0" destOrd="0" presId="urn:microsoft.com/office/officeart/2005/8/layout/chevron2"/>
    <dgm:cxn modelId="{1F05C891-5A31-4B20-808C-A0EC042F9AF8}" type="presOf" srcId="{8066B50C-78F4-4E53-850C-7C4843260ED4}" destId="{2A13E020-A483-4BFC-A93F-3DF4058A5871}" srcOrd="0" destOrd="0" presId="urn:microsoft.com/office/officeart/2005/8/layout/chevron2"/>
    <dgm:cxn modelId="{C072AB79-8EC8-4665-9CC2-B9048BE61B6F}" srcId="{A7560F86-8549-419F-AEDE-E9C1E4F23F32}" destId="{2C8B54A2-C82D-4E44-B44F-FBFAC7A93F12}" srcOrd="1" destOrd="0" parTransId="{47D543A4-DE46-4BB8-B195-5C1F88D9A24D}" sibTransId="{1DFFD52D-8E83-44CA-A712-031D46C7ACE9}"/>
    <dgm:cxn modelId="{C465151C-43D7-4B23-A605-3FC8767D57AC}" type="presOf" srcId="{88677214-F6A0-402D-81EC-F5E10AE84871}" destId="{020454A1-4CFA-4262-B685-F5357758EF76}" srcOrd="0" destOrd="0" presId="urn:microsoft.com/office/officeart/2005/8/layout/chevron2"/>
    <dgm:cxn modelId="{C647D134-3246-4D89-B8F7-7CC0B516E80F}" srcId="{7DC413CB-D57D-4EC0-8979-EE383C1E7133}" destId="{79B39C20-D823-4E20-BED7-999F25BD24A6}" srcOrd="0" destOrd="0" parTransId="{77637E6D-AE96-47A8-BB79-ED706A5EF56C}" sibTransId="{653F12D7-4C45-4F30-87F3-006960AC41A8}"/>
    <dgm:cxn modelId="{F1E37729-0227-4B10-83E9-6B64CA5ACB06}" srcId="{E871C76C-16C1-4035-AFCE-42CDF4649AAF}" destId="{88677214-F6A0-402D-81EC-F5E10AE84871}" srcOrd="0" destOrd="0" parTransId="{2426C40E-AF9D-45E6-90BE-E3896E15E641}" sibTransId="{48FA1698-1776-44D5-8714-7C4728A1D3E7}"/>
    <dgm:cxn modelId="{FDE68F0A-6FFF-4D22-9D48-023236AEEE99}" srcId="{2C8B54A2-C82D-4E44-B44F-FBFAC7A93F12}" destId="{44321FB4-05BD-4BB5-A0AC-7A6206BC335A}" srcOrd="0" destOrd="0" parTransId="{D7DB6E11-070E-4E42-BCDD-842399695F14}" sibTransId="{FC981ACC-0183-41F6-A552-D7993AB2BCC3}"/>
    <dgm:cxn modelId="{6DDDF9BB-0F8C-4B5E-A6F6-E85C5D59B2D9}" type="presOf" srcId="{7DC413CB-D57D-4EC0-8979-EE383C1E7133}" destId="{310C937C-E6D1-4B80-AF84-869A99A73BBD}" srcOrd="0" destOrd="0" presId="urn:microsoft.com/office/officeart/2005/8/layout/chevron2"/>
    <dgm:cxn modelId="{BBACC255-F49E-44AC-9604-D4D8E1FEB85D}" srcId="{A7560F86-8549-419F-AEDE-E9C1E4F23F32}" destId="{E871C76C-16C1-4035-AFCE-42CDF4649AAF}" srcOrd="2" destOrd="0" parTransId="{F37A5FB6-F51C-425E-88A5-8EDB058E6C5A}" sibTransId="{207278EA-BD3D-4C63-9B41-0424E295C73A}"/>
    <dgm:cxn modelId="{D96BD7EE-C480-463B-82CF-895067A58CAE}" srcId="{A7560F86-8549-419F-AEDE-E9C1E4F23F32}" destId="{5CEF5277-FB27-4EF4-B4EE-478F820BF426}" srcOrd="3" destOrd="0" parTransId="{0CDEC5B0-56AD-4A1F-9324-FF291E405BD0}" sibTransId="{CDC31CAC-CB61-4001-98D7-49727E90CBB6}"/>
    <dgm:cxn modelId="{B3A7AB54-63B8-4B3F-8E3B-ECDA03A57B98}" srcId="{5CEF5277-FB27-4EF4-B4EE-478F820BF426}" destId="{8066B50C-78F4-4E53-850C-7C4843260ED4}" srcOrd="0" destOrd="0" parTransId="{2572BE6E-0BA0-465B-BDCC-B5549B3310A6}" sibTransId="{01AACE73-8F57-48B5-B08A-F26C479DAD9B}"/>
    <dgm:cxn modelId="{B684C081-A4A8-4689-89FD-E86BB2CBBA01}" type="presOf" srcId="{E871C76C-16C1-4035-AFCE-42CDF4649AAF}" destId="{F40309B6-E53A-4C7B-AA6D-AA704C63F38A}" srcOrd="0" destOrd="0" presId="urn:microsoft.com/office/officeart/2005/8/layout/chevron2"/>
    <dgm:cxn modelId="{0B0AA82F-42E3-44EC-96BD-D86F2671C112}" type="presParOf" srcId="{34602146-FEA9-42E6-AAC6-3CD20003A34F}" destId="{B9745DBA-592B-4917-8CE4-A6884F46741D}" srcOrd="0" destOrd="0" presId="urn:microsoft.com/office/officeart/2005/8/layout/chevron2"/>
    <dgm:cxn modelId="{522E1EBB-DB2D-47B8-A694-609FEE7940F1}" type="presParOf" srcId="{B9745DBA-592B-4917-8CE4-A6884F46741D}" destId="{310C937C-E6D1-4B80-AF84-869A99A73BBD}" srcOrd="0" destOrd="0" presId="urn:microsoft.com/office/officeart/2005/8/layout/chevron2"/>
    <dgm:cxn modelId="{74BC1796-8837-4193-8ACE-772FB52D03E7}" type="presParOf" srcId="{B9745DBA-592B-4917-8CE4-A6884F46741D}" destId="{45F3B673-2B8C-475A-9BD7-B3CBDB5A1AE4}" srcOrd="1" destOrd="0" presId="urn:microsoft.com/office/officeart/2005/8/layout/chevron2"/>
    <dgm:cxn modelId="{DC805A27-9B20-4534-B7EF-3AC8819A7C7B}" type="presParOf" srcId="{34602146-FEA9-42E6-AAC6-3CD20003A34F}" destId="{62DC7058-A9D6-4A6C-AF56-295253C0119F}" srcOrd="1" destOrd="0" presId="urn:microsoft.com/office/officeart/2005/8/layout/chevron2"/>
    <dgm:cxn modelId="{4E4CBD11-51D2-4005-B473-F988F4E29150}" type="presParOf" srcId="{34602146-FEA9-42E6-AAC6-3CD20003A34F}" destId="{EF2553E0-F8B2-41FC-849E-9F03D2FC021D}" srcOrd="2" destOrd="0" presId="urn:microsoft.com/office/officeart/2005/8/layout/chevron2"/>
    <dgm:cxn modelId="{DD862568-1187-46C0-A001-A636887B3711}" type="presParOf" srcId="{EF2553E0-F8B2-41FC-849E-9F03D2FC021D}" destId="{01724B0C-838B-40BB-8778-6B7EF1AA6F46}" srcOrd="0" destOrd="0" presId="urn:microsoft.com/office/officeart/2005/8/layout/chevron2"/>
    <dgm:cxn modelId="{3DCBF9AB-79BC-4CA9-8C97-1DB56F5F9084}" type="presParOf" srcId="{EF2553E0-F8B2-41FC-849E-9F03D2FC021D}" destId="{920E07AA-0F45-4B3D-988D-5200ACCD4DC7}" srcOrd="1" destOrd="0" presId="urn:microsoft.com/office/officeart/2005/8/layout/chevron2"/>
    <dgm:cxn modelId="{F27487AD-2F7E-426F-83B6-3EFE3516DE5F}" type="presParOf" srcId="{34602146-FEA9-42E6-AAC6-3CD20003A34F}" destId="{4C061E33-71B7-431E-AFE3-8CD5F081D8EC}" srcOrd="3" destOrd="0" presId="urn:microsoft.com/office/officeart/2005/8/layout/chevron2"/>
    <dgm:cxn modelId="{239E5D45-5708-415A-8B7D-5598353D1DA1}" type="presParOf" srcId="{34602146-FEA9-42E6-AAC6-3CD20003A34F}" destId="{1686FB7E-8D46-4678-BD9F-CF5787911FDB}" srcOrd="4" destOrd="0" presId="urn:microsoft.com/office/officeart/2005/8/layout/chevron2"/>
    <dgm:cxn modelId="{D1A6FCCF-FED1-4952-9A6A-9FA9F08FFC77}" type="presParOf" srcId="{1686FB7E-8D46-4678-BD9F-CF5787911FDB}" destId="{F40309B6-E53A-4C7B-AA6D-AA704C63F38A}" srcOrd="0" destOrd="0" presId="urn:microsoft.com/office/officeart/2005/8/layout/chevron2"/>
    <dgm:cxn modelId="{E94AE636-400E-4BC4-8487-9F2D3ADA3DE1}" type="presParOf" srcId="{1686FB7E-8D46-4678-BD9F-CF5787911FDB}" destId="{020454A1-4CFA-4262-B685-F5357758EF76}" srcOrd="1" destOrd="0" presId="urn:microsoft.com/office/officeart/2005/8/layout/chevron2"/>
    <dgm:cxn modelId="{725AC5BF-EDA4-4710-BC01-59345744A0E2}" type="presParOf" srcId="{34602146-FEA9-42E6-AAC6-3CD20003A34F}" destId="{1500BEB6-E389-44D8-BD9D-ED5CFAD1143D}" srcOrd="5" destOrd="0" presId="urn:microsoft.com/office/officeart/2005/8/layout/chevron2"/>
    <dgm:cxn modelId="{86555D11-7944-489B-A319-F07C39279EE3}" type="presParOf" srcId="{34602146-FEA9-42E6-AAC6-3CD20003A34F}" destId="{7DCC047F-68E3-4DFC-980C-F8BD928C7C59}" srcOrd="6" destOrd="0" presId="urn:microsoft.com/office/officeart/2005/8/layout/chevron2"/>
    <dgm:cxn modelId="{1383E8DD-32E2-4386-BE78-09AB148B2373}" type="presParOf" srcId="{7DCC047F-68E3-4DFC-980C-F8BD928C7C59}" destId="{61743DF0-8856-4E5B-BB3D-08C8E133EAAE}" srcOrd="0" destOrd="0" presId="urn:microsoft.com/office/officeart/2005/8/layout/chevron2"/>
    <dgm:cxn modelId="{BBB5208C-EA8C-46EB-B16B-662FC2852E4C}" type="presParOf" srcId="{7DCC047F-68E3-4DFC-980C-F8BD928C7C59}" destId="{2A13E020-A483-4BFC-A93F-3DF4058A58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0C937C-E6D1-4B80-AF84-869A99A73BBD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1980s</a:t>
          </a:r>
          <a:endParaRPr lang="en-US" sz="2400" kern="1200" dirty="0"/>
        </a:p>
      </dsp:txBody>
      <dsp:txXfrm rot="5400000">
        <a:off x="-185966" y="189497"/>
        <a:ext cx="1239777" cy="867844"/>
      </dsp:txXfrm>
    </dsp:sp>
    <dsp:sp modelId="{45F3B673-2B8C-475A-9BD7-B3CBDB5A1AE4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ERP</a:t>
          </a:r>
          <a:endParaRPr lang="en-US" sz="4000" kern="1200" dirty="0"/>
        </a:p>
      </dsp:txBody>
      <dsp:txXfrm rot="5400000">
        <a:off x="4145794" y="-3274419"/>
        <a:ext cx="805855" cy="7361755"/>
      </dsp:txXfrm>
    </dsp:sp>
    <dsp:sp modelId="{01724B0C-838B-40BB-8778-6B7EF1AA6F46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1990s</a:t>
          </a:r>
          <a:endParaRPr lang="en-US" sz="2400" kern="1200" dirty="0"/>
        </a:p>
      </dsp:txBody>
      <dsp:txXfrm rot="5400000">
        <a:off x="-185966" y="1282538"/>
        <a:ext cx="1239777" cy="867844"/>
      </dsp:txXfrm>
    </dsp:sp>
    <dsp:sp modelId="{920E07AA-0F45-4B3D-988D-5200ACCD4DC7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CRM</a:t>
          </a:r>
          <a:endParaRPr lang="en-US" sz="4000" kern="1200" dirty="0"/>
        </a:p>
      </dsp:txBody>
      <dsp:txXfrm rot="5400000">
        <a:off x="4145794" y="-2181378"/>
        <a:ext cx="805855" cy="7361755"/>
      </dsp:txXfrm>
    </dsp:sp>
    <dsp:sp modelId="{F40309B6-E53A-4C7B-AA6D-AA704C63F38A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2000s</a:t>
          </a:r>
          <a:endParaRPr lang="en-US" sz="2400" kern="1200" dirty="0"/>
        </a:p>
      </dsp:txBody>
      <dsp:txXfrm rot="5400000">
        <a:off x="-185966" y="2375579"/>
        <a:ext cx="1239777" cy="867844"/>
      </dsp:txXfrm>
    </dsp:sp>
    <dsp:sp modelId="{020454A1-4CFA-4262-B685-F5357758EF76}">
      <dsp:nvSpPr>
        <dsp:cNvPr id="0" name=""/>
        <dsp:cNvSpPr/>
      </dsp:nvSpPr>
      <dsp:spPr>
        <a:xfrm rot="5400000">
          <a:off x="4145794" y="-1088336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err="1" smtClean="0"/>
            <a:t>eCommerce</a:t>
          </a:r>
          <a:endParaRPr lang="en-US" sz="4000" kern="1200" dirty="0"/>
        </a:p>
      </dsp:txBody>
      <dsp:txXfrm rot="5400000">
        <a:off x="4145794" y="-1088336"/>
        <a:ext cx="805855" cy="7361755"/>
      </dsp:txXfrm>
    </dsp:sp>
    <dsp:sp modelId="{61743DF0-8856-4E5B-BB3D-08C8E133EAAE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2010s</a:t>
          </a:r>
          <a:endParaRPr lang="en-US" sz="2400" kern="1200" dirty="0"/>
        </a:p>
      </dsp:txBody>
      <dsp:txXfrm rot="5400000">
        <a:off x="-185966" y="3468621"/>
        <a:ext cx="1239777" cy="867844"/>
      </dsp:txXfrm>
    </dsp:sp>
    <dsp:sp modelId="{2A13E020-A483-4BFC-A93F-3DF4058A5871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Data Mining / Big Data Analytics</a:t>
          </a:r>
          <a:endParaRPr lang="en-US" sz="4000" kern="1200" dirty="0"/>
        </a:p>
      </dsp:txBody>
      <dsp:txXfrm rot="5400000">
        <a:off x="4145794" y="4704"/>
        <a:ext cx="805855" cy="7361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66C4B-FDCE-4793-A1F8-72BC4EA5587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31366-0159-4686-AD6C-2185368DDE1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5181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Lecture 1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Discovery Process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1441450" y="6743700"/>
            <a:ext cx="5776913" cy="1588"/>
          </a:xfrm>
          <a:prstGeom prst="line">
            <a:avLst/>
          </a:prstGeom>
          <a:noFill/>
          <a:ln w="50800">
            <a:solidFill>
              <a:srgbClr val="60C900"/>
            </a:solidFill>
            <a:prstDash val="lg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7164388" y="2636838"/>
            <a:ext cx="1587" cy="4079875"/>
          </a:xfrm>
          <a:prstGeom prst="line">
            <a:avLst/>
          </a:prstGeom>
          <a:noFill/>
          <a:ln w="25400">
            <a:solidFill>
              <a:srgbClr val="60C900"/>
            </a:solidFill>
            <a:prstDash val="lgDash"/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443038" y="5930900"/>
            <a:ext cx="11112" cy="815975"/>
          </a:xfrm>
          <a:prstGeom prst="line">
            <a:avLst/>
          </a:prstGeom>
          <a:noFill/>
          <a:ln w="25400">
            <a:solidFill>
              <a:srgbClr val="60C900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70200" y="4692650"/>
            <a:ext cx="0" cy="2054225"/>
          </a:xfrm>
          <a:prstGeom prst="line">
            <a:avLst/>
          </a:prstGeom>
          <a:noFill/>
          <a:ln w="25400">
            <a:solidFill>
              <a:srgbClr val="60C900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41788" y="3960813"/>
            <a:ext cx="7937" cy="2830512"/>
          </a:xfrm>
          <a:prstGeom prst="line">
            <a:avLst/>
          </a:prstGeom>
          <a:noFill/>
          <a:ln w="25400">
            <a:solidFill>
              <a:srgbClr val="60C900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681663" y="3224213"/>
            <a:ext cx="0" cy="3424237"/>
          </a:xfrm>
          <a:prstGeom prst="line">
            <a:avLst/>
          </a:prstGeom>
          <a:noFill/>
          <a:ln w="25400">
            <a:solidFill>
              <a:srgbClr val="60C900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068388" y="2743200"/>
            <a:ext cx="0" cy="1600200"/>
          </a:xfrm>
          <a:prstGeom prst="line">
            <a:avLst/>
          </a:prstGeom>
          <a:noFill/>
          <a:ln w="25400">
            <a:solidFill>
              <a:srgbClr val="60C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368550" y="4300538"/>
            <a:ext cx="803275" cy="387350"/>
          </a:xfrm>
          <a:prstGeom prst="line">
            <a:avLst/>
          </a:prstGeom>
          <a:noFill/>
          <a:ln w="25400">
            <a:solidFill>
              <a:srgbClr val="60C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879850" y="3767138"/>
            <a:ext cx="520700" cy="249237"/>
          </a:xfrm>
          <a:prstGeom prst="line">
            <a:avLst/>
          </a:prstGeom>
          <a:noFill/>
          <a:ln w="25400">
            <a:solidFill>
              <a:srgbClr val="60C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262563" y="2963863"/>
            <a:ext cx="520700" cy="2508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697038" y="2744788"/>
            <a:ext cx="1285875" cy="285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6804025" y="2187575"/>
            <a:ext cx="665163" cy="350838"/>
          </a:xfrm>
          <a:prstGeom prst="line">
            <a:avLst/>
          </a:prstGeom>
          <a:noFill/>
          <a:ln w="25400">
            <a:solidFill>
              <a:srgbClr val="60C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346575" y="3124200"/>
            <a:ext cx="960438" cy="898525"/>
            <a:chOff x="2911" y="1661"/>
            <a:chExt cx="605" cy="566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11" y="1661"/>
              <a:ext cx="603" cy="82"/>
            </a:xfrm>
            <a:prstGeom prst="rect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1D2B4B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11" y="1751"/>
              <a:ext cx="603" cy="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2934" y="1752"/>
              <a:ext cx="582" cy="458"/>
              <a:chOff x="2934" y="1752"/>
              <a:chExt cx="582" cy="458"/>
            </a:xfrm>
          </p:grpSpPr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2934" y="1752"/>
                <a:ext cx="26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__</a:t>
                </a:r>
              </a:p>
              <a:p>
                <a:r>
                  <a:rPr lang="en-US" sz="1400">
                    <a:latin typeface="Times New Roman" pitchFamily="18" charset="0"/>
                  </a:rPr>
                  <a:t>____</a:t>
                </a: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095" y="1752"/>
                <a:ext cx="26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__</a:t>
                </a:r>
              </a:p>
              <a:p>
                <a:r>
                  <a:rPr lang="en-US" sz="1400">
                    <a:latin typeface="Times New Roman" pitchFamily="18" charset="0"/>
                  </a:rPr>
                  <a:t>____</a:t>
                </a: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3256" y="1752"/>
                <a:ext cx="260" cy="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__</a:t>
                </a:r>
              </a:p>
              <a:p>
                <a:r>
                  <a:rPr lang="en-US" sz="1400">
                    <a:latin typeface="Times New Roman" pitchFamily="18" charset="0"/>
                  </a:rPr>
                  <a:t>____</a:t>
                </a:r>
              </a:p>
            </p:txBody>
          </p:sp>
        </p:grp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35425" y="4171950"/>
            <a:ext cx="1803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b="1"/>
              <a:t>Transformed </a:t>
            </a:r>
          </a:p>
          <a:p>
            <a:pPr algn="ctr"/>
            <a:r>
              <a:rPr lang="en-US" sz="2000" b="1"/>
              <a:t>Data</a:t>
            </a:r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5740400" y="2554288"/>
            <a:ext cx="1241425" cy="1738312"/>
            <a:chOff x="3789" y="1302"/>
            <a:chExt cx="782" cy="1095"/>
          </a:xfrm>
        </p:grpSpPr>
        <p:graphicFrame>
          <p:nvGraphicFramePr>
            <p:cNvPr id="26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89" y="1302"/>
            <a:ext cx="782" cy="433"/>
          </p:xfrm>
          <a:graphic>
            <a:graphicData uri="http://schemas.openxmlformats.org/presentationml/2006/ole">
              <p:oleObj spid="_x0000_s1026" name="ClipArt" r:id="rId3" imgW="1239480" imgH="685800" progId="">
                <p:embed/>
              </p:oleObj>
            </a:graphicData>
          </a:graphic>
        </p:graphicFrame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807" y="1765"/>
              <a:ext cx="754" cy="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/>
                <a:t>Patterns</a:t>
              </a:r>
            </a:p>
            <a:p>
              <a:pPr algn="ctr"/>
              <a:r>
                <a:rPr lang="en-US" sz="2000" b="1"/>
                <a:t>and </a:t>
              </a:r>
            </a:p>
            <a:p>
              <a:pPr algn="ctr"/>
              <a:r>
                <a:rPr lang="en-US" sz="2000" b="1"/>
                <a:t>Rules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3035300" y="3736975"/>
            <a:ext cx="522288" cy="557213"/>
            <a:chOff x="2085" y="2047"/>
            <a:chExt cx="329" cy="351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088" y="2089"/>
              <a:ext cx="326" cy="264"/>
            </a:xfrm>
            <a:prstGeom prst="rect">
              <a:avLst/>
            </a:prstGeom>
            <a:solidFill>
              <a:srgbClr val="33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085" y="2290"/>
              <a:ext cx="327" cy="108"/>
            </a:xfrm>
            <a:prstGeom prst="ellipse">
              <a:avLst/>
            </a:prstGeom>
            <a:solidFill>
              <a:srgbClr val="33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092" y="2047"/>
              <a:ext cx="318" cy="75"/>
            </a:xfrm>
            <a:prstGeom prst="ellipse">
              <a:avLst/>
            </a:prstGeom>
            <a:solidFill>
              <a:srgbClr val="3399FF"/>
            </a:solidFill>
            <a:ln w="127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049588" y="4576763"/>
            <a:ext cx="102711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/>
              <a:t>Target </a:t>
            </a:r>
          </a:p>
          <a:p>
            <a:r>
              <a:rPr lang="en-US" sz="2000" b="1"/>
              <a:t>Data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3322638" y="3986213"/>
            <a:ext cx="522287" cy="557212"/>
            <a:chOff x="2266" y="2204"/>
            <a:chExt cx="329" cy="351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269" y="2246"/>
              <a:ext cx="326" cy="26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266" y="2447"/>
              <a:ext cx="327" cy="10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273" y="2204"/>
              <a:ext cx="318" cy="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279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374650" y="3009900"/>
            <a:ext cx="736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b="1" dirty="0" smtClean="0"/>
              <a:t>Raw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graphicFrame>
        <p:nvGraphicFramePr>
          <p:cNvPr id="38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21563" y="5364163"/>
          <a:ext cx="1252537" cy="1320800"/>
        </p:xfrm>
        <a:graphic>
          <a:graphicData uri="http://schemas.openxmlformats.org/presentationml/2006/ole">
            <p:oleObj spid="_x0000_s1027" name="ClipArt" r:id="rId4" imgW="1250640" imgH="1319040" progId="">
              <p:embed/>
            </p:oleObj>
          </a:graphicData>
        </a:graphic>
      </p:graphicFrame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3078163" y="1701800"/>
            <a:ext cx="4248150" cy="4763"/>
          </a:xfrm>
          <a:prstGeom prst="line">
            <a:avLst/>
          </a:prstGeom>
          <a:noFill/>
          <a:ln w="25400">
            <a:solidFill>
              <a:srgbClr val="60C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878763" y="3230563"/>
            <a:ext cx="0" cy="1981200"/>
          </a:xfrm>
          <a:prstGeom prst="line">
            <a:avLst/>
          </a:prstGeom>
          <a:noFill/>
          <a:ln w="25400">
            <a:solidFill>
              <a:srgbClr val="60C9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Object 3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44575" y="1341438"/>
          <a:ext cx="2598738" cy="1630362"/>
        </p:xfrm>
        <a:graphic>
          <a:graphicData uri="http://schemas.openxmlformats.org/presentationml/2006/ole">
            <p:oleObj spid="_x0000_s1028" name="Microsoft ClipArt Gallery" r:id="rId5" imgW="2597040" imgH="1628640" progId="">
              <p:embed/>
            </p:oleObj>
          </a:graphicData>
        </a:graphic>
      </p:graphicFrame>
      <p:sp>
        <p:nvSpPr>
          <p:cNvPr id="42" name="Freeform 40"/>
          <p:cNvSpPr>
            <a:spLocks/>
          </p:cNvSpPr>
          <p:nvPr/>
        </p:nvSpPr>
        <p:spPr bwMode="auto">
          <a:xfrm>
            <a:off x="7369175" y="1554163"/>
            <a:ext cx="1273175" cy="1106487"/>
          </a:xfrm>
          <a:custGeom>
            <a:avLst/>
            <a:gdLst>
              <a:gd name="T0" fmla="*/ 2147483647 w 802"/>
              <a:gd name="T1" fmla="*/ 2147483647 h 697"/>
              <a:gd name="T2" fmla="*/ 2147483647 w 802"/>
              <a:gd name="T3" fmla="*/ 2147483647 h 697"/>
              <a:gd name="T4" fmla="*/ 2147483647 w 802"/>
              <a:gd name="T5" fmla="*/ 2147483647 h 697"/>
              <a:gd name="T6" fmla="*/ 2147483647 w 802"/>
              <a:gd name="T7" fmla="*/ 2147483647 h 697"/>
              <a:gd name="T8" fmla="*/ 2147483647 w 802"/>
              <a:gd name="T9" fmla="*/ 2147483647 h 697"/>
              <a:gd name="T10" fmla="*/ 0 w 802"/>
              <a:gd name="T11" fmla="*/ 2147483647 h 697"/>
              <a:gd name="T12" fmla="*/ 2147483647 w 802"/>
              <a:gd name="T13" fmla="*/ 2147483647 h 697"/>
              <a:gd name="T14" fmla="*/ 2147483647 w 802"/>
              <a:gd name="T15" fmla="*/ 2147483647 h 697"/>
              <a:gd name="T16" fmla="*/ 2147483647 w 802"/>
              <a:gd name="T17" fmla="*/ 2147483647 h 697"/>
              <a:gd name="T18" fmla="*/ 2147483647 w 802"/>
              <a:gd name="T19" fmla="*/ 2147483647 h 697"/>
              <a:gd name="T20" fmla="*/ 2147483647 w 802"/>
              <a:gd name="T21" fmla="*/ 2147483647 h 697"/>
              <a:gd name="T22" fmla="*/ 2147483647 w 802"/>
              <a:gd name="T23" fmla="*/ 2147483647 h 697"/>
              <a:gd name="T24" fmla="*/ 2147483647 w 802"/>
              <a:gd name="T25" fmla="*/ 2147483647 h 697"/>
              <a:gd name="T26" fmla="*/ 2147483647 w 802"/>
              <a:gd name="T27" fmla="*/ 2147483647 h 697"/>
              <a:gd name="T28" fmla="*/ 2147483647 w 802"/>
              <a:gd name="T29" fmla="*/ 2147483647 h 697"/>
              <a:gd name="T30" fmla="*/ 2147483647 w 802"/>
              <a:gd name="T31" fmla="*/ 2147483647 h 697"/>
              <a:gd name="T32" fmla="*/ 2147483647 w 802"/>
              <a:gd name="T33" fmla="*/ 2147483647 h 697"/>
              <a:gd name="T34" fmla="*/ 2147483647 w 802"/>
              <a:gd name="T35" fmla="*/ 2147483647 h 697"/>
              <a:gd name="T36" fmla="*/ 2147483647 w 802"/>
              <a:gd name="T37" fmla="*/ 2147483647 h 697"/>
              <a:gd name="T38" fmla="*/ 2147483647 w 802"/>
              <a:gd name="T39" fmla="*/ 2147483647 h 697"/>
              <a:gd name="T40" fmla="*/ 2147483647 w 802"/>
              <a:gd name="T41" fmla="*/ 2147483647 h 697"/>
              <a:gd name="T42" fmla="*/ 2147483647 w 802"/>
              <a:gd name="T43" fmla="*/ 2147483647 h 697"/>
              <a:gd name="T44" fmla="*/ 2147483647 w 802"/>
              <a:gd name="T45" fmla="*/ 2147483647 h 697"/>
              <a:gd name="T46" fmla="*/ 2147483647 w 802"/>
              <a:gd name="T47" fmla="*/ 2147483647 h 697"/>
              <a:gd name="T48" fmla="*/ 2147483647 w 802"/>
              <a:gd name="T49" fmla="*/ 2147483647 h 697"/>
              <a:gd name="T50" fmla="*/ 2147483647 w 802"/>
              <a:gd name="T51" fmla="*/ 2147483647 h 697"/>
              <a:gd name="T52" fmla="*/ 2147483647 w 802"/>
              <a:gd name="T53" fmla="*/ 2147483647 h 697"/>
              <a:gd name="T54" fmla="*/ 2147483647 w 802"/>
              <a:gd name="T55" fmla="*/ 2147483647 h 697"/>
              <a:gd name="T56" fmla="*/ 2147483647 w 802"/>
              <a:gd name="T57" fmla="*/ 2147483647 h 697"/>
              <a:gd name="T58" fmla="*/ 2147483647 w 802"/>
              <a:gd name="T59" fmla="*/ 2147483647 h 697"/>
              <a:gd name="T60" fmla="*/ 2147483647 w 802"/>
              <a:gd name="T61" fmla="*/ 2147483647 h 697"/>
              <a:gd name="T62" fmla="*/ 2147483647 w 802"/>
              <a:gd name="T63" fmla="*/ 2147483647 h 697"/>
              <a:gd name="T64" fmla="*/ 2147483647 w 802"/>
              <a:gd name="T65" fmla="*/ 2147483647 h 697"/>
              <a:gd name="T66" fmla="*/ 2147483647 w 802"/>
              <a:gd name="T67" fmla="*/ 2147483647 h 697"/>
              <a:gd name="T68" fmla="*/ 2147483647 w 802"/>
              <a:gd name="T69" fmla="*/ 2147483647 h 697"/>
              <a:gd name="T70" fmla="*/ 2147483647 w 802"/>
              <a:gd name="T71" fmla="*/ 2147483647 h 697"/>
              <a:gd name="T72" fmla="*/ 2147483647 w 802"/>
              <a:gd name="T73" fmla="*/ 2147483647 h 697"/>
              <a:gd name="T74" fmla="*/ 2147483647 w 802"/>
              <a:gd name="T75" fmla="*/ 2147483647 h 697"/>
              <a:gd name="T76" fmla="*/ 2147483647 w 802"/>
              <a:gd name="T77" fmla="*/ 0 h 6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02"/>
              <a:gd name="T118" fmla="*/ 0 h 697"/>
              <a:gd name="T119" fmla="*/ 802 w 802"/>
              <a:gd name="T120" fmla="*/ 697 h 69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02" h="697">
                <a:moveTo>
                  <a:pt x="273" y="0"/>
                </a:moveTo>
                <a:lnTo>
                  <a:pt x="243" y="12"/>
                </a:lnTo>
                <a:lnTo>
                  <a:pt x="216" y="12"/>
                </a:lnTo>
                <a:lnTo>
                  <a:pt x="180" y="21"/>
                </a:lnTo>
                <a:lnTo>
                  <a:pt x="153" y="21"/>
                </a:lnTo>
                <a:lnTo>
                  <a:pt x="117" y="12"/>
                </a:lnTo>
                <a:lnTo>
                  <a:pt x="90" y="12"/>
                </a:lnTo>
                <a:lnTo>
                  <a:pt x="63" y="21"/>
                </a:lnTo>
                <a:lnTo>
                  <a:pt x="45" y="48"/>
                </a:lnTo>
                <a:lnTo>
                  <a:pt x="36" y="75"/>
                </a:lnTo>
                <a:lnTo>
                  <a:pt x="9" y="93"/>
                </a:lnTo>
                <a:lnTo>
                  <a:pt x="0" y="129"/>
                </a:lnTo>
                <a:lnTo>
                  <a:pt x="0" y="156"/>
                </a:lnTo>
                <a:lnTo>
                  <a:pt x="9" y="183"/>
                </a:lnTo>
                <a:lnTo>
                  <a:pt x="18" y="237"/>
                </a:lnTo>
                <a:lnTo>
                  <a:pt x="54" y="264"/>
                </a:lnTo>
                <a:lnTo>
                  <a:pt x="54" y="291"/>
                </a:lnTo>
                <a:lnTo>
                  <a:pt x="54" y="318"/>
                </a:lnTo>
                <a:lnTo>
                  <a:pt x="54" y="345"/>
                </a:lnTo>
                <a:lnTo>
                  <a:pt x="54" y="372"/>
                </a:lnTo>
                <a:lnTo>
                  <a:pt x="54" y="399"/>
                </a:lnTo>
                <a:lnTo>
                  <a:pt x="45" y="435"/>
                </a:lnTo>
                <a:lnTo>
                  <a:pt x="45" y="462"/>
                </a:lnTo>
                <a:lnTo>
                  <a:pt x="45" y="489"/>
                </a:lnTo>
                <a:lnTo>
                  <a:pt x="45" y="516"/>
                </a:lnTo>
                <a:lnTo>
                  <a:pt x="54" y="543"/>
                </a:lnTo>
                <a:lnTo>
                  <a:pt x="72" y="570"/>
                </a:lnTo>
                <a:lnTo>
                  <a:pt x="81" y="597"/>
                </a:lnTo>
                <a:lnTo>
                  <a:pt x="108" y="624"/>
                </a:lnTo>
                <a:lnTo>
                  <a:pt x="162" y="633"/>
                </a:lnTo>
                <a:lnTo>
                  <a:pt x="189" y="633"/>
                </a:lnTo>
                <a:lnTo>
                  <a:pt x="216" y="633"/>
                </a:lnTo>
                <a:lnTo>
                  <a:pt x="243" y="642"/>
                </a:lnTo>
                <a:lnTo>
                  <a:pt x="270" y="642"/>
                </a:lnTo>
                <a:lnTo>
                  <a:pt x="333" y="660"/>
                </a:lnTo>
                <a:lnTo>
                  <a:pt x="369" y="669"/>
                </a:lnTo>
                <a:lnTo>
                  <a:pt x="432" y="678"/>
                </a:lnTo>
                <a:lnTo>
                  <a:pt x="486" y="687"/>
                </a:lnTo>
                <a:lnTo>
                  <a:pt x="540" y="696"/>
                </a:lnTo>
                <a:lnTo>
                  <a:pt x="567" y="696"/>
                </a:lnTo>
                <a:lnTo>
                  <a:pt x="639" y="687"/>
                </a:lnTo>
                <a:lnTo>
                  <a:pt x="666" y="678"/>
                </a:lnTo>
                <a:lnTo>
                  <a:pt x="693" y="669"/>
                </a:lnTo>
                <a:lnTo>
                  <a:pt x="720" y="642"/>
                </a:lnTo>
                <a:lnTo>
                  <a:pt x="738" y="615"/>
                </a:lnTo>
                <a:lnTo>
                  <a:pt x="747" y="588"/>
                </a:lnTo>
                <a:lnTo>
                  <a:pt x="756" y="561"/>
                </a:lnTo>
                <a:lnTo>
                  <a:pt x="765" y="534"/>
                </a:lnTo>
                <a:lnTo>
                  <a:pt x="783" y="507"/>
                </a:lnTo>
                <a:lnTo>
                  <a:pt x="783" y="471"/>
                </a:lnTo>
                <a:lnTo>
                  <a:pt x="783" y="435"/>
                </a:lnTo>
                <a:lnTo>
                  <a:pt x="783" y="399"/>
                </a:lnTo>
                <a:lnTo>
                  <a:pt x="792" y="372"/>
                </a:lnTo>
                <a:lnTo>
                  <a:pt x="801" y="336"/>
                </a:lnTo>
                <a:lnTo>
                  <a:pt x="801" y="309"/>
                </a:lnTo>
                <a:lnTo>
                  <a:pt x="801" y="282"/>
                </a:lnTo>
                <a:lnTo>
                  <a:pt x="801" y="255"/>
                </a:lnTo>
                <a:lnTo>
                  <a:pt x="783" y="219"/>
                </a:lnTo>
                <a:lnTo>
                  <a:pt x="765" y="183"/>
                </a:lnTo>
                <a:lnTo>
                  <a:pt x="756" y="147"/>
                </a:lnTo>
                <a:lnTo>
                  <a:pt x="747" y="120"/>
                </a:lnTo>
                <a:lnTo>
                  <a:pt x="729" y="84"/>
                </a:lnTo>
                <a:lnTo>
                  <a:pt x="702" y="57"/>
                </a:lnTo>
                <a:lnTo>
                  <a:pt x="666" y="39"/>
                </a:lnTo>
                <a:lnTo>
                  <a:pt x="639" y="30"/>
                </a:lnTo>
                <a:lnTo>
                  <a:pt x="585" y="21"/>
                </a:lnTo>
                <a:lnTo>
                  <a:pt x="558" y="12"/>
                </a:lnTo>
                <a:lnTo>
                  <a:pt x="504" y="12"/>
                </a:lnTo>
                <a:lnTo>
                  <a:pt x="477" y="12"/>
                </a:lnTo>
                <a:lnTo>
                  <a:pt x="441" y="12"/>
                </a:lnTo>
                <a:lnTo>
                  <a:pt x="414" y="12"/>
                </a:lnTo>
                <a:lnTo>
                  <a:pt x="387" y="12"/>
                </a:lnTo>
                <a:lnTo>
                  <a:pt x="360" y="12"/>
                </a:lnTo>
                <a:lnTo>
                  <a:pt x="297" y="3"/>
                </a:lnTo>
                <a:lnTo>
                  <a:pt x="270" y="3"/>
                </a:lnTo>
                <a:lnTo>
                  <a:pt x="243" y="3"/>
                </a:lnTo>
                <a:lnTo>
                  <a:pt x="225" y="0"/>
                </a:lnTo>
                <a:lnTo>
                  <a:pt x="273" y="0"/>
                </a:lnTo>
              </a:path>
            </a:pathLst>
          </a:custGeom>
          <a:gradFill rotWithShape="0">
            <a:gsLst>
              <a:gs pos="0">
                <a:srgbClr val="3C4C3C"/>
              </a:gs>
              <a:gs pos="50000">
                <a:srgbClr val="C8FEC8"/>
              </a:gs>
              <a:gs pos="100000">
                <a:srgbClr val="3C4C3C"/>
              </a:gs>
            </a:gsLst>
            <a:lin ang="5400000" scaled="1"/>
          </a:gra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7405688" y="1911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Times New Roman" pitchFamily="18" charset="0"/>
              </a:rPr>
              <a:t>Knowledge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 rot="1680000">
            <a:off x="4156075" y="257175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85750" indent="-285750"/>
            <a:r>
              <a:rPr lang="en-US" b="1">
                <a:solidFill>
                  <a:srgbClr val="AD6900"/>
                </a:solidFill>
              </a:rPr>
              <a:t>Data Mining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 rot="2040000">
            <a:off x="2551113" y="3254375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85750" indent="-285750"/>
            <a:r>
              <a:rPr lang="en-US" i="1">
                <a:solidFill>
                  <a:srgbClr val="AD6900"/>
                </a:solidFill>
              </a:rPr>
              <a:t>Transformation</a:t>
            </a: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5762625" y="1892300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85750" indent="-285750"/>
            <a:r>
              <a:rPr lang="en-US" i="1">
                <a:solidFill>
                  <a:srgbClr val="AD6900"/>
                </a:solidFill>
              </a:rPr>
              <a:t>Interpretation</a:t>
            </a:r>
          </a:p>
          <a:p>
            <a:pPr marL="285750" indent="-285750"/>
            <a:r>
              <a:rPr lang="en-US" i="1">
                <a:solidFill>
                  <a:srgbClr val="AD6900"/>
                </a:solidFill>
              </a:rPr>
              <a:t>&amp; Evaluation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 rot="2160000">
            <a:off x="1657350" y="3717925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85750" indent="-285750"/>
            <a:r>
              <a:rPr lang="en-US" i="1">
                <a:solidFill>
                  <a:srgbClr val="AD6900"/>
                </a:solidFill>
              </a:rPr>
              <a:t>Selection</a:t>
            </a:r>
          </a:p>
          <a:p>
            <a:pPr marL="285750" indent="-285750"/>
            <a:r>
              <a:rPr lang="en-US" i="1">
                <a:solidFill>
                  <a:srgbClr val="AD6900"/>
                </a:solidFill>
              </a:rPr>
              <a:t>&amp; Cleaning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641850" y="13335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85750" indent="-285750"/>
            <a:r>
              <a:rPr lang="en-US" b="1" i="1">
                <a:solidFill>
                  <a:srgbClr val="AD6900"/>
                </a:solidFill>
              </a:rPr>
              <a:t>Integration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 rot="5400000">
            <a:off x="7253288" y="3973513"/>
            <a:ext cx="15271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285750" indent="-285750"/>
            <a:r>
              <a:rPr lang="en-US" sz="1500" b="1" i="1">
                <a:solidFill>
                  <a:srgbClr val="AD6900"/>
                </a:solidFill>
              </a:rPr>
              <a:t>Understanding</a:t>
            </a: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92213" y="4643438"/>
            <a:ext cx="1055687" cy="1198562"/>
            <a:chOff x="924" y="2618"/>
            <a:chExt cx="665" cy="755"/>
          </a:xfrm>
        </p:grpSpPr>
        <p:sp>
          <p:nvSpPr>
            <p:cNvPr id="51" name="Arc 50"/>
            <p:cNvSpPr>
              <a:spLocks/>
            </p:cNvSpPr>
            <p:nvPr/>
          </p:nvSpPr>
          <p:spPr bwMode="auto">
            <a:xfrm>
              <a:off x="935" y="3236"/>
              <a:ext cx="384" cy="1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Arc 51"/>
            <p:cNvSpPr>
              <a:spLocks/>
            </p:cNvSpPr>
            <p:nvPr/>
          </p:nvSpPr>
          <p:spPr bwMode="auto">
            <a:xfrm>
              <a:off x="1243" y="3251"/>
              <a:ext cx="330" cy="122"/>
            </a:xfrm>
            <a:custGeom>
              <a:avLst/>
              <a:gdLst>
                <a:gd name="T0" fmla="*/ 0 w 21666"/>
                <a:gd name="T1" fmla="*/ 0 h 21600"/>
                <a:gd name="T2" fmla="*/ 0 w 21666"/>
                <a:gd name="T3" fmla="*/ 0 h 21600"/>
                <a:gd name="T4" fmla="*/ 0 w 2166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6"/>
                <a:gd name="T10" fmla="*/ 0 h 21600"/>
                <a:gd name="T11" fmla="*/ 21666 w 216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6" h="21600" fill="none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600"/>
                    <a:pt x="22" y="21599"/>
                    <a:pt x="0" y="21599"/>
                  </a:cubicBezTo>
                </a:path>
                <a:path w="21666" h="21600" stroke="0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600"/>
                    <a:pt x="22" y="21599"/>
                    <a:pt x="0" y="21599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accent2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924" y="2618"/>
              <a:ext cx="665" cy="734"/>
              <a:chOff x="924" y="2618"/>
              <a:chExt cx="665" cy="734"/>
            </a:xfrm>
          </p:grpSpPr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924" y="2716"/>
                <a:ext cx="665" cy="53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926" y="3133"/>
                <a:ext cx="663" cy="21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936" y="2618"/>
                <a:ext cx="649" cy="157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00279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63563" y="4486275"/>
            <a:ext cx="1055687" cy="1198563"/>
            <a:chOff x="528" y="2519"/>
            <a:chExt cx="665" cy="755"/>
          </a:xfrm>
        </p:grpSpPr>
        <p:sp>
          <p:nvSpPr>
            <p:cNvPr id="58" name="Arc 57"/>
            <p:cNvSpPr>
              <a:spLocks/>
            </p:cNvSpPr>
            <p:nvPr/>
          </p:nvSpPr>
          <p:spPr bwMode="auto">
            <a:xfrm>
              <a:off x="539" y="3137"/>
              <a:ext cx="384" cy="13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000"/>
                    <a:invGamma/>
                  </a:schemeClr>
                </a:gs>
              </a:gsLst>
              <a:lin ang="0" scaled="1"/>
            </a:gradFill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Arial" charset="0"/>
              </a:endParaRPr>
            </a:p>
          </p:txBody>
        </p:sp>
        <p:sp>
          <p:nvSpPr>
            <p:cNvPr id="59" name="Arc 58"/>
            <p:cNvSpPr>
              <a:spLocks/>
            </p:cNvSpPr>
            <p:nvPr/>
          </p:nvSpPr>
          <p:spPr bwMode="auto">
            <a:xfrm>
              <a:off x="847" y="3152"/>
              <a:ext cx="330" cy="122"/>
            </a:xfrm>
            <a:custGeom>
              <a:avLst/>
              <a:gdLst>
                <a:gd name="G0" fmla="+- 66 0 0"/>
                <a:gd name="G1" fmla="+- 0 0 0"/>
                <a:gd name="G2" fmla="+- 21600 0 0"/>
                <a:gd name="T0" fmla="*/ 21666 w 21666"/>
                <a:gd name="T1" fmla="*/ 0 h 21600"/>
                <a:gd name="T2" fmla="*/ 0 w 21666"/>
                <a:gd name="T3" fmla="*/ 21600 h 21600"/>
                <a:gd name="T4" fmla="*/ 66 w 2166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6" h="21600" fill="none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600"/>
                    <a:pt x="22" y="21599"/>
                    <a:pt x="0" y="21599"/>
                  </a:cubicBezTo>
                </a:path>
                <a:path w="21666" h="21600" stroke="0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600"/>
                    <a:pt x="22" y="21599"/>
                    <a:pt x="0" y="21599"/>
                  </a:cubicBezTo>
                  <a:lnTo>
                    <a:pt x="6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000"/>
                    <a:invGamma/>
                  </a:schemeClr>
                </a:gs>
              </a:gsLst>
              <a:lin ang="0" scaled="1"/>
            </a:gradFill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Arial" charset="0"/>
              </a:endParaRPr>
            </a:p>
          </p:txBody>
        </p:sp>
        <p:grpSp>
          <p:nvGrpSpPr>
            <p:cNvPr id="60" name="Group 59"/>
            <p:cNvGrpSpPr>
              <a:grpSpLocks/>
            </p:cNvGrpSpPr>
            <p:nvPr/>
          </p:nvGrpSpPr>
          <p:grpSpPr bwMode="auto">
            <a:xfrm>
              <a:off x="528" y="2519"/>
              <a:ext cx="665" cy="734"/>
              <a:chOff x="528" y="2519"/>
              <a:chExt cx="665" cy="734"/>
            </a:xfrm>
          </p:grpSpPr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528" y="2617"/>
                <a:ext cx="665" cy="530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000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530" y="3034"/>
                <a:ext cx="663" cy="21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00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540" y="2519"/>
                <a:ext cx="649" cy="15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000"/>
                      <a:invGamma/>
                    </a:schemeClr>
                  </a:gs>
                </a:gsLst>
                <a:lin ang="0" scaled="1"/>
              </a:gradFill>
              <a:ln w="12700">
                <a:solidFill>
                  <a:srgbClr val="00279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>
                  <a:latin typeface="Arial" charset="0"/>
                </a:endParaRPr>
              </a:p>
            </p:txBody>
          </p:sp>
        </p:grp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5450" y="4597400"/>
            <a:ext cx="1893888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400" b="1">
                <a:solidFill>
                  <a:srgbClr val="DADADA"/>
                </a:solidFill>
                <a:latin typeface="Arial Rounded MT Bold" pitchFamily="34" charset="0"/>
              </a:rPr>
              <a:t>DATA</a:t>
            </a:r>
          </a:p>
          <a:p>
            <a:pPr algn="ctr"/>
            <a:r>
              <a:rPr lang="en-US" sz="2400" b="1">
                <a:solidFill>
                  <a:srgbClr val="DADADA"/>
                </a:solidFill>
                <a:latin typeface="Arial Rounded MT Bold" pitchFamily="34" charset="0"/>
              </a:rPr>
              <a:t>Ware</a:t>
            </a:r>
          </a:p>
          <a:p>
            <a:pPr algn="ctr"/>
            <a:r>
              <a:rPr lang="en-US" sz="2400" b="1">
                <a:solidFill>
                  <a:srgbClr val="DADADA"/>
                </a:solidFill>
                <a:latin typeface="Arial Rounded MT Bold" pitchFamily="34" charset="0"/>
              </a:rPr>
              <a:t>house</a:t>
            </a:r>
          </a:p>
        </p:txBody>
      </p:sp>
      <p:pic>
        <p:nvPicPr>
          <p:cNvPr id="65" name="Picture 64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8848" y="1309048"/>
            <a:ext cx="1714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181850" y="2655888"/>
            <a:ext cx="15351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b="1"/>
              <a:t>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KD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the application domain:</a:t>
            </a:r>
          </a:p>
          <a:p>
            <a:pPr marL="971550" lvl="1" indent="-514350"/>
            <a:r>
              <a:rPr lang="en-US" dirty="0" smtClean="0"/>
              <a:t>relevant prior knowledge and goals of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target data set: data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and preprocessing: (may take 60% of effort!)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reduction and transformation:</a:t>
            </a:r>
          </a:p>
          <a:p>
            <a:pPr marL="971550" lvl="1" indent="-514350"/>
            <a:r>
              <a:rPr lang="en-US" sz="2900" dirty="0" smtClean="0"/>
              <a:t>find useful features, dimensionality/variable reduction, invariant representation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of KD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5.</a:t>
            </a:r>
            <a:r>
              <a:rPr lang="en-US" dirty="0" smtClean="0"/>
              <a:t> 	Choosing functions of data mining </a:t>
            </a:r>
          </a:p>
          <a:p>
            <a:pPr marL="971550" lvl="1" indent="-514350"/>
            <a:r>
              <a:rPr lang="en-US" sz="2900" dirty="0" smtClean="0"/>
              <a:t>summarization, classification, regression, association, clustering.</a:t>
            </a:r>
            <a:endParaRPr lang="en-US" sz="29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6.</a:t>
            </a:r>
            <a:r>
              <a:rPr lang="en-US" dirty="0" smtClean="0"/>
              <a:t>	Choosing the mining algorithm(s)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7.</a:t>
            </a:r>
            <a:r>
              <a:rPr lang="en-US" dirty="0" smtClean="0"/>
              <a:t>	Data mining: search for patterns of interest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8.</a:t>
            </a:r>
            <a:r>
              <a:rPr lang="en-US" dirty="0" smtClean="0"/>
              <a:t>	Pattern evaluation and knowledge presentation</a:t>
            </a:r>
          </a:p>
          <a:p>
            <a:pPr marL="971550" lvl="1" indent="-514350"/>
            <a:r>
              <a:rPr lang="en-US" sz="2900" dirty="0" smtClean="0"/>
              <a:t>visualization, transformation, removing redundant patterns, etc.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9.</a:t>
            </a:r>
            <a:r>
              <a:rPr lang="en-US" dirty="0" smtClean="0"/>
              <a:t>	Use of discovered knowledge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DM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new age has emerged?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Computing Storm</a:t>
            </a:r>
          </a:p>
          <a:p>
            <a:pPr lvl="1"/>
            <a:r>
              <a:rPr lang="en-US" sz="2400" dirty="0" smtClean="0"/>
              <a:t>Cheaper technology</a:t>
            </a:r>
          </a:p>
          <a:p>
            <a:pPr lvl="1"/>
            <a:r>
              <a:rPr lang="en-US" sz="2400" dirty="0" smtClean="0"/>
              <a:t>Mobile computing</a:t>
            </a:r>
          </a:p>
          <a:p>
            <a:pPr lvl="1"/>
            <a:r>
              <a:rPr lang="en-US" sz="2400" dirty="0" smtClean="0"/>
              <a:t>Social networking</a:t>
            </a:r>
          </a:p>
          <a:p>
            <a:pPr lvl="1"/>
            <a:r>
              <a:rPr lang="en-US" sz="2400" dirty="0" smtClean="0"/>
              <a:t>Cloud computing</a:t>
            </a:r>
          </a:p>
          <a:p>
            <a:r>
              <a:rPr lang="en-US" sz="2800" dirty="0" smtClean="0"/>
              <a:t>Data Storm</a:t>
            </a:r>
          </a:p>
          <a:p>
            <a:pPr lvl="1"/>
            <a:r>
              <a:rPr lang="en-US" sz="2400" i="1" dirty="0" smtClean="0">
                <a:solidFill>
                  <a:srgbClr val="0000CC"/>
                </a:solidFill>
              </a:rPr>
              <a:t>Volume</a:t>
            </a:r>
          </a:p>
          <a:p>
            <a:pPr lvl="1"/>
            <a:r>
              <a:rPr lang="en-US" sz="2400" i="1" dirty="0" smtClean="0">
                <a:solidFill>
                  <a:srgbClr val="0000CC"/>
                </a:solidFill>
              </a:rPr>
              <a:t>Velocity</a:t>
            </a:r>
          </a:p>
          <a:p>
            <a:pPr lvl="1"/>
            <a:r>
              <a:rPr lang="en-US" sz="2400" i="1" dirty="0" smtClean="0">
                <a:solidFill>
                  <a:srgbClr val="0000CC"/>
                </a:solidFill>
              </a:rPr>
              <a:t>Variety</a:t>
            </a:r>
          </a:p>
          <a:p>
            <a:r>
              <a:rPr lang="en-US" sz="2800" dirty="0" smtClean="0"/>
              <a:t>Convergence Storm</a:t>
            </a:r>
          </a:p>
          <a:p>
            <a:pPr lvl="1"/>
            <a:r>
              <a:rPr lang="en-US" sz="2400" dirty="0" smtClean="0"/>
              <a:t>Traditional software and hardware technologies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becomes large enough that it cannot be processed using conventional methods</a:t>
            </a:r>
          </a:p>
          <a:p>
            <a:r>
              <a:rPr lang="en-US" sz="2800" dirty="0" smtClean="0"/>
              <a:t>It isn’t just a description of raw volume</a:t>
            </a:r>
          </a:p>
          <a:p>
            <a:r>
              <a:rPr lang="en-US" sz="2800" dirty="0" smtClean="0"/>
              <a:t>Real issue is usability / accessibility</a:t>
            </a:r>
          </a:p>
          <a:p>
            <a:r>
              <a:rPr lang="en-US" sz="2800" dirty="0" smtClean="0"/>
              <a:t>Challenge is to develop </a:t>
            </a:r>
            <a:r>
              <a:rPr lang="en-US" sz="2800" dirty="0" smtClean="0">
                <a:solidFill>
                  <a:srgbClr val="0000FF"/>
                </a:solidFill>
              </a:rPr>
              <a:t>cost-effective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reliable methods</a:t>
            </a:r>
            <a:r>
              <a:rPr lang="en-US" sz="2800" dirty="0" smtClean="0"/>
              <a:t> for extracting value from large and complex sets of data in real time</a:t>
            </a:r>
          </a:p>
          <a:p>
            <a:r>
              <a:rPr lang="en-US" sz="2800" dirty="0" smtClean="0"/>
              <a:t>Big Data analytics vs. Traditional analytics</a:t>
            </a:r>
          </a:p>
          <a:p>
            <a:pPr lvl="1"/>
            <a:r>
              <a:rPr lang="en-US" sz="2400" dirty="0" smtClean="0"/>
              <a:t>Speed</a:t>
            </a:r>
          </a:p>
          <a:p>
            <a:pPr lvl="1"/>
            <a:r>
              <a:rPr lang="en-US" sz="2400" dirty="0" smtClean="0"/>
              <a:t>Scale</a:t>
            </a:r>
          </a:p>
          <a:p>
            <a:pPr lvl="1"/>
            <a:r>
              <a:rPr lang="en-US" sz="2400" dirty="0" smtClean="0"/>
              <a:t>Complexity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Europe's Very Long Baseline </a:t>
            </a:r>
            <a:r>
              <a:rPr lang="en-US" sz="2800" dirty="0" err="1" smtClean="0"/>
              <a:t>Interferometry</a:t>
            </a:r>
            <a:r>
              <a:rPr lang="en-US" sz="2800" dirty="0" smtClean="0"/>
              <a:t> (VLBI) has 16 telescopes, each of which produces </a:t>
            </a:r>
          </a:p>
          <a:p>
            <a:pPr>
              <a:buNone/>
            </a:pPr>
            <a:r>
              <a:rPr lang="en-US" sz="2800" b="1" smtClean="0"/>
              <a:t>    1 </a:t>
            </a:r>
            <a:r>
              <a:rPr lang="en-US" sz="2800" b="1" dirty="0" smtClean="0"/>
              <a:t>Gigabit/second </a:t>
            </a:r>
            <a:r>
              <a:rPr lang="en-US" sz="2800" dirty="0" smtClean="0"/>
              <a:t>of astronomical data over a 25-day observation session</a:t>
            </a:r>
            <a:r>
              <a:rPr lang="en-US" sz="2800" b="1" dirty="0" smtClean="0"/>
              <a:t> </a:t>
            </a:r>
          </a:p>
          <a:p>
            <a:pPr lvl="1"/>
            <a:r>
              <a:rPr lang="en-US" sz="2400" dirty="0" smtClean="0"/>
              <a:t>storage and analysis a big problem</a:t>
            </a:r>
          </a:p>
          <a:p>
            <a:r>
              <a:rPr lang="en-US" sz="2800" dirty="0" smtClean="0"/>
              <a:t>AT&amp;T handles billions of calls per day</a:t>
            </a:r>
          </a:p>
          <a:p>
            <a:pPr lvl="1"/>
            <a:r>
              <a:rPr lang="en-US" sz="2400" dirty="0" smtClean="0"/>
              <a:t>so much data, it cannot be all stored --analysis has to be done “on the fly”, on streaming data</a:t>
            </a:r>
          </a:p>
          <a:p>
            <a:endParaRPr lang="en-US" sz="2800" dirty="0" smtClean="0"/>
          </a:p>
          <a:p>
            <a:r>
              <a:rPr lang="en-US" sz="2800" dirty="0" smtClean="0"/>
              <a:t>Knowledge Discovery is needed to make sense and use of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Volume</a:t>
            </a:r>
          </a:p>
          <a:p>
            <a:pPr lvl="1"/>
            <a:r>
              <a:rPr lang="en-US" sz="2400" dirty="0" smtClean="0"/>
              <a:t>Quantity of transactions, events, or amount of history</a:t>
            </a:r>
          </a:p>
          <a:p>
            <a:pPr lvl="1"/>
            <a:r>
              <a:rPr lang="en-US" sz="2400" dirty="0" smtClean="0"/>
              <a:t>Attributes, dimensions, or predictive variables</a:t>
            </a:r>
          </a:p>
          <a:p>
            <a:endParaRPr lang="en-US" sz="2800" b="1" dirty="0" smtClean="0">
              <a:solidFill>
                <a:srgbClr val="CC0000"/>
              </a:solidFill>
            </a:endParaRPr>
          </a:p>
          <a:p>
            <a:r>
              <a:rPr lang="en-US" sz="2800" b="1" dirty="0" smtClean="0">
                <a:solidFill>
                  <a:srgbClr val="CC0000"/>
                </a:solidFill>
              </a:rPr>
              <a:t>Variety</a:t>
            </a:r>
          </a:p>
          <a:p>
            <a:pPr lvl="1"/>
            <a:r>
              <a:rPr lang="en-US" sz="2400" dirty="0" smtClean="0"/>
              <a:t>Assortment of data</a:t>
            </a:r>
          </a:p>
          <a:p>
            <a:pPr lvl="1"/>
            <a:r>
              <a:rPr lang="en-US" sz="2400" dirty="0" smtClean="0"/>
              <a:t>Traditional data, especially operational data, is “</a:t>
            </a:r>
            <a:r>
              <a:rPr lang="en-US" sz="2400" dirty="0" smtClean="0">
                <a:solidFill>
                  <a:srgbClr val="0000CC"/>
                </a:solidFill>
              </a:rPr>
              <a:t>structured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400" dirty="0" smtClean="0"/>
              <a:t>Recently data has become increasingly “</a:t>
            </a:r>
            <a:r>
              <a:rPr lang="en-US" sz="2400" dirty="0" smtClean="0">
                <a:solidFill>
                  <a:srgbClr val="0000CC"/>
                </a:solidFill>
              </a:rPr>
              <a:t>unstructured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400" dirty="0" smtClean="0"/>
              <a:t>Data does not have a predefined data model and/or does not fit well into a relational database</a:t>
            </a:r>
          </a:p>
          <a:p>
            <a:pPr lvl="1"/>
            <a:r>
              <a:rPr lang="en-US" sz="2400" dirty="0" smtClean="0"/>
              <a:t>Text, audio, video, image, geospatial, Internet data (click streams and log files)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V’s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Variety</a:t>
            </a:r>
          </a:p>
          <a:p>
            <a:pPr lvl="1"/>
            <a:r>
              <a:rPr lang="en-US" sz="2400" dirty="0" smtClean="0"/>
              <a:t>Unstructured data</a:t>
            </a:r>
          </a:p>
          <a:p>
            <a:pPr lvl="1"/>
            <a:r>
              <a:rPr lang="en-US" sz="2400" dirty="0" smtClean="0"/>
              <a:t>Amount of data is doubling every two years</a:t>
            </a:r>
          </a:p>
          <a:p>
            <a:pPr lvl="1"/>
            <a:r>
              <a:rPr lang="en-US" sz="2400" dirty="0" smtClean="0"/>
              <a:t>Most new data is unstructured (~95%)</a:t>
            </a:r>
          </a:p>
          <a:p>
            <a:pPr lvl="1"/>
            <a:r>
              <a:rPr lang="en-US" sz="2400" dirty="0" smtClean="0"/>
              <a:t>Unstructured data is vastly underutilized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Velocity</a:t>
            </a:r>
          </a:p>
          <a:p>
            <a:pPr lvl="1"/>
            <a:r>
              <a:rPr lang="en-US" sz="2400" dirty="0" smtClean="0"/>
              <a:t>Speed at which data is created, accumulated, ingested, and processed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Big Data analytics worth the effort?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Competitive advantage </a:t>
            </a:r>
            <a:r>
              <a:rPr lang="en-US" sz="2400" dirty="0" smtClean="0"/>
              <a:t>in ultracompetitive global economy</a:t>
            </a:r>
          </a:p>
          <a:p>
            <a:r>
              <a:rPr lang="en-US" sz="2400" dirty="0" smtClean="0"/>
              <a:t>Nucleus Research (2011) concluded that analytics pays back $10.66 for every dollar spent</a:t>
            </a:r>
          </a:p>
          <a:p>
            <a:r>
              <a:rPr lang="en-US" sz="2400" dirty="0" smtClean="0"/>
              <a:t>Media Math Co. achieved a 212% ROI in five months with an annual revenue lift of $2.2M</a:t>
            </a:r>
          </a:p>
          <a:p>
            <a:r>
              <a:rPr lang="en-US" sz="2400" dirty="0" smtClean="0"/>
              <a:t>Drive top-line and simultaneously minimize operational cost</a:t>
            </a:r>
          </a:p>
          <a:p>
            <a:r>
              <a:rPr lang="en-US" sz="2400" dirty="0" smtClean="0"/>
              <a:t>Big Data analytics aren’t constrained by predefined set of questions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You don’t know what you don’t know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You don’t have to guess</a:t>
            </a:r>
          </a:p>
          <a:p>
            <a:r>
              <a:rPr lang="en-US" sz="2400" dirty="0" smtClean="0"/>
              <a:t>Fact based decision - use data to find answers that are more specific and significantly more useful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27 </a:t>
            </a:r>
            <a:r>
              <a:rPr lang="en-US" b="1" dirty="0" smtClean="0"/>
              <a:t>Sessions</a:t>
            </a:r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Labs</a:t>
            </a:r>
          </a:p>
          <a:p>
            <a:endParaRPr lang="en-US" b="1" dirty="0" smtClean="0"/>
          </a:p>
          <a:p>
            <a:r>
              <a:rPr lang="en-US" b="1" dirty="0" smtClean="0"/>
              <a:t>Evaluation</a:t>
            </a:r>
          </a:p>
          <a:p>
            <a:pPr lvl="1"/>
            <a:r>
              <a:rPr lang="en-US" dirty="0" smtClean="0"/>
              <a:t>Mid </a:t>
            </a:r>
            <a:r>
              <a:rPr lang="en-US" dirty="0" err="1" smtClean="0"/>
              <a:t>Sem</a:t>
            </a:r>
            <a:r>
              <a:rPr lang="en-US" dirty="0" smtClean="0"/>
              <a:t> + End </a:t>
            </a:r>
            <a:r>
              <a:rPr lang="en-US" dirty="0" err="1" smtClean="0"/>
              <a:t>Sem</a:t>
            </a:r>
            <a:r>
              <a:rPr lang="en-US" dirty="0" smtClean="0"/>
              <a:t>: 70 %</a:t>
            </a:r>
          </a:p>
          <a:p>
            <a:pPr lvl="1"/>
            <a:r>
              <a:rPr lang="en-US" dirty="0" smtClean="0"/>
              <a:t>Project: 20%</a:t>
            </a:r>
          </a:p>
          <a:p>
            <a:pPr lvl="1"/>
            <a:r>
              <a:rPr lang="en-US" dirty="0" smtClean="0"/>
              <a:t>Quizzes / Assignments / Presentations: 10%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Attendance Policy</a:t>
            </a:r>
          </a:p>
          <a:p>
            <a:pPr lvl="1"/>
            <a:r>
              <a:rPr lang="en-US" dirty="0" smtClean="0"/>
              <a:t>100% attendance compulsory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in Business Intelligence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0112" y="151604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137312" y="593564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4512" y="532604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27912" y="456404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37512" y="380204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47112" y="296384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51512" y="151604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757312" y="151604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1837" y="1577953"/>
            <a:ext cx="1920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Increasing potential</a:t>
            </a:r>
          </a:p>
          <a:p>
            <a:pPr eaLnBrk="0" hangingPunct="0"/>
            <a:r>
              <a:rPr lang="en-US" sz="1600" b="1">
                <a:latin typeface="Times New Roman" pitchFamily="18" charset="0"/>
              </a:rPr>
              <a:t>to support</a:t>
            </a:r>
          </a:p>
          <a:p>
            <a:pPr eaLnBrk="0" hangingPunct="0"/>
            <a:r>
              <a:rPr lang="en-US" sz="1600" b="1">
                <a:latin typeface="Times New Roman" pitchFamily="18" charset="0"/>
              </a:rPr>
              <a:t>business decisions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66700" y="2024040"/>
            <a:ext cx="1001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End User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69875" y="3014640"/>
            <a:ext cx="952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r" eaLnBrk="0" hangingPunct="0"/>
            <a:r>
              <a:rPr lang="en-US" sz="1600" b="1">
                <a:latin typeface="Times New Roman" pitchFamily="18" charset="0"/>
              </a:rPr>
              <a:t>  Analyst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758775" y="3852840"/>
            <a:ext cx="855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     Data</a:t>
            </a:r>
          </a:p>
          <a:p>
            <a:pPr algn="r" eaLnBrk="0" hangingPunct="0"/>
            <a:r>
              <a:rPr lang="en-US" sz="1600" b="1">
                <a:latin typeface="Times New Roman" pitchFamily="18" charset="0"/>
              </a:rPr>
              <a:t>Analyst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020712" y="5757840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DBA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04312" y="224629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/>
              <a:t>Decision</a:t>
            </a:r>
            <a:r>
              <a:rPr lang="en-US" sz="1800"/>
              <a:t> </a:t>
            </a:r>
            <a:r>
              <a:rPr lang="en-US" sz="1800" b="1"/>
              <a:t>Making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270912" y="3060678"/>
            <a:ext cx="226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Data Presentation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194712" y="3421040"/>
            <a:ext cx="257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575712" y="3833790"/>
            <a:ext cx="1782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Data Mining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99512" y="410684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286787" y="4640240"/>
            <a:ext cx="2346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/>
              <a:t>Data Exploration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051712" y="494504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Statistical Summary, Querying, and Reporting</a:t>
            </a:r>
            <a:endParaRPr lang="en-US" sz="18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518312" y="5478440"/>
            <a:ext cx="602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Data Preprocessing/Integration, Data Warehouses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499512" y="5859440"/>
            <a:ext cx="169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Data Sources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984912" y="6164240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Paper, Files, Web documents, Scientific experiments, Database Systems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75312" y="654524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 Application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astronomy, bioinformatics, drug discovery, …</a:t>
            </a:r>
          </a:p>
          <a:p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advertising, CRM (Customer Relationship management), investments, manufacturing, sports/entertainment, telecom, e-Commerce, targeted marketing, health care, …</a:t>
            </a:r>
          </a:p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search engines, bots, …</a:t>
            </a:r>
          </a:p>
          <a:p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law enforcement, profiling tax cheaters, anti-terror,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 for Customer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Tasks:</a:t>
            </a:r>
          </a:p>
          <a:p>
            <a:pPr lvl="1"/>
            <a:r>
              <a:rPr lang="en-US" dirty="0" smtClean="0"/>
              <a:t>attrition prediction</a:t>
            </a:r>
          </a:p>
          <a:p>
            <a:pPr lvl="1"/>
            <a:r>
              <a:rPr lang="en-US" dirty="0" smtClean="0"/>
              <a:t>targeted marketing: </a:t>
            </a:r>
          </a:p>
          <a:p>
            <a:pPr lvl="2"/>
            <a:r>
              <a:rPr lang="en-US" dirty="0" smtClean="0"/>
              <a:t>cross-sell, customer acquisition</a:t>
            </a:r>
          </a:p>
          <a:p>
            <a:pPr lvl="1"/>
            <a:r>
              <a:rPr lang="en-US" dirty="0" smtClean="0"/>
              <a:t>credit-risk</a:t>
            </a:r>
          </a:p>
          <a:p>
            <a:pPr lvl="1"/>
            <a:r>
              <a:rPr lang="en-US" dirty="0" smtClean="0"/>
              <a:t>fraud detection</a:t>
            </a:r>
          </a:p>
          <a:p>
            <a:r>
              <a:rPr lang="en-US" dirty="0" smtClean="0"/>
              <a:t>Industries</a:t>
            </a:r>
          </a:p>
          <a:p>
            <a:pPr lvl="1"/>
            <a:r>
              <a:rPr lang="en-US" dirty="0" smtClean="0"/>
              <a:t>banking, telecom, retail sales,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Attrition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Situation: Attrition rate of mobile phone customers is around 25-30% a year! </a:t>
            </a:r>
          </a:p>
          <a:p>
            <a:endParaRPr lang="en-US" dirty="0" smtClean="0"/>
          </a:p>
          <a:p>
            <a:r>
              <a:rPr lang="en-US" dirty="0" smtClean="0"/>
              <a:t>Task: </a:t>
            </a:r>
          </a:p>
          <a:p>
            <a:pPr lvl="1"/>
            <a:r>
              <a:rPr lang="en-US" dirty="0" smtClean="0"/>
              <a:t>Given customer information for the past N months, predict who is likely to attrite next month</a:t>
            </a:r>
          </a:p>
          <a:p>
            <a:pPr lvl="1"/>
            <a:r>
              <a:rPr lang="en-US" dirty="0" smtClean="0"/>
              <a:t>Also, estimate customer value and what is the cost-effective offer to be made to this customer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Risk Assessment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Situation: Person applies for a loan</a:t>
            </a:r>
          </a:p>
          <a:p>
            <a:r>
              <a:rPr lang="en-US" sz="2800" dirty="0" smtClean="0"/>
              <a:t>Task: </a:t>
            </a:r>
          </a:p>
          <a:p>
            <a:pPr lvl="1"/>
            <a:r>
              <a:rPr lang="en-US" sz="2400" dirty="0" smtClean="0"/>
              <a:t>Should a bank approve the loan?</a:t>
            </a:r>
          </a:p>
          <a:p>
            <a:r>
              <a:rPr lang="en-US" sz="2800" dirty="0" smtClean="0"/>
              <a:t>Note: </a:t>
            </a:r>
          </a:p>
          <a:p>
            <a:pPr lvl="1"/>
            <a:r>
              <a:rPr lang="en-US" sz="2400" dirty="0" smtClean="0"/>
              <a:t>People who have the best credit don’t need the loans, and people with worst credit are not likely to repay</a:t>
            </a:r>
          </a:p>
          <a:p>
            <a:pPr lvl="1"/>
            <a:r>
              <a:rPr lang="en-US" sz="2400" dirty="0" smtClean="0"/>
              <a:t>Bank’s best customers are in the middle</a:t>
            </a:r>
            <a:r>
              <a:rPr lang="en-US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Banks develop credit models using variety of machine learning methods</a:t>
            </a:r>
          </a:p>
          <a:p>
            <a:r>
              <a:rPr lang="en-US" sz="2800" dirty="0" smtClean="0"/>
              <a:t>Mortgage and credit card proliferation are the results of being able to successfully predict if a person is likely to default on a loan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E-commerce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person buys a book (product) at Amazon.com</a:t>
            </a:r>
          </a:p>
          <a:p>
            <a:r>
              <a:rPr lang="en-US" dirty="0" smtClean="0"/>
              <a:t>Task: Recommend other books (products) this person is likely to buy</a:t>
            </a:r>
          </a:p>
          <a:p>
            <a:r>
              <a:rPr lang="en-US" dirty="0" smtClean="0"/>
              <a:t>Amazon does clustering based on books bought:</a:t>
            </a:r>
          </a:p>
          <a:p>
            <a:pPr lvl="1"/>
            <a:r>
              <a:rPr lang="en-US" sz="2600" i="1" dirty="0" smtClean="0"/>
              <a:t>customers who bought “Advances in Knowledge Discovery and Data Mining”, also bought “Data Mining: Practical Machine Learning Tools and Techniques with Java Implementations</a:t>
            </a:r>
            <a:r>
              <a:rPr lang="en-US" sz="2600" b="1" i="1" dirty="0" smtClean="0"/>
              <a:t>”</a:t>
            </a:r>
          </a:p>
          <a:p>
            <a:r>
              <a:rPr lang="en-US" dirty="0" smtClean="0"/>
              <a:t>Recommendation program is quite successful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Genomic Microarrays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microarray (medical) data for a number of patients, can we</a:t>
            </a:r>
          </a:p>
          <a:p>
            <a:pPr lvl="1"/>
            <a:r>
              <a:rPr lang="en-US" dirty="0" smtClean="0"/>
              <a:t>Accurately diagnose the disease? </a:t>
            </a:r>
          </a:p>
          <a:p>
            <a:pPr lvl="1"/>
            <a:r>
              <a:rPr lang="en-US" dirty="0" smtClean="0"/>
              <a:t>Predict outcome for given treatment?</a:t>
            </a:r>
          </a:p>
          <a:p>
            <a:pPr lvl="1"/>
            <a:r>
              <a:rPr lang="en-US" dirty="0" smtClean="0"/>
              <a:t>Recommend best treatment?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ALL/AML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38 training cases, 34 test, ~ 7,000 genes</a:t>
            </a:r>
          </a:p>
          <a:p>
            <a:r>
              <a:rPr lang="en-US" dirty="0" smtClean="0"/>
              <a:t>2 Classes: Acute Lymphoblastic Leukemia (ALL) vs. Acute Myeloid Leukemia (AML)</a:t>
            </a:r>
          </a:p>
          <a:p>
            <a:r>
              <a:rPr lang="en-US" dirty="0" smtClean="0"/>
              <a:t>Use train data to build diagnostic model</a:t>
            </a:r>
          </a:p>
          <a:p>
            <a:r>
              <a:rPr lang="en-US" dirty="0" smtClean="0"/>
              <a:t>Results on test data:</a:t>
            </a:r>
          </a:p>
          <a:p>
            <a:pPr lvl="1"/>
            <a:r>
              <a:rPr lang="en-US" dirty="0" smtClean="0"/>
              <a:t>33/34 correct, 1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2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&amp; Fraud Detection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Credit Card Fraud Detection</a:t>
            </a:r>
          </a:p>
          <a:p>
            <a:r>
              <a:rPr lang="en-US" dirty="0" smtClean="0"/>
              <a:t>Detection of Money laundering </a:t>
            </a:r>
          </a:p>
          <a:p>
            <a:pPr lvl="1"/>
            <a:r>
              <a:rPr lang="en-US" dirty="0" smtClean="0"/>
              <a:t>FAIS (US Treasury)</a:t>
            </a:r>
          </a:p>
          <a:p>
            <a:r>
              <a:rPr lang="en-US" dirty="0" smtClean="0"/>
              <a:t>Securities Fraud</a:t>
            </a:r>
          </a:p>
          <a:p>
            <a:pPr lvl="1"/>
            <a:r>
              <a:rPr lang="en-US" dirty="0" smtClean="0"/>
              <a:t>NASDAQ KDD system</a:t>
            </a:r>
          </a:p>
          <a:p>
            <a:r>
              <a:rPr lang="en-US" dirty="0" smtClean="0"/>
              <a:t>Phone fraud</a:t>
            </a:r>
          </a:p>
          <a:p>
            <a:pPr lvl="1"/>
            <a:r>
              <a:rPr lang="en-US" dirty="0" smtClean="0"/>
              <a:t>AT&amp;T, Bell Atlantic, British Telecom/MCI</a:t>
            </a:r>
          </a:p>
          <a:p>
            <a:r>
              <a:rPr lang="en-US" dirty="0" smtClean="0"/>
              <a:t>Bio-terrorism detection at Salt Lake Olympics 2002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rgbClr val="0000FF"/>
                </a:solidFill>
              </a:rPr>
              <a:t>Optimization Analytics </a:t>
            </a:r>
            <a:r>
              <a:rPr lang="en-US" sz="2600" dirty="0" smtClean="0"/>
              <a:t>used to direct the correct supplies of recovery/food items to areas where they are needed most</a:t>
            </a:r>
          </a:p>
          <a:p>
            <a:r>
              <a:rPr lang="en-US" sz="2600" dirty="0" smtClean="0"/>
              <a:t>Does a village need bottled water or boats, rice or wheat, shelter or toilets?</a:t>
            </a:r>
          </a:p>
          <a:p>
            <a:r>
              <a:rPr lang="en-US" sz="2600" dirty="0" smtClean="0"/>
              <a:t>Hurricane Frances was on its way to hit Florida’s Atlantic coast (2004)</a:t>
            </a:r>
          </a:p>
          <a:p>
            <a:pPr lvl="1"/>
            <a:r>
              <a:rPr lang="en-US" sz="2200" dirty="0" smtClean="0"/>
              <a:t>Wal-Mart wants to predict which items will be sold most in the path of the hurricane</a:t>
            </a:r>
          </a:p>
          <a:p>
            <a:pPr lvl="1"/>
            <a:r>
              <a:rPr lang="en-US" sz="2200" dirty="0" smtClean="0"/>
              <a:t>Obvious items: bottled water, flashlights</a:t>
            </a:r>
          </a:p>
          <a:p>
            <a:pPr lvl="1"/>
            <a:r>
              <a:rPr lang="en-US" sz="2200" dirty="0" smtClean="0"/>
              <a:t>Mined shopper history when Hurricane Charley struck several weeks earlier</a:t>
            </a:r>
          </a:p>
          <a:p>
            <a:pPr lvl="1"/>
            <a:r>
              <a:rPr lang="en-US" sz="2200" dirty="0" smtClean="0"/>
              <a:t>In the past sales of </a:t>
            </a:r>
            <a:r>
              <a:rPr lang="en-US" sz="2200" i="1" dirty="0" smtClean="0"/>
              <a:t>strawberry Pop-Tarts</a:t>
            </a:r>
            <a:r>
              <a:rPr lang="en-US" sz="2200" dirty="0" smtClean="0"/>
              <a:t> and </a:t>
            </a:r>
            <a:r>
              <a:rPr lang="en-US" sz="2200" i="1" dirty="0" smtClean="0"/>
              <a:t>beer</a:t>
            </a:r>
            <a:r>
              <a:rPr lang="en-US" sz="2200" dirty="0" smtClean="0"/>
              <a:t> increased seven times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Books</a:t>
            </a:r>
          </a:p>
          <a:p>
            <a:pPr lvl="1"/>
            <a:r>
              <a:rPr lang="en-US" dirty="0" smtClean="0"/>
              <a:t>Data Mining: Concepts and Techniques, 3</a:t>
            </a:r>
            <a:r>
              <a:rPr lang="en-US" baseline="30000" dirty="0" smtClean="0"/>
              <a:t>rd</a:t>
            </a:r>
            <a:r>
              <a:rPr lang="en-US" dirty="0" smtClean="0"/>
              <a:t> ed.</a:t>
            </a:r>
          </a:p>
          <a:p>
            <a:pPr lvl="2"/>
            <a:r>
              <a:rPr lang="en-US" dirty="0" smtClean="0"/>
              <a:t>By </a:t>
            </a:r>
            <a:r>
              <a:rPr lang="de-DE" dirty="0" smtClean="0"/>
              <a:t>Jiawei Han, Micheline Kamber &amp; Jian Pei</a:t>
            </a:r>
            <a:endParaRPr lang="en-US" dirty="0" smtClean="0"/>
          </a:p>
          <a:p>
            <a:pPr lvl="1"/>
            <a:r>
              <a:rPr lang="en-US" dirty="0" smtClean="0"/>
              <a:t>Introduction to Data Mining</a:t>
            </a:r>
          </a:p>
          <a:p>
            <a:pPr lvl="2"/>
            <a:r>
              <a:rPr lang="de-DE" dirty="0" smtClean="0"/>
              <a:t>P. N. Tan, M. Steinbach &amp; V. Kumar</a:t>
            </a:r>
          </a:p>
          <a:p>
            <a:pPr lvl="1"/>
            <a:r>
              <a:rPr lang="en-US" dirty="0" smtClean="0"/>
              <a:t>The Art of R Programming</a:t>
            </a:r>
          </a:p>
          <a:p>
            <a:pPr lvl="2"/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endParaRPr lang="en-US" dirty="0" smtClean="0"/>
          </a:p>
          <a:p>
            <a:pPr lvl="1"/>
            <a:r>
              <a:rPr lang="en-US" dirty="0" smtClean="0"/>
              <a:t>R for Everyone</a:t>
            </a:r>
          </a:p>
          <a:p>
            <a:pPr lvl="2"/>
            <a:r>
              <a:rPr lang="en-US" dirty="0" smtClean="0"/>
              <a:t>Jared P. Lander</a:t>
            </a:r>
            <a:endParaRPr lang="en-US" b="1" dirty="0" smtClean="0"/>
          </a:p>
          <a:p>
            <a:r>
              <a:rPr lang="en-US" b="1" dirty="0" smtClean="0"/>
              <a:t>Handouts and Case Studies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Specify the kinds of patterns to be found in data mining tasks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Class/Concept description: Characterization and discrimination</a:t>
            </a:r>
          </a:p>
          <a:p>
            <a:pPr lvl="1"/>
            <a:r>
              <a:rPr lang="en-US" sz="2400" dirty="0" smtClean="0"/>
              <a:t>Data characterization - summarization of the general characteristics or features of a target class of data</a:t>
            </a:r>
          </a:p>
          <a:p>
            <a:pPr lvl="1"/>
            <a:r>
              <a:rPr lang="en-US" sz="2400" dirty="0" smtClean="0"/>
              <a:t>Data discrimination - comparison of the general features of the target class data objects against objects from one or multiple contrasting classes</a:t>
            </a:r>
          </a:p>
          <a:p>
            <a:pPr lvl="1"/>
            <a:r>
              <a:rPr lang="en-US" sz="2400" dirty="0" smtClean="0"/>
              <a:t>Output - pie charts, bar charts, curves, multidimensional data cubes, and multidimensional tables</a:t>
            </a:r>
          </a:p>
          <a:p>
            <a:pPr>
              <a:buNone/>
            </a:pP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600" i="1" dirty="0" err="1" smtClean="0"/>
              <a:t>AllElectronics</a:t>
            </a:r>
            <a:r>
              <a:rPr lang="en-US" sz="2600" dirty="0" smtClean="0"/>
              <a:t> is a successful international company with branches around the world</a:t>
            </a:r>
          </a:p>
          <a:p>
            <a:r>
              <a:rPr lang="en-US" sz="2600" dirty="0" smtClean="0"/>
              <a:t>Each branch has its own set of databases</a:t>
            </a:r>
          </a:p>
          <a:p>
            <a:r>
              <a:rPr lang="en-US" sz="2600" dirty="0" smtClean="0"/>
              <a:t>The database has following relation tables:</a:t>
            </a:r>
            <a:endParaRPr lang="en-US" sz="2600" i="1" dirty="0" smtClean="0"/>
          </a:p>
          <a:p>
            <a:pPr lvl="1"/>
            <a:r>
              <a:rPr lang="en-US" sz="2200" b="1" dirty="0" smtClean="0"/>
              <a:t>customer</a:t>
            </a:r>
            <a:r>
              <a:rPr lang="en-US" sz="2200" dirty="0" smtClean="0"/>
              <a:t> – (</a:t>
            </a:r>
            <a:r>
              <a:rPr lang="en-US" sz="2200" dirty="0" err="1" smtClean="0"/>
              <a:t>cust_ID</a:t>
            </a:r>
            <a:r>
              <a:rPr lang="en-US" sz="2200" dirty="0" smtClean="0"/>
              <a:t>, name, address, age, occupation, </a:t>
            </a:r>
            <a:r>
              <a:rPr lang="en-US" sz="2200" dirty="0" err="1" smtClean="0"/>
              <a:t>annual_income</a:t>
            </a:r>
            <a:r>
              <a:rPr lang="en-US" sz="2200" dirty="0" smtClean="0"/>
              <a:t>, </a:t>
            </a:r>
            <a:r>
              <a:rPr lang="en-US" sz="2200" dirty="0" err="1" smtClean="0"/>
              <a:t>credit_information</a:t>
            </a:r>
            <a:r>
              <a:rPr lang="en-US" sz="2200" dirty="0" smtClean="0"/>
              <a:t>, category,…)</a:t>
            </a:r>
          </a:p>
          <a:p>
            <a:pPr lvl="1"/>
            <a:r>
              <a:rPr lang="en-US" sz="2200" b="1" dirty="0" smtClean="0"/>
              <a:t>item</a:t>
            </a:r>
            <a:r>
              <a:rPr lang="en-US" sz="2200" dirty="0" smtClean="0"/>
              <a:t> – (</a:t>
            </a:r>
            <a:r>
              <a:rPr lang="en-US" sz="2200" dirty="0" err="1" smtClean="0"/>
              <a:t>item_ID</a:t>
            </a:r>
            <a:r>
              <a:rPr lang="en-US" sz="2200" dirty="0" smtClean="0"/>
              <a:t>, brand, category, type, price, place made, supplier, cost,...)</a:t>
            </a:r>
          </a:p>
          <a:p>
            <a:pPr lvl="1"/>
            <a:r>
              <a:rPr lang="en-US" sz="2200" b="1" dirty="0" smtClean="0"/>
              <a:t>branch</a:t>
            </a:r>
            <a:r>
              <a:rPr lang="en-US" sz="2200" dirty="0" smtClean="0"/>
              <a:t>  – (branch _ID, name, address,...)</a:t>
            </a:r>
          </a:p>
          <a:p>
            <a:pPr lvl="1"/>
            <a:r>
              <a:rPr lang="en-US" sz="2200" b="1" dirty="0" smtClean="0"/>
              <a:t>purchases</a:t>
            </a:r>
            <a:r>
              <a:rPr lang="en-US" sz="2200" dirty="0" smtClean="0"/>
              <a:t>  – (</a:t>
            </a:r>
            <a:r>
              <a:rPr lang="en-US" sz="2200" dirty="0" err="1" smtClean="0"/>
              <a:t>trans_ID</a:t>
            </a:r>
            <a:r>
              <a:rPr lang="en-US" sz="2200" dirty="0" smtClean="0"/>
              <a:t>, </a:t>
            </a:r>
            <a:r>
              <a:rPr lang="en-US" sz="2200" dirty="0" err="1" smtClean="0"/>
              <a:t>cust_ID</a:t>
            </a:r>
            <a:r>
              <a:rPr lang="en-US" sz="2200" dirty="0" smtClean="0"/>
              <a:t>, </a:t>
            </a:r>
            <a:r>
              <a:rPr lang="en-US" sz="2200" dirty="0" err="1" smtClean="0"/>
              <a:t>empl_ID</a:t>
            </a:r>
            <a:r>
              <a:rPr lang="en-US" sz="2200" dirty="0" smtClean="0"/>
              <a:t>, date, time, </a:t>
            </a:r>
            <a:r>
              <a:rPr lang="en-US" sz="2200" dirty="0" err="1" smtClean="0"/>
              <a:t>method_paid</a:t>
            </a:r>
            <a:r>
              <a:rPr lang="en-US" sz="2200" dirty="0" smtClean="0"/>
              <a:t>, amount)</a:t>
            </a:r>
          </a:p>
          <a:p>
            <a:pPr lvl="1"/>
            <a:r>
              <a:rPr lang="en-US" sz="2200" b="1" dirty="0" err="1" smtClean="0"/>
              <a:t>items_sold</a:t>
            </a:r>
            <a:r>
              <a:rPr lang="en-US" sz="2200" dirty="0" smtClean="0"/>
              <a:t>  – (</a:t>
            </a:r>
            <a:r>
              <a:rPr lang="en-US" sz="2200" dirty="0" err="1" smtClean="0"/>
              <a:t>trans_ID</a:t>
            </a:r>
            <a:r>
              <a:rPr lang="en-US" sz="2200" dirty="0" smtClean="0"/>
              <a:t>, </a:t>
            </a:r>
            <a:r>
              <a:rPr lang="en-US" sz="2200" dirty="0" err="1" smtClean="0"/>
              <a:t>item_ID</a:t>
            </a:r>
            <a:r>
              <a:rPr lang="en-US" sz="2200" dirty="0" smtClean="0"/>
              <a:t>, qty)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Data characterization </a:t>
            </a:r>
          </a:p>
          <a:p>
            <a:pPr lvl="1"/>
            <a:r>
              <a:rPr lang="en-US" sz="2400" dirty="0" smtClean="0"/>
              <a:t>Summarize the characteristics of customers who spend more than $5000 a year at </a:t>
            </a:r>
            <a:r>
              <a:rPr lang="en-US" sz="2400" dirty="0" err="1" smtClean="0"/>
              <a:t>AllElectronics</a:t>
            </a:r>
            <a:endParaRPr lang="en-US" sz="2400" dirty="0" smtClean="0"/>
          </a:p>
          <a:p>
            <a:pPr lvl="1"/>
            <a:r>
              <a:rPr lang="en-US" sz="2400" dirty="0" smtClean="0"/>
              <a:t>Result – a general profile of these customers, such as that they are 40 to 50 years old, employed, and have excellent credit ratings</a:t>
            </a:r>
          </a:p>
          <a:p>
            <a:r>
              <a:rPr lang="en-US" sz="2800" dirty="0" smtClean="0"/>
              <a:t>Data discrimination</a:t>
            </a:r>
          </a:p>
          <a:p>
            <a:pPr lvl="1"/>
            <a:r>
              <a:rPr lang="en-US" sz="2400" dirty="0" smtClean="0"/>
              <a:t>Compare two groups of customers—those who shop for computer products regularly (e.g., more than twice a month) and those who rarely shop for such products (e.g., less than three times a year)</a:t>
            </a:r>
          </a:p>
          <a:p>
            <a:pPr lvl="1"/>
            <a:r>
              <a:rPr lang="en-US" sz="2400" dirty="0" smtClean="0"/>
              <a:t>Result - 80% of the customers who frequently purchase computer products are 20-40 years old and have a university education, whereas 60% of the customers who infrequently buy such products are either seniors or youths, and have no university degree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Mining Frequent Patterns, Associations, and Correlations</a:t>
            </a:r>
            <a:endParaRPr lang="en-US" sz="2800" dirty="0" smtClean="0"/>
          </a:p>
          <a:p>
            <a:pPr lvl="1"/>
            <a:r>
              <a:rPr lang="en-US" sz="2400" dirty="0" smtClean="0"/>
              <a:t>Patterns that occur frequently in data</a:t>
            </a:r>
          </a:p>
          <a:p>
            <a:pPr lvl="1"/>
            <a:r>
              <a:rPr lang="en-US" sz="2400" i="1" dirty="0" smtClean="0"/>
              <a:t>Frequent </a:t>
            </a:r>
            <a:r>
              <a:rPr lang="en-US" sz="2400" i="1" dirty="0" err="1" smtClean="0"/>
              <a:t>itemset</a:t>
            </a:r>
            <a:r>
              <a:rPr lang="en-US" sz="2400" i="1" dirty="0" smtClean="0"/>
              <a:t> – </a:t>
            </a:r>
            <a:r>
              <a:rPr lang="en-US" sz="2400" dirty="0" smtClean="0"/>
              <a:t>a set of items that often appear together in a transactional data set</a:t>
            </a:r>
          </a:p>
          <a:p>
            <a:pPr lvl="1"/>
            <a:r>
              <a:rPr lang="en-US" sz="2400" dirty="0" smtClean="0"/>
              <a:t>What items are frequently purchased together in  </a:t>
            </a:r>
            <a:r>
              <a:rPr lang="en-US" sz="2400" dirty="0" err="1" smtClean="0"/>
              <a:t>Walmart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Association analysis</a:t>
            </a:r>
          </a:p>
          <a:p>
            <a:pPr lvl="2"/>
            <a:r>
              <a:rPr lang="en-US" sz="2000" dirty="0" smtClean="0"/>
              <a:t>buys(X, “computer”) -&gt; buys(X, “software”) [support = 2%, confidence = 60%]</a:t>
            </a:r>
          </a:p>
          <a:p>
            <a:pPr lvl="1"/>
            <a:r>
              <a:rPr lang="en-US" sz="2400" i="1" dirty="0" smtClean="0"/>
              <a:t>Frequent sequential pattern</a:t>
            </a:r>
          </a:p>
          <a:p>
            <a:pPr lvl="1"/>
            <a:r>
              <a:rPr lang="en-US" sz="2400" dirty="0" smtClean="0"/>
              <a:t>Output – Association Rules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Classification and Prediction</a:t>
            </a:r>
          </a:p>
          <a:p>
            <a:pPr lvl="1"/>
            <a:r>
              <a:rPr lang="en-US" sz="2400" dirty="0" smtClean="0"/>
              <a:t>Finding models that describe and distinguish classes or concepts for prediction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Typical methods: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/>
              <a:t>Decision trees, naïve Bayesian classification, support vector machines, neural networks, logistic regression, …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Typical applications:</a:t>
            </a:r>
          </a:p>
          <a:p>
            <a:pPr lvl="2">
              <a:lnSpc>
                <a:spcPct val="110000"/>
              </a:lnSpc>
            </a:pPr>
            <a:r>
              <a:rPr lang="en-US" sz="2200" dirty="0" smtClean="0"/>
              <a:t>Credit card fraud detection, direct marketing, classifying stars, diseases,  web-pages, …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Output: Classification Rules (i.e., IF-THEN rules), Decision Trees, </a:t>
            </a:r>
            <a:r>
              <a:rPr lang="en-US" sz="2400" smtClean="0"/>
              <a:t>Neural Networks</a:t>
            </a:r>
            <a:endParaRPr lang="en-US" sz="2400" dirty="0" smtClean="0"/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age(X, “youth”) AND income(X, “high”) -&gt; class(X, “A”)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/>
              <a:t>Cluster analysis</a:t>
            </a:r>
          </a:p>
          <a:p>
            <a:pPr lvl="1"/>
            <a:r>
              <a:rPr lang="en-US" sz="2400" dirty="0" smtClean="0"/>
              <a:t>Class label is unknown: Group data to form new classes</a:t>
            </a:r>
          </a:p>
          <a:p>
            <a:pPr lvl="1"/>
            <a:r>
              <a:rPr lang="en-US" sz="2400" dirty="0" smtClean="0"/>
              <a:t>Unsupervised learning</a:t>
            </a:r>
          </a:p>
          <a:p>
            <a:pPr lvl="1"/>
            <a:r>
              <a:rPr lang="en-US" sz="2400" dirty="0" smtClean="0"/>
              <a:t>Principle: maximize intra-class similarity and minimize inter-class similarity</a:t>
            </a:r>
          </a:p>
          <a:p>
            <a:endParaRPr lang="en-US" sz="3000" b="1" dirty="0" smtClean="0"/>
          </a:p>
          <a:p>
            <a:r>
              <a:rPr lang="en-US" sz="3000" b="1" dirty="0" smtClean="0"/>
              <a:t>Outlier analysis</a:t>
            </a:r>
          </a:p>
          <a:p>
            <a:pPr lvl="1"/>
            <a:r>
              <a:rPr lang="en-US" sz="2400" dirty="0" smtClean="0"/>
              <a:t>Outlier: a data object that does not comply with the general behavior of the data</a:t>
            </a:r>
          </a:p>
          <a:p>
            <a:pPr lvl="1"/>
            <a:r>
              <a:rPr lang="en-US" sz="2400" dirty="0" smtClean="0"/>
              <a:t>Noise or exception? </a:t>
            </a:r>
          </a:p>
          <a:p>
            <a:pPr lvl="1"/>
            <a:r>
              <a:rPr lang="en-US" sz="2400" dirty="0" smtClean="0"/>
              <a:t>Methods: by-product of clustering or regression analysis, …</a:t>
            </a:r>
          </a:p>
          <a:p>
            <a:pPr lvl="1"/>
            <a:r>
              <a:rPr lang="en-US" sz="2400" dirty="0" smtClean="0"/>
              <a:t>useful in fraud detection, rare events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b="1" dirty="0" smtClean="0"/>
              <a:t>Trend and evolution analysis</a:t>
            </a:r>
          </a:p>
          <a:p>
            <a:pPr lvl="1"/>
            <a:r>
              <a:rPr lang="en-US" sz="2400" dirty="0" smtClean="0"/>
              <a:t>Trend, time series, and deviation: regression analysis</a:t>
            </a:r>
          </a:p>
          <a:p>
            <a:pPr lvl="1"/>
            <a:r>
              <a:rPr lang="en-US" sz="2400" dirty="0" smtClean="0"/>
              <a:t>Sequential pattern mining, periodicity analysis</a:t>
            </a:r>
          </a:p>
          <a:p>
            <a:pPr lvl="2"/>
            <a:r>
              <a:rPr lang="en-US" sz="2000" dirty="0" smtClean="0"/>
              <a:t>e.g., first buy digital camera, then buy </a:t>
            </a:r>
            <a:r>
              <a:rPr lang="en-US" sz="2000" dirty="0" smtClean="0">
                <a:sym typeface="Wingdings" pitchFamily="2" charset="2"/>
              </a:rPr>
              <a:t>large SD memory cards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Patterns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data mining system has the potential to generate thousands or even millions of patterns, or rules</a:t>
            </a:r>
          </a:p>
          <a:p>
            <a:r>
              <a:rPr lang="en-US" sz="2400" dirty="0" smtClean="0"/>
              <a:t>Only a small fraction of the patterns potentially generated would actually be of interest</a:t>
            </a:r>
          </a:p>
          <a:p>
            <a:r>
              <a:rPr lang="en-US" sz="2400" i="1" dirty="0" smtClean="0"/>
              <a:t>What makes a pattern interesting?</a:t>
            </a:r>
          </a:p>
          <a:p>
            <a:pPr lvl="1"/>
            <a:r>
              <a:rPr lang="en-US" sz="2200" i="1" dirty="0" smtClean="0"/>
              <a:t>easily understood</a:t>
            </a:r>
          </a:p>
          <a:p>
            <a:pPr lvl="1"/>
            <a:r>
              <a:rPr lang="en-US" sz="2200" i="1" dirty="0" smtClean="0"/>
              <a:t>valid </a:t>
            </a:r>
            <a:r>
              <a:rPr lang="en-US" sz="2200" dirty="0" smtClean="0"/>
              <a:t>on new or test data with some degree of </a:t>
            </a:r>
            <a:r>
              <a:rPr lang="en-US" sz="2200" i="1" dirty="0" smtClean="0"/>
              <a:t>certainty</a:t>
            </a:r>
          </a:p>
          <a:p>
            <a:pPr lvl="1"/>
            <a:r>
              <a:rPr lang="en-US" sz="2200" dirty="0" smtClean="0"/>
              <a:t>potentially </a:t>
            </a:r>
            <a:r>
              <a:rPr lang="en-US" sz="2200" i="1" dirty="0" smtClean="0"/>
              <a:t>useful, and </a:t>
            </a:r>
          </a:p>
          <a:p>
            <a:pPr lvl="1"/>
            <a:r>
              <a:rPr lang="en-US" sz="2200" i="1" dirty="0" smtClean="0"/>
              <a:t>novel</a:t>
            </a:r>
          </a:p>
          <a:p>
            <a:r>
              <a:rPr lang="en-US" sz="2400" dirty="0" smtClean="0"/>
              <a:t>An interesting pattern represents </a:t>
            </a:r>
            <a:r>
              <a:rPr lang="en-US" sz="2400" i="1" dirty="0" smtClean="0">
                <a:solidFill>
                  <a:srgbClr val="0000CC"/>
                </a:solidFill>
              </a:rPr>
              <a:t>knowledge</a:t>
            </a:r>
          </a:p>
          <a:p>
            <a:r>
              <a:rPr lang="en-US" sz="2400" dirty="0" smtClean="0"/>
              <a:t>Measures of pattern interestingness</a:t>
            </a:r>
          </a:p>
          <a:p>
            <a:pPr lvl="1"/>
            <a:r>
              <a:rPr lang="en-US" sz="2000" dirty="0" smtClean="0"/>
              <a:t>Support, confidence, accuracy, coverage, unexpectedness, actionable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04800" y="1828800"/>
            <a:ext cx="8534400" cy="4114800"/>
            <a:chOff x="304800" y="1828800"/>
            <a:chExt cx="8534400" cy="4114800"/>
          </a:xfrm>
        </p:grpSpPr>
        <p:sp>
          <p:nvSpPr>
            <p:cNvPr id="39940" name="Oval 19"/>
            <p:cNvSpPr>
              <a:spLocks noChangeArrowheads="1"/>
            </p:cNvSpPr>
            <p:nvPr/>
          </p:nvSpPr>
          <p:spPr bwMode="auto">
            <a:xfrm>
              <a:off x="3429000" y="3429000"/>
              <a:ext cx="2286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b="1"/>
                <a:t>Data Mining</a:t>
              </a:r>
            </a:p>
          </p:txBody>
        </p:sp>
        <p:sp>
          <p:nvSpPr>
            <p:cNvPr id="39941" name="Line 13"/>
            <p:cNvSpPr>
              <a:spLocks noChangeShapeType="1"/>
            </p:cNvSpPr>
            <p:nvPr/>
          </p:nvSpPr>
          <p:spPr bwMode="auto">
            <a:xfrm>
              <a:off x="2362200" y="3886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2" name="Line 14"/>
            <p:cNvSpPr>
              <a:spLocks noChangeShapeType="1"/>
            </p:cNvSpPr>
            <p:nvPr/>
          </p:nvSpPr>
          <p:spPr bwMode="auto">
            <a:xfrm>
              <a:off x="2286000" y="2667000"/>
              <a:ext cx="19050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3" name="Line 15"/>
            <p:cNvSpPr>
              <a:spLocks noChangeShapeType="1"/>
            </p:cNvSpPr>
            <p:nvPr/>
          </p:nvSpPr>
          <p:spPr bwMode="auto">
            <a:xfrm flipH="1">
              <a:off x="4876800" y="2590800"/>
              <a:ext cx="19050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4" name="Line 16"/>
            <p:cNvSpPr>
              <a:spLocks noChangeShapeType="1"/>
            </p:cNvSpPr>
            <p:nvPr/>
          </p:nvSpPr>
          <p:spPr bwMode="auto">
            <a:xfrm flipH="1">
              <a:off x="5715000" y="3886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5" name="Line 17"/>
            <p:cNvSpPr>
              <a:spLocks noChangeShapeType="1"/>
            </p:cNvSpPr>
            <p:nvPr/>
          </p:nvSpPr>
          <p:spPr bwMode="auto">
            <a:xfrm flipH="1" flipV="1">
              <a:off x="5181600" y="4419600"/>
              <a:ext cx="18288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6" name="Line 18"/>
            <p:cNvSpPr>
              <a:spLocks noChangeShapeType="1"/>
            </p:cNvSpPr>
            <p:nvPr/>
          </p:nvSpPr>
          <p:spPr bwMode="auto">
            <a:xfrm flipV="1">
              <a:off x="2438400" y="4419600"/>
              <a:ext cx="16002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7" name="Oval 21"/>
            <p:cNvSpPr>
              <a:spLocks noChangeArrowheads="1"/>
            </p:cNvSpPr>
            <p:nvPr/>
          </p:nvSpPr>
          <p:spPr bwMode="auto">
            <a:xfrm>
              <a:off x="1066800" y="18288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/>
                <a:t>Machine</a:t>
              </a:r>
            </a:p>
            <a:p>
              <a:pPr algn="ctr"/>
              <a:r>
                <a:rPr lang="en-US" sz="2400"/>
                <a:t>Learning</a:t>
              </a:r>
            </a:p>
          </p:txBody>
        </p:sp>
        <p:sp>
          <p:nvSpPr>
            <p:cNvPr id="39948" name="Oval 22"/>
            <p:cNvSpPr>
              <a:spLocks noChangeArrowheads="1"/>
            </p:cNvSpPr>
            <p:nvPr/>
          </p:nvSpPr>
          <p:spPr bwMode="auto">
            <a:xfrm>
              <a:off x="5867400" y="1828800"/>
              <a:ext cx="2057400" cy="7620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/>
                <a:t>Statistics</a:t>
              </a:r>
            </a:p>
          </p:txBody>
        </p:sp>
        <p:sp>
          <p:nvSpPr>
            <p:cNvPr id="39949" name="Oval 23"/>
            <p:cNvSpPr>
              <a:spLocks noChangeArrowheads="1"/>
            </p:cNvSpPr>
            <p:nvPr/>
          </p:nvSpPr>
          <p:spPr bwMode="auto">
            <a:xfrm>
              <a:off x="304800" y="35052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/>
                <a:t>Applications</a:t>
              </a:r>
            </a:p>
          </p:txBody>
        </p:sp>
        <p:sp>
          <p:nvSpPr>
            <p:cNvPr id="39950" name="Oval 24"/>
            <p:cNvSpPr>
              <a:spLocks noChangeArrowheads="1"/>
            </p:cNvSpPr>
            <p:nvPr/>
          </p:nvSpPr>
          <p:spPr bwMode="auto">
            <a:xfrm>
              <a:off x="533400" y="49530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/>
                <a:t>Algorithm</a:t>
              </a:r>
            </a:p>
          </p:txBody>
        </p:sp>
        <p:sp>
          <p:nvSpPr>
            <p:cNvPr id="39951" name="Oval 25"/>
            <p:cNvSpPr>
              <a:spLocks noChangeArrowheads="1"/>
            </p:cNvSpPr>
            <p:nvPr/>
          </p:nvSpPr>
          <p:spPr bwMode="auto">
            <a:xfrm>
              <a:off x="3505200" y="18288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/>
                <a:t>Pattern</a:t>
              </a:r>
            </a:p>
            <a:p>
              <a:pPr algn="ctr"/>
              <a:r>
                <a:rPr lang="en-US" sz="2400"/>
                <a:t>Recognition</a:t>
              </a:r>
            </a:p>
          </p:txBody>
        </p:sp>
        <p:sp>
          <p:nvSpPr>
            <p:cNvPr id="39952" name="Oval 26"/>
            <p:cNvSpPr>
              <a:spLocks noChangeArrowheads="1"/>
            </p:cNvSpPr>
            <p:nvPr/>
          </p:nvSpPr>
          <p:spPr bwMode="auto">
            <a:xfrm>
              <a:off x="6400800" y="51054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dirty="0"/>
                <a:t>High-Performance</a:t>
              </a:r>
            </a:p>
            <a:p>
              <a:pPr algn="ctr"/>
              <a:r>
                <a:rPr lang="en-US" dirty="0"/>
                <a:t>Computing</a:t>
              </a:r>
            </a:p>
          </p:txBody>
        </p:sp>
        <p:sp>
          <p:nvSpPr>
            <p:cNvPr id="39953" name="Oval 27"/>
            <p:cNvSpPr>
              <a:spLocks noChangeArrowheads="1"/>
            </p:cNvSpPr>
            <p:nvPr/>
          </p:nvSpPr>
          <p:spPr bwMode="auto">
            <a:xfrm>
              <a:off x="6781800" y="34290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/>
                <a:t>Visualization</a:t>
              </a:r>
            </a:p>
          </p:txBody>
        </p:sp>
        <p:sp>
          <p:nvSpPr>
            <p:cNvPr id="39954" name="Line 28"/>
            <p:cNvSpPr>
              <a:spLocks noChangeShapeType="1"/>
            </p:cNvSpPr>
            <p:nvPr/>
          </p:nvSpPr>
          <p:spPr bwMode="auto">
            <a:xfrm flipH="1" flipV="1">
              <a:off x="4495800" y="44958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5" name="Oval 30"/>
            <p:cNvSpPr>
              <a:spLocks noChangeArrowheads="1"/>
            </p:cNvSpPr>
            <p:nvPr/>
          </p:nvSpPr>
          <p:spPr bwMode="auto">
            <a:xfrm>
              <a:off x="3505200" y="5029200"/>
              <a:ext cx="2057400" cy="838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/>
                <a:t>Database </a:t>
              </a:r>
            </a:p>
            <a:p>
              <a:pPr algn="ctr"/>
              <a:r>
                <a:rPr lang="en-US" sz="2400"/>
                <a:t>Technology</a:t>
              </a:r>
            </a:p>
          </p:txBody>
        </p:sp>
        <p:sp>
          <p:nvSpPr>
            <p:cNvPr id="39956" name="Line 31"/>
            <p:cNvSpPr>
              <a:spLocks noChangeShapeType="1"/>
            </p:cNvSpPr>
            <p:nvPr/>
          </p:nvSpPr>
          <p:spPr bwMode="auto">
            <a:xfrm>
              <a:off x="4495800" y="26670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Mining: Confluence of Multiple Disciplines</a:t>
            </a:r>
            <a:r>
              <a:rPr lang="en-US" sz="3200" b="0" dirty="0" smtClean="0"/>
              <a:t> 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936"/>
            <a:ext cx="8229600" cy="1143000"/>
          </a:xfrm>
        </p:spPr>
        <p:txBody>
          <a:bodyPr/>
          <a:lstStyle/>
          <a:p>
            <a:r>
              <a:rPr lang="en-US" dirty="0" smtClean="0"/>
              <a:t>Major Issues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Mining Methodology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Mining various and new kinds of knowledge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Mining knowledge in multi-dimensional space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Data mining: An interdisciplinary effort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Handling noise, uncertainty, and incompleteness of data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User Interaction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Interactive mining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Incorporation of background knowledge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Presentation and visualization of data mining 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 smtClean="0"/>
              <a:t>Module 1 – DM &amp; KD Concepts and Techniques</a:t>
            </a:r>
          </a:p>
          <a:p>
            <a:endParaRPr lang="en-US" b="1" dirty="0" smtClean="0"/>
          </a:p>
          <a:p>
            <a:r>
              <a:rPr lang="en-US" b="1" dirty="0" smtClean="0"/>
              <a:t>Module 2 – DM &amp; KD Applications</a:t>
            </a:r>
          </a:p>
          <a:p>
            <a:endParaRPr lang="en-US" b="1" dirty="0" smtClean="0"/>
          </a:p>
          <a:p>
            <a:r>
              <a:rPr lang="en-US" b="1" dirty="0" smtClean="0"/>
              <a:t>Module 3 – Hands on with </a:t>
            </a:r>
            <a:r>
              <a:rPr lang="en-US" b="1" i="1" dirty="0" smtClean="0"/>
              <a:t>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170"/>
            <a:ext cx="8229600" cy="1143000"/>
          </a:xfrm>
        </p:spPr>
        <p:txBody>
          <a:bodyPr/>
          <a:lstStyle/>
          <a:p>
            <a:r>
              <a:rPr lang="en-US" dirty="0" smtClean="0"/>
              <a:t>Major Issues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Efficiency and Scalability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Parallel, distributed, stream, and incremental mining methods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Diversity of data types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Mining dynamic, networked, and global data repositories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Data mining and Society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Privacy-preserving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762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600" smtClean="0"/>
              <a:t>Conferences and Journals on Data Mining</a:t>
            </a:r>
            <a:endParaRPr lang="en-US" sz="3600" b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b="1" dirty="0" smtClean="0"/>
              <a:t>KDD Conferences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 smtClean="0"/>
              <a:t>ACM SIGKDD Int. Conf. on Knowledge Discovery in Databases and Data Mining (KDD)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 smtClean="0"/>
              <a:t>SIAM Data Mining Conf. (SDM)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 smtClean="0"/>
              <a:t>(IEEE) Int. Conf. on Data Mining (ICDM)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 smtClean="0"/>
              <a:t>European Conf. on Machine Learning and Principles and practices of Knowledge Discovery and Data Mining (ECML-PKDD)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 smtClean="0"/>
              <a:t>Pacific-Asia Conf. on Knowledge Discovery and Data Mining (PAKDD)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 smtClean="0"/>
              <a:t>Int. Conf. on Web Search and Data Mining (WSDM)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495800" y="1371600"/>
            <a:ext cx="434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b="1" dirty="0"/>
              <a:t>Other related conferences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DB conferences: ACM SIGMOD, VLDB, ICDE, EDBT, ICDT, …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Web and IR conferences: WWW, SIGIR, WSDM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ML conferences: ICML, NIPS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PR conferences: </a:t>
            </a:r>
            <a:r>
              <a:rPr lang="en-US" sz="1800" dirty="0" smtClean="0"/>
              <a:t>CVPR</a:t>
            </a:r>
            <a:endParaRPr lang="en-US" sz="1800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800" b="1" dirty="0"/>
              <a:t>Journals</a:t>
            </a:r>
            <a:r>
              <a:rPr lang="en-US" sz="1800" dirty="0"/>
              <a:t>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Data Mining and Knowledge Discovery (DAMI or DMKD)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IEEE Trans. On Knowledge and Data Eng. (TKDE)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KDD Explorations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800" dirty="0"/>
              <a:t>ACM Trans. on KDD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mic Sans MS" pitchFamily="66" charset="0"/>
              </a:rPr>
              <a:t>Data Mining &amp; Knowledge Discovery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mic Sans MS" pitchFamily="66" charset="0"/>
              </a:rPr>
              <a:t>Concepts and Techniques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Mining?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3352800" cy="3124200"/>
          </a:xfrm>
        </p:spPr>
        <p:txBody>
          <a:bodyPr>
            <a:normAutofit fontScale="70000" lnSpcReduction="20000"/>
          </a:bodyPr>
          <a:lstStyle/>
          <a:p>
            <a:pPr marL="342900" lvl="2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 dirty="0" smtClean="0"/>
              <a:t>Automated data collection tools, database systems, Web, computerized society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 dirty="0" smtClean="0"/>
              <a:t>Growth of many application areas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33528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 dirty="0" smtClean="0"/>
              <a:t>Explosive Growth of Data: from terabytes to </a:t>
            </a:r>
            <a:r>
              <a:rPr lang="en-US" sz="3600" dirty="0" err="1" smtClean="0"/>
              <a:t>petabytes</a:t>
            </a:r>
            <a:endParaRPr lang="en-US" sz="3600" dirty="0" smtClean="0"/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600" dirty="0" smtClean="0"/>
              <a:t>Major sources: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900" dirty="0" smtClean="0"/>
              <a:t>Business: Web, e-commerce, transactions, stocks, … 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900" dirty="0" smtClean="0"/>
              <a:t>Science: Remote sensing, bioinformatics, scientific simulation, … 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900" dirty="0" smtClean="0"/>
              <a:t>Society and everyone: news, digital cameras, YouTube</a:t>
            </a:r>
            <a:endParaRPr lang="en-US" sz="29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2578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  We are drowning in a ocean of data, but starving for knowledge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791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smtClean="0"/>
              <a:t>  Solution                    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60198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5791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dirty="0" smtClean="0"/>
              <a:t>DATA MINING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28956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An </a:t>
            </a:r>
            <a:r>
              <a:rPr lang="en-US" u="sng" dirty="0" smtClean="0"/>
              <a:t>iterative</a:t>
            </a:r>
            <a:r>
              <a:rPr lang="en-US" dirty="0" smtClean="0"/>
              <a:t> and </a:t>
            </a:r>
            <a:r>
              <a:rPr lang="en-US" u="sng" dirty="0" smtClean="0"/>
              <a:t>interactive</a:t>
            </a:r>
            <a:r>
              <a:rPr lang="en-US" dirty="0" smtClean="0"/>
              <a:t> process of discovering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u="sng" dirty="0" smtClean="0"/>
              <a:t>novel,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u="sng" dirty="0" smtClean="0"/>
              <a:t>valid,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u="sng" dirty="0" smtClean="0"/>
              <a:t>useful,</a:t>
            </a:r>
          </a:p>
          <a:p>
            <a:pPr>
              <a:buNone/>
            </a:pPr>
            <a:r>
              <a:rPr lang="en-US" dirty="0" smtClean="0"/>
              <a:t>	- comprehensive and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u="sng" dirty="0" smtClean="0"/>
              <a:t>understandable</a:t>
            </a:r>
          </a:p>
          <a:p>
            <a:pPr>
              <a:buNone/>
            </a:pPr>
            <a:r>
              <a:rPr lang="en-US" dirty="0" smtClean="0"/>
              <a:t>patterns and models in </a:t>
            </a:r>
          </a:p>
          <a:p>
            <a:pPr>
              <a:buNone/>
            </a:pPr>
            <a:r>
              <a:rPr lang="en-US" dirty="0" smtClean="0"/>
              <a:t>MASSIVE data sources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1576" y="2681068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Non-trivial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7928" y="3144128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Generalized to future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1576" y="357905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Action is possible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5224" y="452979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Leading to insight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29718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34290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92304" y="4806040"/>
            <a:ext cx="838200" cy="82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1828800"/>
            <a:ext cx="914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1568176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Many steps, passes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19600" y="22098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25432" y="1947204"/>
            <a:ext cx="33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Human Intervention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27560" y="3857316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9" grpId="0"/>
      <p:bldP spid="10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Data mining: a misnomer?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Knowledge discovery in databases (KDD), knowledge extraction, pattern analysis, data archeology, information harvesting, business intelligence, etc.</a:t>
            </a:r>
          </a:p>
          <a:p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What is not data mining?</a:t>
            </a:r>
          </a:p>
          <a:p>
            <a:pPr lvl="1"/>
            <a:r>
              <a:rPr lang="en-US" sz="2400" dirty="0" smtClean="0"/>
              <a:t>Simple search and query processing</a:t>
            </a:r>
          </a:p>
          <a:p>
            <a:pPr lvl="1"/>
            <a:r>
              <a:rPr lang="en-US" sz="2400" dirty="0" smtClean="0"/>
              <a:t>Expert systems or small ML/statistical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DM = KD?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Discovery</a:t>
            </a:r>
          </a:p>
          <a:p>
            <a:pPr lvl="1"/>
            <a:r>
              <a:rPr lang="en-US" dirty="0" smtClean="0"/>
              <a:t>Overall process of extracting knowledge from data</a:t>
            </a:r>
          </a:p>
          <a:p>
            <a:endParaRPr lang="en-US" dirty="0" smtClean="0"/>
          </a:p>
          <a:p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A step in KD process, dealing with identifying patterns in data</a:t>
            </a:r>
          </a:p>
          <a:p>
            <a:pPr lvl="1"/>
            <a:r>
              <a:rPr lang="en-US" dirty="0" smtClean="0"/>
              <a:t>Application of a specific algorithm based on the overall goal of the KD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2265</Words>
  <Application>Microsoft Office PowerPoint</Application>
  <PresentationFormat>On-screen Show (4:3)</PresentationFormat>
  <Paragraphs>398</Paragraphs>
  <Slides>41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ClipArt</vt:lpstr>
      <vt:lpstr>Microsoft ClipArt Gallery</vt:lpstr>
      <vt:lpstr>Data Mining &amp; Knowledge Discovery</vt:lpstr>
      <vt:lpstr>Course Structure</vt:lpstr>
      <vt:lpstr>Course Materials</vt:lpstr>
      <vt:lpstr>Course Outline</vt:lpstr>
      <vt:lpstr>Module 1</vt:lpstr>
      <vt:lpstr>Why Data Mining?</vt:lpstr>
      <vt:lpstr>What is Data Mining?</vt:lpstr>
      <vt:lpstr>What is Data Mining?</vt:lpstr>
      <vt:lpstr>Is DM = KD?</vt:lpstr>
      <vt:lpstr>Knowledge Discovery Process</vt:lpstr>
      <vt:lpstr>Steps of KD Process</vt:lpstr>
      <vt:lpstr>Steps of KD Process</vt:lpstr>
      <vt:lpstr>Evolution of DM</vt:lpstr>
      <vt:lpstr>Why the new age has emerged?</vt:lpstr>
      <vt:lpstr>What is Big Data?</vt:lpstr>
      <vt:lpstr>Big Data Examples</vt:lpstr>
      <vt:lpstr>The 3 V’s</vt:lpstr>
      <vt:lpstr>The 3 V’s (contd.)</vt:lpstr>
      <vt:lpstr>Is Big Data analytics worth the effort?</vt:lpstr>
      <vt:lpstr>Data Mining in Business Intelligence</vt:lpstr>
      <vt:lpstr>DM Application Areas</vt:lpstr>
      <vt:lpstr>DM for Customer Modeling</vt:lpstr>
      <vt:lpstr>Customer Attrition Case</vt:lpstr>
      <vt:lpstr>Credit Risk Assessment Case</vt:lpstr>
      <vt:lpstr>E-commerce Case</vt:lpstr>
      <vt:lpstr>Genomic Microarrays Case</vt:lpstr>
      <vt:lpstr>Example: ALL/AML data</vt:lpstr>
      <vt:lpstr>Security &amp; Fraud Detection Case</vt:lpstr>
      <vt:lpstr>Disaster Management</vt:lpstr>
      <vt:lpstr>Data Mining Functionalities</vt:lpstr>
      <vt:lpstr>Example</vt:lpstr>
      <vt:lpstr>Example</vt:lpstr>
      <vt:lpstr>Data Mining Functionalities</vt:lpstr>
      <vt:lpstr>Data Mining Functionalities</vt:lpstr>
      <vt:lpstr>Data Mining Functionalities</vt:lpstr>
      <vt:lpstr>Data Mining Functionalities</vt:lpstr>
      <vt:lpstr>Are All Patterns Interesting?</vt:lpstr>
      <vt:lpstr>Data Mining: Confluence of Multiple Disciplines </vt:lpstr>
      <vt:lpstr>Major Issues in Data Mining</vt:lpstr>
      <vt:lpstr>Major Issues in Data Mining</vt:lpstr>
      <vt:lpstr>Conferences and Journals on Data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148</cp:revision>
  <dcterms:created xsi:type="dcterms:W3CDTF">2014-12-31T18:10:21Z</dcterms:created>
  <dcterms:modified xsi:type="dcterms:W3CDTF">2018-08-14T06:32:02Z</dcterms:modified>
</cp:coreProperties>
</file>