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xls" ContentType="application/vnd.ms-exce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85" r:id="rId2"/>
    <p:sldId id="288" r:id="rId3"/>
    <p:sldId id="355" r:id="rId4"/>
    <p:sldId id="289" r:id="rId5"/>
    <p:sldId id="291" r:id="rId6"/>
    <p:sldId id="292" r:id="rId7"/>
    <p:sldId id="293" r:id="rId8"/>
    <p:sldId id="294" r:id="rId9"/>
    <p:sldId id="295" r:id="rId10"/>
    <p:sldId id="297" r:id="rId11"/>
    <p:sldId id="354" r:id="rId12"/>
    <p:sldId id="298" r:id="rId13"/>
    <p:sldId id="353" r:id="rId14"/>
    <p:sldId id="299" r:id="rId15"/>
    <p:sldId id="300" r:id="rId16"/>
    <p:sldId id="303" r:id="rId17"/>
    <p:sldId id="356" r:id="rId18"/>
    <p:sldId id="301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3" r:id="rId27"/>
    <p:sldId id="314" r:id="rId28"/>
    <p:sldId id="316" r:id="rId29"/>
    <p:sldId id="322" r:id="rId30"/>
    <p:sldId id="323" r:id="rId31"/>
    <p:sldId id="325" r:id="rId32"/>
    <p:sldId id="334" r:id="rId33"/>
    <p:sldId id="335" r:id="rId34"/>
    <p:sldId id="336" r:id="rId35"/>
    <p:sldId id="337" r:id="rId36"/>
    <p:sldId id="338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5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FF3300"/>
    <a:srgbClr val="00FF00"/>
    <a:srgbClr val="FF9900"/>
    <a:srgbClr val="000099"/>
    <a:srgbClr val="CC0000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22" autoAdjust="0"/>
  </p:normalViewPr>
  <p:slideViewPr>
    <p:cSldViewPr>
      <p:cViewPr>
        <p:scale>
          <a:sx n="100" d="100"/>
          <a:sy n="100" d="100"/>
        </p:scale>
        <p:origin x="-7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5" Type="http://schemas.openxmlformats.org/officeDocument/2006/relationships/image" Target="../media/image48.wmf"/><Relationship Id="rId4" Type="http://schemas.openxmlformats.org/officeDocument/2006/relationships/image" Target="../media/image47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37DED-9D13-44E5-8DCB-1414BF4E20AD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479F6-8D3A-4246-A62B-421289720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0AB1D7-2FD6-4B61-85C2-31547F72B3BB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753FF7-76C2-4A86-9AF2-40BA5B7C1342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29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908" y="4373693"/>
            <a:ext cx="5048184" cy="4077012"/>
          </a:xfrm>
          <a:noFill/>
          <a:ln/>
        </p:spPr>
        <p:txBody>
          <a:bodyPr lIns="90267" tIns="45134" rIns="90267" bIns="4513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113B1A-ECEC-4FBA-B91D-7D403F7AAF9B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5B28B8-892F-4440-AF52-6E9A49AE7F64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2975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908" y="4373693"/>
            <a:ext cx="5048184" cy="4077012"/>
          </a:xfrm>
          <a:noFill/>
          <a:ln/>
        </p:spPr>
        <p:txBody>
          <a:bodyPr lIns="90267" tIns="45134" rIns="90267" bIns="4513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F03BB-815B-4948-920A-835A3B0ABDC2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BEFD25-2BA7-4844-B774-75F1A314F847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2975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908" y="4373693"/>
            <a:ext cx="5048184" cy="4077012"/>
          </a:xfrm>
          <a:noFill/>
          <a:ln/>
        </p:spPr>
        <p:txBody>
          <a:bodyPr lIns="90267" tIns="45134" rIns="90267" bIns="45134"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2749B1-4440-4F5C-82CA-746E1AEE9EB2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462C0E-7F42-479B-A2A1-269F9CB95231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D0D950-DF49-48A6-80ED-07D2A0A055CB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1BAC0-1E8B-46A7-8726-8EE4BB3AA1A7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3D0D4-DB30-4E8B-BF2C-8786CFACFB18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2290F1-B7B9-4CC4-A2C3-2B7E5A67349D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8825" cy="3427412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464"/>
            <a:ext cx="5029200" cy="4114487"/>
          </a:xfrm>
          <a:noFill/>
          <a:ln/>
        </p:spPr>
        <p:txBody>
          <a:bodyPr lIns="89759" tIns="44878" rIns="89759" bIns="44878"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F8EA36-F9E5-4087-B757-85BA61D82C2F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b="0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338AD-5D48-4431-92F1-8155179FDB53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713F35-7716-4114-8FDE-69579280BAC2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836B62-F7D4-455C-9606-AE34B8825590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 txBox="1">
            <a:spLocks noGrp="1" noChangeArrowheads="1"/>
          </p:cNvSpPr>
          <p:nvPr/>
        </p:nvSpPr>
        <p:spPr bwMode="auto">
          <a:xfrm>
            <a:off x="3885409" y="8686489"/>
            <a:ext cx="2972591" cy="4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54" tIns="46078" rIns="92154" bIns="46078" anchor="b"/>
          <a:lstStyle/>
          <a:p>
            <a:pPr algn="r" defTabSz="921706" eaLnBrk="0" hangingPunct="0"/>
            <a:fld id="{99454E77-5A2B-4031-811F-FC7EA1AFF362}" type="slidenum">
              <a:rPr lang="en-US" altLang="en-US" sz="1200">
                <a:latin typeface="Times New Roman" pitchFamily="18" charset="0"/>
              </a:rPr>
              <a:pPr algn="r" defTabSz="921706" eaLnBrk="0" hangingPunct="0"/>
              <a:t>27</a:t>
            </a:fld>
            <a:endParaRPr lang="en-US" altLang="en-US" sz="1200" dirty="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B8D420-3472-48B5-8CE1-94015578056E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25445E-0724-4C65-98F1-FC1D41B37011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C2363C-8FDC-4F58-92B3-BF9B7202B6C7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CCA15C-7C35-4EAC-A044-80E3CC42228A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6D35B5-16FE-44A5-9966-1D2BA89A766C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4537" cy="3414712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8" y="4344025"/>
            <a:ext cx="5030782" cy="4111365"/>
          </a:xfrm>
          <a:noFill/>
          <a:ln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7D3439-256D-459F-83FA-A1A1A4734266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B80CF-B9D3-46EF-AC50-2367959D9E79}" type="slidenum">
              <a:rPr lang="en-US" altLang="en-US" smtClean="0"/>
              <a:pPr/>
              <a:t>33</a:t>
            </a:fld>
            <a:endParaRPr lang="en-US" alt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D585B-2196-46C3-A0EA-0CE14AC2B918}" type="slidenum">
              <a:rPr lang="en-US" altLang="en-US" smtClean="0"/>
              <a:pPr/>
              <a:t>34</a:t>
            </a:fld>
            <a:endParaRPr lang="en-US" alt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8A0A25-8BBE-424C-8C10-3E480EA5B428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12BA93-4E90-49A2-A0B0-EB92214D433B}" type="slidenum">
              <a:rPr lang="en-US" altLang="en-US" smtClean="0"/>
              <a:pPr/>
              <a:t>36</a:t>
            </a:fld>
            <a:endParaRPr lang="en-US" alt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C31B6B-A9D0-47C1-BAF1-FD399B9D263F}" type="slidenum">
              <a:rPr lang="en-US" altLang="en-US" smtClean="0"/>
              <a:pPr/>
              <a:t>37</a:t>
            </a:fld>
            <a:endParaRPr lang="en-US" alt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75C95-D603-4D1F-9DE0-BDF31A4D5B3C}" type="slidenum">
              <a:rPr lang="en-US" altLang="en-US" smtClean="0"/>
              <a:pPr/>
              <a:t>38</a:t>
            </a:fld>
            <a:endParaRPr lang="en-US" alt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smtClean="0"/>
              <a:t> </a:t>
            </a:r>
          </a:p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15CDD-6C0C-4A3E-9055-5E3B1C765AF8}" type="slidenum">
              <a:rPr lang="en-US" altLang="en-US" smtClean="0"/>
              <a:pPr/>
              <a:t>39</a:t>
            </a:fld>
            <a:endParaRPr lang="en-US" alt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4537" cy="3414712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8" y="4344025"/>
            <a:ext cx="5030782" cy="4111365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FDE11-0AC7-4A68-AECF-87A0216B8099}" type="slidenum">
              <a:rPr lang="en-US" altLang="en-US" smtClean="0"/>
              <a:pPr/>
              <a:t>40</a:t>
            </a:fld>
            <a:endParaRPr lang="en-US" alt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E6DDA0-15B8-42DF-AB13-FB1A52A410C9}" type="slidenum">
              <a:rPr lang="en-US" altLang="en-US" smtClean="0"/>
              <a:pPr/>
              <a:t>41</a:t>
            </a:fld>
            <a:endParaRPr lang="en-US" alt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11FF34-6C13-4601-91CA-2E92E57720B9}" type="slidenum">
              <a:rPr lang="en-US" altLang="en-US" smtClean="0"/>
              <a:pPr/>
              <a:t>42</a:t>
            </a:fld>
            <a:endParaRPr lang="en-US" altLang="en-US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CDD94-0E32-4FEB-9976-338F49AA0622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D1BD7-7D4D-4AD7-8375-D4B576218ED6}" type="slidenum">
              <a:rPr lang="en-US" altLang="en-US" smtClean="0"/>
              <a:pPr/>
              <a:t>43</a:t>
            </a:fld>
            <a:endParaRPr lang="en-US" alt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03FD4C-75DE-4EEF-9AF9-2577B1039F76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8825" cy="3427412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464"/>
            <a:ext cx="5029200" cy="4114487"/>
          </a:xfrm>
          <a:noFill/>
          <a:ln/>
        </p:spPr>
        <p:txBody>
          <a:bodyPr lIns="89759" tIns="44878" rIns="89759" bIns="44878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90F450-F58E-41CB-9744-1D192BF7CD60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8825" cy="3427412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464"/>
            <a:ext cx="5029200" cy="4114487"/>
          </a:xfrm>
          <a:noFill/>
          <a:ln/>
        </p:spPr>
        <p:txBody>
          <a:bodyPr lIns="89759" tIns="44878" rIns="89759" bIns="44878"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08E805-480E-48A3-93D6-4FE1F7992358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8825" cy="3427412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464"/>
            <a:ext cx="5029200" cy="4114487"/>
          </a:xfrm>
          <a:noFill/>
          <a:ln/>
        </p:spPr>
        <p:txBody>
          <a:bodyPr lIns="89759" tIns="44878" rIns="89759" bIns="44878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83E863-F042-42A1-B797-1E594CC31CD8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2975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908" y="4373693"/>
            <a:ext cx="5048184" cy="4077012"/>
          </a:xfrm>
          <a:noFill/>
          <a:ln/>
        </p:spPr>
        <p:txBody>
          <a:bodyPr lIns="90267" tIns="45134" rIns="90267" bIns="45134"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753FF7-76C2-4A86-9AF2-40BA5B7C1342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297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908" y="4373693"/>
            <a:ext cx="5048184" cy="4077012"/>
          </a:xfrm>
          <a:noFill/>
          <a:ln/>
        </p:spPr>
        <p:txBody>
          <a:bodyPr lIns="90267" tIns="45134" rIns="90267" bIns="45134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76E9C-32A5-42A9-B070-6CDCFDBBE3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09F87-F113-4DA3-804E-E63C596D6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3962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2D594-DDF2-4ECC-91E8-1E0DA8A47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C0000"/>
              </a:buClr>
              <a:defRPr/>
            </a:lvl1pPr>
            <a:lvl2pPr>
              <a:buClr>
                <a:srgbClr val="CC0000"/>
              </a:buClr>
              <a:defRPr/>
            </a:lvl2pPr>
            <a:lvl3pPr>
              <a:buClr>
                <a:srgbClr val="CC0000"/>
              </a:buClr>
              <a:defRPr/>
            </a:lvl3pPr>
            <a:lvl4pPr>
              <a:buClr>
                <a:srgbClr val="CC0000"/>
              </a:buClr>
              <a:defRPr/>
            </a:lvl4pPr>
            <a:lvl5pPr>
              <a:buClr>
                <a:srgbClr val="CC0000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F67E-3BFB-4E53-A674-14DCE7B9464C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0F67E-3BFB-4E53-A674-14DCE7B9464C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BCA66-01F4-4825-962E-56658254614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5400"/>
            <a:ext cx="8229600" cy="1588"/>
          </a:xfrm>
          <a:prstGeom prst="line">
            <a:avLst/>
          </a:prstGeom>
          <a:ln w="349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wmf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lfram.com/products/mathematica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hyperlink" Target="http://mathworld.wolfram.com/ChernoffFace.html" TargetMode="External"/><Relationship Id="rId4" Type="http://schemas.openxmlformats.org/officeDocument/2006/relationships/hyperlink" Target="http://www.amazon.com/exec/obidos/ASIN/0062731025/ref=nosim/weisstein-20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Microsoft_Office_Word_97_-_2003_Document2.doc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Microsoft_Office_Excel_97-2003_Worksheet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Microsoft_Office_Excel_97-2003_Worksheet5.xls"/><Relationship Id="rId5" Type="http://schemas.openxmlformats.org/officeDocument/2006/relationships/oleObject" Target="../embeddings/Microsoft_Office_Excel_97-2003_Worksheet4.xls"/><Relationship Id="rId4" Type="http://schemas.openxmlformats.org/officeDocument/2006/relationships/oleObject" Target="../embeddings/Microsoft_Office_Excel_97-2003_Worksheet3.xls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Microsoft_Office_Word_97_-_2003_Document1.doc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382000" cy="1770670"/>
          </a:xfrm>
          <a:solidFill>
            <a:srgbClr val="FF3300"/>
          </a:solidFill>
        </p:spPr>
        <p:txBody>
          <a:bodyPr>
            <a:normAutofit/>
          </a:bodyPr>
          <a:lstStyle/>
          <a:p>
            <a:r>
              <a:rPr sz="5400" b="1" smtClean="0">
                <a:solidFill>
                  <a:schemeClr val="bg1"/>
                </a:solidFill>
              </a:rPr>
              <a:t>Data Mining &amp; Knowledge Discovery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7620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IME 672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3200" y="51816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Lecture 2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46536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Basic Statistical Descriptions of Data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6630"/>
            <a:ext cx="8305800" cy="5105400"/>
          </a:xfrm>
        </p:spPr>
        <p:txBody>
          <a:bodyPr/>
          <a:lstStyle/>
          <a:p>
            <a:pPr>
              <a:buSzPct val="80000"/>
            </a:pPr>
            <a:r>
              <a:rPr lang="en-US" altLang="en-US" sz="2400" dirty="0" smtClean="0"/>
              <a:t>To better understand the data: central tendency, variation and spread</a:t>
            </a:r>
          </a:p>
          <a:p>
            <a:pPr eaLnBrk="1" hangingPunct="1">
              <a:buSzPct val="80000"/>
            </a:pPr>
            <a:endParaRPr lang="en-US" altLang="en-US" sz="2400" b="1" dirty="0" smtClean="0"/>
          </a:p>
          <a:p>
            <a:pPr eaLnBrk="1" hangingPunct="1">
              <a:buSzPct val="80000"/>
            </a:pPr>
            <a:r>
              <a:rPr lang="en-US" altLang="en-US" sz="2400" b="1" dirty="0" smtClean="0"/>
              <a:t>Data dispersion characteristics </a:t>
            </a:r>
          </a:p>
          <a:p>
            <a:pPr lvl="1" eaLnBrk="1" hangingPunct="1">
              <a:buSzPct val="80000"/>
            </a:pPr>
            <a:r>
              <a:rPr lang="en-US" altLang="en-US" sz="2400" dirty="0" smtClean="0"/>
              <a:t>median, max, min, </a:t>
            </a:r>
            <a:r>
              <a:rPr lang="en-US" altLang="en-US" sz="2400" dirty="0" err="1" smtClean="0"/>
              <a:t>quantiles</a:t>
            </a:r>
            <a:r>
              <a:rPr lang="en-US" altLang="en-US" sz="2400" dirty="0" smtClean="0"/>
              <a:t>, outliers, variance, 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9468"/>
            <a:ext cx="8229600" cy="1143000"/>
          </a:xfrm>
        </p:spPr>
        <p:txBody>
          <a:bodyPr/>
          <a:lstStyle/>
          <a:p>
            <a:r>
              <a:rPr lang="en-US" dirty="0" smtClean="0"/>
              <a:t>Types of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Distributive measure</a:t>
            </a:r>
          </a:p>
          <a:p>
            <a:pPr lvl="1"/>
            <a:r>
              <a:rPr lang="en-US" dirty="0" smtClean="0"/>
              <a:t>computed by partitioning the data into smaller subsets</a:t>
            </a:r>
          </a:p>
          <a:p>
            <a:r>
              <a:rPr lang="en-US" dirty="0" smtClean="0"/>
              <a:t>Algebraic measure</a:t>
            </a:r>
          </a:p>
          <a:p>
            <a:pPr lvl="1"/>
            <a:r>
              <a:rPr lang="en-US" dirty="0" smtClean="0"/>
              <a:t>computed by applying an algebraic function to one or more distributive measures</a:t>
            </a:r>
          </a:p>
          <a:p>
            <a:r>
              <a:rPr lang="en-US" dirty="0" smtClean="0"/>
              <a:t>Holistic measure </a:t>
            </a:r>
          </a:p>
          <a:p>
            <a:pPr lvl="1"/>
            <a:r>
              <a:rPr lang="en-US" dirty="0" smtClean="0"/>
              <a:t>computed on the entire data set as a whole</a:t>
            </a:r>
          </a:p>
          <a:p>
            <a:pPr lvl="1"/>
            <a:r>
              <a:rPr lang="en-US" dirty="0" smtClean="0"/>
              <a:t>much more expensive to compute than distributive measures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54268"/>
            <a:ext cx="8763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rgbClr val="170981"/>
                </a:solidFill>
              </a:rPr>
              <a:t>Measuring the Central Tendency</a:t>
            </a:r>
            <a:endParaRPr lang="en-US" altLang="en-US" sz="4000" dirty="0" smtClean="0">
              <a:solidFill>
                <a:srgbClr val="170981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64770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Clr>
                <a:srgbClr val="C00000"/>
              </a:buClr>
              <a:buSzPct val="80000"/>
            </a:pPr>
            <a:r>
              <a:rPr lang="en-US" altLang="en-US" sz="2800" b="1" dirty="0" smtClean="0">
                <a:latin typeface="Calibri" pitchFamily="34" charset="0"/>
              </a:rPr>
              <a:t>Mean</a:t>
            </a:r>
            <a:r>
              <a:rPr lang="en-US" altLang="en-US" sz="2800" dirty="0" smtClean="0">
                <a:latin typeface="Calibri" pitchFamily="34" charset="0"/>
              </a:rPr>
              <a:t>: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2400" dirty="0" smtClean="0">
                <a:latin typeface="Calibri" pitchFamily="34" charset="0"/>
              </a:rPr>
              <a:t>Weighted arithmetic mean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2400" dirty="0" smtClean="0">
                <a:latin typeface="Calibri" pitchFamily="34" charset="0"/>
              </a:rPr>
              <a:t>Trimmed mean: chopping extreme values</a:t>
            </a:r>
          </a:p>
          <a:p>
            <a:pPr eaLnBrk="1" hangingPunct="1">
              <a:lnSpc>
                <a:spcPct val="130000"/>
              </a:lnSpc>
              <a:buSzPct val="80000"/>
            </a:pPr>
            <a:endParaRPr lang="en-US" altLang="en-US" sz="2000" u="sng" dirty="0" smtClean="0">
              <a:latin typeface="Calibri" pitchFamily="34" charset="0"/>
            </a:endParaRPr>
          </a:p>
          <a:p>
            <a:pPr eaLnBrk="1" hangingPunct="1">
              <a:lnSpc>
                <a:spcPct val="130000"/>
              </a:lnSpc>
              <a:buClr>
                <a:srgbClr val="C00000"/>
              </a:buClr>
              <a:buSzPct val="80000"/>
            </a:pPr>
            <a:r>
              <a:rPr lang="en-US" altLang="en-US" sz="2800" b="1" dirty="0" smtClean="0">
                <a:latin typeface="Calibri" pitchFamily="34" charset="0"/>
              </a:rPr>
              <a:t>Median:</a:t>
            </a:r>
            <a:r>
              <a:rPr lang="en-US" altLang="en-US" sz="2000" dirty="0" smtClean="0">
                <a:latin typeface="Calibri" pitchFamily="34" charset="0"/>
              </a:rPr>
              <a:t> 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altLang="en-US" sz="2400" dirty="0" smtClean="0">
                <a:latin typeface="Calibri" pitchFamily="34" charset="0"/>
              </a:rPr>
              <a:t>Middle value if odd number of values, otherwise average of the middle two values</a:t>
            </a:r>
          </a:p>
          <a:p>
            <a:pPr eaLnBrk="1" hangingPunct="1">
              <a:lnSpc>
                <a:spcPct val="130000"/>
              </a:lnSpc>
              <a:buSzPct val="80000"/>
            </a:pPr>
            <a:endParaRPr lang="en-US" altLang="en-US" sz="1800" dirty="0" smtClean="0"/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5715000" y="1524000"/>
          <a:ext cx="1752600" cy="914400"/>
        </p:xfrm>
        <a:graphic>
          <a:graphicData uri="http://schemas.openxmlformats.org/presentationml/2006/ole">
            <p:oleObj spid="_x0000_s26626" name="Microsoft Equation 3.0" r:id="rId4" imgW="710891" imgH="431613" progId="">
              <p:embed/>
            </p:oleObj>
          </a:graphicData>
        </a:graphic>
      </p:graphicFrame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6768664" y="2493574"/>
          <a:ext cx="1600200" cy="1447800"/>
        </p:xfrm>
        <a:graphic>
          <a:graphicData uri="http://schemas.openxmlformats.org/presentationml/2006/ole">
            <p:oleObj spid="_x0000_s26627" name="Equation" r:id="rId5" imgW="749300" imgH="838200" progId="">
              <p:embed/>
            </p:oleObj>
          </a:graphicData>
        </a:graphic>
      </p:graphicFrame>
      <p:graphicFrame>
        <p:nvGraphicFramePr>
          <p:cNvPr id="18441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7620000" y="1571298"/>
          <a:ext cx="1371600" cy="758825"/>
        </p:xfrm>
        <a:graphic>
          <a:graphicData uri="http://schemas.openxmlformats.org/presentationml/2006/ole">
            <p:oleObj spid="_x0000_s26630" name="Equation" r:id="rId6" imgW="596900" imgH="431800" progId="">
              <p:embed/>
            </p:oleObj>
          </a:graphicData>
        </a:graphic>
      </p:graphicFrame>
      <p:pic>
        <p:nvPicPr>
          <p:cNvPr id="18442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81800" y="4481513"/>
            <a:ext cx="2316162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6022430" y="5806966"/>
            <a:ext cx="685800" cy="503049"/>
            <a:chOff x="6022430" y="5806966"/>
            <a:chExt cx="685800" cy="503049"/>
          </a:xfrm>
        </p:grpSpPr>
        <p:cxnSp>
          <p:nvCxnSpPr>
            <p:cNvPr id="18443" name="Straight Arrow Connector 2"/>
            <p:cNvCxnSpPr>
              <a:cxnSpLocks noChangeShapeType="1"/>
            </p:cNvCxnSpPr>
            <p:nvPr/>
          </p:nvCxnSpPr>
          <p:spPr bwMode="auto">
            <a:xfrm>
              <a:off x="6096000" y="5806966"/>
              <a:ext cx="4572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18444" name="TextBox 3"/>
            <p:cNvSpPr txBox="1">
              <a:spLocks noChangeArrowheads="1"/>
            </p:cNvSpPr>
            <p:nvPr/>
          </p:nvSpPr>
          <p:spPr bwMode="auto">
            <a:xfrm>
              <a:off x="6022430" y="5848350"/>
              <a:ext cx="6858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en-US" sz="1200" b="1" dirty="0"/>
                <a:t>Median interval</a:t>
              </a:r>
            </a:p>
          </p:txBody>
        </p:sp>
      </p:grpSp>
      <p:graphicFrame>
        <p:nvGraphicFramePr>
          <p:cNvPr id="26631" name="Object 6"/>
          <p:cNvGraphicFramePr>
            <a:graphicFrameLocks noChangeAspect="1"/>
          </p:cNvGraphicFramePr>
          <p:nvPr/>
        </p:nvGraphicFramePr>
        <p:xfrm>
          <a:off x="1066800" y="5562600"/>
          <a:ext cx="4648200" cy="914400"/>
        </p:xfrm>
        <a:graphic>
          <a:graphicData uri="http://schemas.openxmlformats.org/presentationml/2006/ole">
            <p:oleObj spid="_x0000_s26631" name="Equation" r:id="rId8" imgW="2387600" imgH="4699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32" y="638502"/>
            <a:ext cx="8763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rgbClr val="170981"/>
                </a:solidFill>
              </a:rPr>
              <a:t>Measuring the Central Tendency</a:t>
            </a:r>
            <a:endParaRPr lang="en-US" altLang="en-US" sz="4000" dirty="0" smtClean="0">
              <a:solidFill>
                <a:srgbClr val="170981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7467600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SzPct val="80000"/>
            </a:pPr>
            <a:endParaRPr lang="en-US" altLang="en-US" sz="1800" u="sng" dirty="0" smtClean="0">
              <a:latin typeface="Calibri" pitchFamily="34" charset="0"/>
            </a:endParaRP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2800" b="1" dirty="0" smtClean="0">
                <a:latin typeface="Calibri" pitchFamily="34" charset="0"/>
              </a:rPr>
              <a:t>Mode: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2400" dirty="0" smtClean="0">
                <a:latin typeface="Calibri" pitchFamily="34" charset="0"/>
              </a:rPr>
              <a:t>Value that occurs most frequently in the data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2400" dirty="0" err="1" smtClean="0">
                <a:latin typeface="Calibri" pitchFamily="34" charset="0"/>
              </a:rPr>
              <a:t>Unimodal</a:t>
            </a:r>
            <a:r>
              <a:rPr lang="en-US" altLang="en-US" sz="2400" dirty="0" smtClean="0">
                <a:latin typeface="Calibri" pitchFamily="34" charset="0"/>
              </a:rPr>
              <a:t>, bimodal, </a:t>
            </a:r>
            <a:r>
              <a:rPr lang="en-US" altLang="en-US" sz="2400" dirty="0" err="1" smtClean="0">
                <a:latin typeface="Calibri" pitchFamily="34" charset="0"/>
              </a:rPr>
              <a:t>trimodal</a:t>
            </a:r>
            <a:endParaRPr lang="en-US" altLang="en-US" sz="2400" dirty="0" smtClean="0">
              <a:latin typeface="Calibri" pitchFamily="34" charset="0"/>
            </a:endParaRP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2400" dirty="0" smtClean="0">
                <a:latin typeface="Calibri" pitchFamily="34" charset="0"/>
              </a:rPr>
              <a:t>Empirical formula:</a:t>
            </a:r>
          </a:p>
          <a:p>
            <a:pPr eaLnBrk="1" hangingPunct="1">
              <a:lnSpc>
                <a:spcPct val="130000"/>
              </a:lnSpc>
              <a:buSzPct val="80000"/>
            </a:pPr>
            <a:endParaRPr lang="en-US" altLang="en-US" sz="1800" dirty="0" smtClean="0"/>
          </a:p>
        </p:txBody>
      </p:sp>
      <p:graphicFrame>
        <p:nvGraphicFramePr>
          <p:cNvPr id="18440" name="Object 7"/>
          <p:cNvGraphicFramePr>
            <a:graphicFrameLocks noChangeAspect="1"/>
          </p:cNvGraphicFramePr>
          <p:nvPr/>
        </p:nvGraphicFramePr>
        <p:xfrm>
          <a:off x="1524000" y="4038600"/>
          <a:ext cx="6705600" cy="609600"/>
        </p:xfrm>
        <a:graphic>
          <a:graphicData uri="http://schemas.openxmlformats.org/presentationml/2006/ole">
            <p:oleObj spid="_x0000_s165893" name="Equation" r:id="rId4" imgW="2197100" imgH="2032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362618" y="575452"/>
            <a:ext cx="5867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 smtClean="0"/>
              <a:t> </a:t>
            </a:r>
            <a:r>
              <a:rPr lang="en-US" altLang="en-US" dirty="0" smtClean="0"/>
              <a:t>Symmetric vs. Skewed</a:t>
            </a:r>
            <a:endParaRPr lang="en-US" altLang="en-US" sz="3200" dirty="0" smtClean="0"/>
          </a:p>
        </p:txBody>
      </p:sp>
      <p:pic>
        <p:nvPicPr>
          <p:cNvPr id="19463" name="Picture 6" descr="rightskewed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95800" y="2938387"/>
            <a:ext cx="4648200" cy="3919613"/>
          </a:xfrm>
          <a:noFill/>
        </p:spPr>
      </p:pic>
      <p:pic>
        <p:nvPicPr>
          <p:cNvPr id="19464" name="Picture 8" descr="leftskewed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0" y="3086100"/>
            <a:ext cx="4876800" cy="3771900"/>
          </a:xfrm>
          <a:noFill/>
        </p:spPr>
      </p:pic>
      <p:pic>
        <p:nvPicPr>
          <p:cNvPr id="19465" name="Picture 10" descr="ha02skew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15766"/>
            <a:ext cx="38100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6" name="Rectangle 11"/>
          <p:cNvSpPr>
            <a:spLocks noChangeArrowheads="1"/>
          </p:cNvSpPr>
          <p:nvPr/>
        </p:nvSpPr>
        <p:spPr bwMode="auto">
          <a:xfrm>
            <a:off x="2362200" y="5181600"/>
            <a:ext cx="198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 b="1" dirty="0"/>
              <a:t>positively skewed</a:t>
            </a:r>
          </a:p>
        </p:txBody>
      </p:sp>
      <p:sp>
        <p:nvSpPr>
          <p:cNvPr id="19467" name="Rectangle 12"/>
          <p:cNvSpPr>
            <a:spLocks noChangeArrowheads="1"/>
          </p:cNvSpPr>
          <p:nvPr/>
        </p:nvSpPr>
        <p:spPr bwMode="auto">
          <a:xfrm>
            <a:off x="5257800" y="5181600"/>
            <a:ext cx="198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 b="1" dirty="0"/>
              <a:t>negatively skewed</a:t>
            </a:r>
          </a:p>
        </p:txBody>
      </p:sp>
      <p:sp>
        <p:nvSpPr>
          <p:cNvPr id="19468" name="Rectangle 13"/>
          <p:cNvSpPr>
            <a:spLocks noChangeArrowheads="1"/>
          </p:cNvSpPr>
          <p:nvPr/>
        </p:nvSpPr>
        <p:spPr bwMode="auto">
          <a:xfrm>
            <a:off x="5791200" y="1447800"/>
            <a:ext cx="198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 b="1" dirty="0"/>
              <a:t>symmetric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/>
      <p:bldP spid="19467" grpId="0"/>
      <p:bldP spid="194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1954" y="638502"/>
            <a:ext cx="8763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rgbClr val="170981"/>
                </a:solidFill>
              </a:rPr>
              <a:t>Measuring the Dispersion of Data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610600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buClr>
                <a:srgbClr val="C00000"/>
              </a:buClr>
              <a:buSzPct val="84000"/>
              <a:buFont typeface="Wingdings" pitchFamily="2" charset="2"/>
              <a:buChar char="§"/>
            </a:pPr>
            <a:r>
              <a:rPr lang="en-US" altLang="en-US" sz="2400" b="1" dirty="0" smtClean="0">
                <a:latin typeface="Calibri" pitchFamily="34" charset="0"/>
              </a:rPr>
              <a:t>Quartiles, outliers and </a:t>
            </a:r>
            <a:r>
              <a:rPr lang="en-US" altLang="en-US" sz="2400" b="1" dirty="0" err="1" smtClean="0">
                <a:latin typeface="Calibri" pitchFamily="34" charset="0"/>
              </a:rPr>
              <a:t>boxplots</a:t>
            </a:r>
            <a:endParaRPr lang="en-US" altLang="en-US" sz="2400" b="1" dirty="0" smtClean="0">
              <a:latin typeface="Calibri" pitchFamily="34" charset="0"/>
            </a:endParaRPr>
          </a:p>
          <a:p>
            <a:pPr lvl="1" eaLnBrk="1" hangingPunct="1">
              <a:lnSpc>
                <a:spcPct val="130000"/>
              </a:lnSpc>
              <a:buClr>
                <a:srgbClr val="C00000"/>
              </a:buClr>
              <a:buSzPct val="84000"/>
              <a:buFont typeface="Wingdings" pitchFamily="2" charset="2"/>
              <a:buChar char="§"/>
            </a:pPr>
            <a:r>
              <a:rPr lang="en-US" altLang="en-US" sz="1900" b="1" dirty="0" smtClean="0">
                <a:latin typeface="Calibri" pitchFamily="34" charset="0"/>
              </a:rPr>
              <a:t>Quartiles</a:t>
            </a:r>
            <a:r>
              <a:rPr lang="en-US" altLang="en-US" sz="1900" dirty="0" smtClean="0">
                <a:latin typeface="Calibri" pitchFamily="34" charset="0"/>
              </a:rPr>
              <a:t>: Q</a:t>
            </a:r>
            <a:r>
              <a:rPr lang="en-US" altLang="en-US" sz="1900" baseline="-25000" dirty="0" smtClean="0">
                <a:latin typeface="Calibri" pitchFamily="34" charset="0"/>
              </a:rPr>
              <a:t>1</a:t>
            </a:r>
            <a:r>
              <a:rPr lang="en-US" altLang="en-US" sz="1900" dirty="0" smtClean="0">
                <a:latin typeface="Calibri" pitchFamily="34" charset="0"/>
              </a:rPr>
              <a:t> (25</a:t>
            </a:r>
            <a:r>
              <a:rPr lang="en-US" altLang="en-US" sz="1900" baseline="30000" dirty="0" smtClean="0">
                <a:latin typeface="Calibri" pitchFamily="34" charset="0"/>
              </a:rPr>
              <a:t>th</a:t>
            </a:r>
            <a:r>
              <a:rPr lang="en-US" altLang="en-US" sz="1900" dirty="0" smtClean="0">
                <a:latin typeface="Calibri" pitchFamily="34" charset="0"/>
              </a:rPr>
              <a:t> percentile), Q</a:t>
            </a:r>
            <a:r>
              <a:rPr lang="en-US" altLang="en-US" sz="1900" baseline="-25000" dirty="0" smtClean="0">
                <a:latin typeface="Calibri" pitchFamily="34" charset="0"/>
              </a:rPr>
              <a:t>3</a:t>
            </a:r>
            <a:r>
              <a:rPr lang="en-US" altLang="en-US" sz="1900" dirty="0" smtClean="0">
                <a:latin typeface="Calibri" pitchFamily="34" charset="0"/>
              </a:rPr>
              <a:t> (75</a:t>
            </a:r>
            <a:r>
              <a:rPr lang="en-US" altLang="en-US" sz="1900" baseline="30000" dirty="0" smtClean="0">
                <a:latin typeface="Calibri" pitchFamily="34" charset="0"/>
              </a:rPr>
              <a:t>th</a:t>
            </a:r>
            <a:r>
              <a:rPr lang="en-US" altLang="en-US" sz="1900" dirty="0" smtClean="0">
                <a:latin typeface="Calibri" pitchFamily="34" charset="0"/>
              </a:rPr>
              <a:t> percentile)</a:t>
            </a:r>
          </a:p>
          <a:p>
            <a:pPr lvl="1" eaLnBrk="1" hangingPunct="1">
              <a:lnSpc>
                <a:spcPct val="130000"/>
              </a:lnSpc>
              <a:buClr>
                <a:srgbClr val="C00000"/>
              </a:buClr>
              <a:buSzPct val="84000"/>
              <a:buFont typeface="Wingdings" pitchFamily="2" charset="2"/>
              <a:buChar char="§"/>
            </a:pPr>
            <a:r>
              <a:rPr lang="en-US" altLang="en-US" sz="1900" b="1" dirty="0" smtClean="0">
                <a:latin typeface="Calibri" pitchFamily="34" charset="0"/>
              </a:rPr>
              <a:t>Inter-quartile range</a:t>
            </a:r>
            <a:r>
              <a:rPr lang="en-US" altLang="en-US" sz="1900" dirty="0" smtClean="0">
                <a:latin typeface="Calibri" pitchFamily="34" charset="0"/>
              </a:rPr>
              <a:t>: IQR = Q</a:t>
            </a:r>
            <a:r>
              <a:rPr lang="en-US" altLang="en-US" sz="1900" baseline="-25000" dirty="0" smtClean="0">
                <a:latin typeface="Calibri" pitchFamily="34" charset="0"/>
              </a:rPr>
              <a:t>3 </a:t>
            </a:r>
            <a:r>
              <a:rPr lang="en-US" altLang="en-US" sz="1900" dirty="0" smtClean="0">
                <a:latin typeface="Calibri" pitchFamily="34" charset="0"/>
              </a:rPr>
              <a:t>–</a:t>
            </a:r>
            <a:r>
              <a:rPr lang="en-US" altLang="en-US" sz="1900" baseline="-25000" dirty="0" smtClean="0">
                <a:latin typeface="Calibri" pitchFamily="34" charset="0"/>
              </a:rPr>
              <a:t> </a:t>
            </a:r>
            <a:r>
              <a:rPr lang="en-US" altLang="en-US" sz="1900" dirty="0" smtClean="0">
                <a:latin typeface="Calibri" pitchFamily="34" charset="0"/>
              </a:rPr>
              <a:t>Q</a:t>
            </a:r>
            <a:r>
              <a:rPr lang="en-US" altLang="en-US" sz="1900" baseline="-25000" dirty="0" smtClean="0">
                <a:latin typeface="Calibri" pitchFamily="34" charset="0"/>
              </a:rPr>
              <a:t>1 </a:t>
            </a:r>
          </a:p>
          <a:p>
            <a:pPr lvl="1" eaLnBrk="1" hangingPunct="1">
              <a:lnSpc>
                <a:spcPct val="130000"/>
              </a:lnSpc>
              <a:buClr>
                <a:srgbClr val="C00000"/>
              </a:buClr>
              <a:buSzPct val="84000"/>
              <a:buFont typeface="Wingdings" pitchFamily="2" charset="2"/>
              <a:buChar char="§"/>
            </a:pPr>
            <a:r>
              <a:rPr lang="en-US" altLang="en-US" sz="1900" b="1" dirty="0" smtClean="0">
                <a:latin typeface="Calibri" pitchFamily="34" charset="0"/>
              </a:rPr>
              <a:t>Five number summary</a:t>
            </a:r>
            <a:r>
              <a:rPr lang="en-US" altLang="en-US" sz="1900" dirty="0" smtClean="0">
                <a:latin typeface="Calibri" pitchFamily="34" charset="0"/>
              </a:rPr>
              <a:t>: min, Q</a:t>
            </a:r>
            <a:r>
              <a:rPr lang="en-US" altLang="en-US" sz="1900" baseline="-25000" dirty="0" smtClean="0">
                <a:latin typeface="Calibri" pitchFamily="34" charset="0"/>
              </a:rPr>
              <a:t>1</a:t>
            </a:r>
            <a:r>
              <a:rPr lang="en-US" altLang="en-US" sz="1900" dirty="0" smtClean="0">
                <a:latin typeface="Calibri" pitchFamily="34" charset="0"/>
              </a:rPr>
              <a:t>, median,</a:t>
            </a:r>
            <a:r>
              <a:rPr lang="en-US" altLang="en-US" sz="1900" baseline="-25000" dirty="0" smtClean="0">
                <a:latin typeface="Calibri" pitchFamily="34" charset="0"/>
              </a:rPr>
              <a:t> </a:t>
            </a:r>
            <a:r>
              <a:rPr lang="en-US" altLang="en-US" sz="1900" dirty="0" smtClean="0">
                <a:latin typeface="Calibri" pitchFamily="34" charset="0"/>
              </a:rPr>
              <a:t>Q</a:t>
            </a:r>
            <a:r>
              <a:rPr lang="en-US" altLang="en-US" sz="1900" baseline="-25000" dirty="0" smtClean="0">
                <a:latin typeface="Calibri" pitchFamily="34" charset="0"/>
              </a:rPr>
              <a:t>3</a:t>
            </a:r>
            <a:r>
              <a:rPr lang="en-US" altLang="en-US" sz="1900" dirty="0" smtClean="0">
                <a:latin typeface="Calibri" pitchFamily="34" charset="0"/>
              </a:rPr>
              <a:t>, max</a:t>
            </a:r>
          </a:p>
          <a:p>
            <a:pPr lvl="1" eaLnBrk="1" hangingPunct="1">
              <a:lnSpc>
                <a:spcPct val="130000"/>
              </a:lnSpc>
              <a:buClr>
                <a:srgbClr val="C00000"/>
              </a:buClr>
              <a:buSzPct val="84000"/>
              <a:buFont typeface="Wingdings" pitchFamily="2" charset="2"/>
              <a:buChar char="§"/>
            </a:pPr>
            <a:r>
              <a:rPr lang="en-US" altLang="en-US" sz="1900" b="1" dirty="0" err="1" smtClean="0">
                <a:latin typeface="Calibri" pitchFamily="34" charset="0"/>
              </a:rPr>
              <a:t>Boxplot</a:t>
            </a:r>
            <a:r>
              <a:rPr lang="en-US" altLang="en-US" sz="1900" dirty="0" smtClean="0">
                <a:latin typeface="Calibri" pitchFamily="34" charset="0"/>
              </a:rPr>
              <a:t>: ends of the box are the quartiles; median is marked; add whiskers, and plot outliers individually</a:t>
            </a:r>
          </a:p>
          <a:p>
            <a:pPr lvl="1" eaLnBrk="1" hangingPunct="1">
              <a:lnSpc>
                <a:spcPct val="130000"/>
              </a:lnSpc>
              <a:buClr>
                <a:srgbClr val="C00000"/>
              </a:buClr>
              <a:buSzPct val="84000"/>
              <a:buFont typeface="Wingdings" pitchFamily="2" charset="2"/>
              <a:buChar char="§"/>
            </a:pPr>
            <a:r>
              <a:rPr lang="en-US" altLang="en-US" sz="1900" b="1" dirty="0" smtClean="0">
                <a:latin typeface="Calibri" pitchFamily="34" charset="0"/>
              </a:rPr>
              <a:t>Outlier</a:t>
            </a:r>
            <a:r>
              <a:rPr lang="en-US" altLang="en-US" sz="1900" dirty="0" smtClean="0">
                <a:latin typeface="Calibri" pitchFamily="34" charset="0"/>
              </a:rPr>
              <a:t>: a value higher/lower than 1.5 x IQR</a:t>
            </a:r>
          </a:p>
          <a:p>
            <a:pPr eaLnBrk="1" hangingPunct="1">
              <a:lnSpc>
                <a:spcPct val="130000"/>
              </a:lnSpc>
              <a:buClr>
                <a:srgbClr val="C00000"/>
              </a:buClr>
              <a:buSzPct val="84000"/>
              <a:buFont typeface="Wingdings" pitchFamily="2" charset="2"/>
              <a:buChar char="§"/>
            </a:pPr>
            <a:r>
              <a:rPr lang="en-US" altLang="en-US" sz="2400" b="1" dirty="0" smtClean="0">
                <a:latin typeface="Calibri" pitchFamily="34" charset="0"/>
              </a:rPr>
              <a:t>Variance and standard deviation (</a:t>
            </a:r>
            <a:r>
              <a:rPr lang="en-US" altLang="en-US" sz="2400" b="1" i="1" dirty="0" smtClean="0">
                <a:latin typeface="Calibri" pitchFamily="34" charset="0"/>
              </a:rPr>
              <a:t>sample:</a:t>
            </a:r>
            <a:r>
              <a:rPr lang="en-US" altLang="en-US" sz="2400" b="1" dirty="0" smtClean="0">
                <a:latin typeface="Calibri" pitchFamily="34" charset="0"/>
              </a:rPr>
              <a:t> </a:t>
            </a:r>
            <a:r>
              <a:rPr lang="en-US" altLang="en-US" sz="2400" b="1" i="1" dirty="0" smtClean="0">
                <a:latin typeface="Calibri" pitchFamily="34" charset="0"/>
              </a:rPr>
              <a:t>s, population: </a:t>
            </a:r>
            <a:r>
              <a:rPr lang="el-GR" altLang="en-US" sz="2400" b="1" i="1" dirty="0" smtClean="0">
                <a:latin typeface="Calibri" pitchFamily="34" charset="0"/>
              </a:rPr>
              <a:t>σ</a:t>
            </a:r>
            <a:r>
              <a:rPr lang="en-US" altLang="en-US" sz="2400" b="1" i="1" dirty="0" smtClean="0">
                <a:latin typeface="Calibri" pitchFamily="34" charset="0"/>
              </a:rPr>
              <a:t>)</a:t>
            </a:r>
            <a:endParaRPr lang="en-US" altLang="en-US" sz="2400" b="1" dirty="0" smtClean="0">
              <a:latin typeface="Calibri" pitchFamily="34" charset="0"/>
            </a:endParaRPr>
          </a:p>
          <a:p>
            <a:pPr lvl="1" eaLnBrk="1" hangingPunct="1">
              <a:lnSpc>
                <a:spcPct val="130000"/>
              </a:lnSpc>
              <a:buClr>
                <a:srgbClr val="C00000"/>
              </a:buClr>
              <a:buSzPct val="84000"/>
              <a:buFont typeface="Wingdings" pitchFamily="2" charset="2"/>
              <a:buChar char="§"/>
            </a:pPr>
            <a:r>
              <a:rPr lang="en-US" altLang="en-US" sz="1900" b="1" dirty="0" smtClean="0">
                <a:latin typeface="Calibri" pitchFamily="34" charset="0"/>
              </a:rPr>
              <a:t>Variance</a:t>
            </a:r>
            <a:r>
              <a:rPr lang="en-US" altLang="en-US" sz="1900" dirty="0" smtClean="0">
                <a:latin typeface="Calibri" pitchFamily="34" charset="0"/>
              </a:rPr>
              <a:t>: (algebraic, scalable computation)</a:t>
            </a:r>
          </a:p>
          <a:p>
            <a:pPr lvl="1" eaLnBrk="1" hangingPunct="1">
              <a:lnSpc>
                <a:spcPct val="130000"/>
              </a:lnSpc>
              <a:buClr>
                <a:srgbClr val="C00000"/>
              </a:buClr>
              <a:buSzPct val="84000"/>
              <a:buFont typeface="Wingdings" pitchFamily="2" charset="2"/>
              <a:buChar char="§"/>
            </a:pPr>
            <a:r>
              <a:rPr lang="en-US" altLang="en-US" sz="1900" b="1" dirty="0" smtClean="0">
                <a:latin typeface="Calibri" pitchFamily="34" charset="0"/>
              </a:rPr>
              <a:t>Standard deviation</a:t>
            </a:r>
            <a:r>
              <a:rPr lang="en-US" altLang="en-US" sz="1900" i="1" dirty="0" smtClean="0">
                <a:latin typeface="Calibri" pitchFamily="34" charset="0"/>
              </a:rPr>
              <a:t> </a:t>
            </a:r>
            <a:r>
              <a:rPr lang="el-GR" altLang="en-US" sz="1900" b="1" i="1" dirty="0" smtClean="0">
                <a:latin typeface="Calibri" pitchFamily="34" charset="0"/>
              </a:rPr>
              <a:t>σ</a:t>
            </a:r>
            <a:r>
              <a:rPr lang="en-US" altLang="en-US" sz="1900" i="1" dirty="0" smtClean="0">
                <a:latin typeface="Calibri" pitchFamily="34" charset="0"/>
              </a:rPr>
              <a:t>: </a:t>
            </a:r>
            <a:r>
              <a:rPr lang="en-US" altLang="en-US" sz="1900" dirty="0" smtClean="0">
                <a:latin typeface="Calibri" pitchFamily="34" charset="0"/>
              </a:rPr>
              <a:t>is the square root of variance</a:t>
            </a:r>
            <a:r>
              <a:rPr lang="en-US" altLang="en-US" sz="1900" i="1" baseline="30000" dirty="0" smtClean="0">
                <a:latin typeface="Calibri" pitchFamily="34" charset="0"/>
              </a:rPr>
              <a:t> </a:t>
            </a:r>
            <a:r>
              <a:rPr lang="el-GR" altLang="en-US" sz="1900" i="1" dirty="0" smtClean="0">
                <a:latin typeface="Calibri" pitchFamily="34" charset="0"/>
              </a:rPr>
              <a:t>σ</a:t>
            </a:r>
            <a:r>
              <a:rPr lang="en-US" altLang="en-US" sz="1900" i="1" baseline="30000" dirty="0" smtClean="0">
                <a:latin typeface="Calibri" pitchFamily="34" charset="0"/>
              </a:rPr>
              <a:t>2</a:t>
            </a:r>
          </a:p>
        </p:txBody>
      </p:sp>
      <p:graphicFrame>
        <p:nvGraphicFramePr>
          <p:cNvPr id="20486" name="Object 11"/>
          <p:cNvGraphicFramePr>
            <a:graphicFrameLocks noChangeAspect="1"/>
          </p:cNvGraphicFramePr>
          <p:nvPr>
            <p:ph sz="half" idx="2"/>
          </p:nvPr>
        </p:nvGraphicFramePr>
        <p:xfrm>
          <a:off x="2667000" y="5892800"/>
          <a:ext cx="3886200" cy="660400"/>
        </p:xfrm>
        <a:graphic>
          <a:graphicData uri="http://schemas.openxmlformats.org/presentationml/2006/ole">
            <p:oleObj spid="_x0000_s27651" name="Equation" r:id="rId4" imgW="2235200" imgH="4318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Properties of Normal Distribution Curve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686800" cy="2514600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altLang="en-US" sz="2800" dirty="0" smtClean="0">
                <a:latin typeface="Calibri" pitchFamily="34" charset="0"/>
              </a:rPr>
              <a:t>The normal (distribution) curve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en-US" sz="2400" dirty="0" smtClean="0">
                <a:latin typeface="Calibri" pitchFamily="34" charset="0"/>
              </a:rPr>
              <a:t>From </a:t>
            </a:r>
            <a:r>
              <a:rPr lang="el-GR" altLang="en-US" sz="2400" dirty="0" smtClean="0">
                <a:latin typeface="Calibri" pitchFamily="34" charset="0"/>
              </a:rPr>
              <a:t>μ</a:t>
            </a:r>
            <a:r>
              <a:rPr lang="en-US" altLang="en-US" sz="2400" dirty="0" smtClean="0">
                <a:latin typeface="Calibri" pitchFamily="34" charset="0"/>
              </a:rPr>
              <a:t>–</a:t>
            </a:r>
            <a:r>
              <a:rPr lang="el-GR" altLang="en-US" sz="2400" dirty="0" smtClean="0">
                <a:latin typeface="Calibri" pitchFamily="34" charset="0"/>
              </a:rPr>
              <a:t>σ</a:t>
            </a:r>
            <a:r>
              <a:rPr lang="en-US" altLang="en-US" sz="2400" dirty="0" smtClean="0">
                <a:latin typeface="Calibri" pitchFamily="34" charset="0"/>
              </a:rPr>
              <a:t> to </a:t>
            </a:r>
            <a:r>
              <a:rPr lang="el-GR" altLang="en-US" sz="2400" dirty="0" smtClean="0">
                <a:latin typeface="Calibri" pitchFamily="34" charset="0"/>
              </a:rPr>
              <a:t>μ</a:t>
            </a:r>
            <a:r>
              <a:rPr lang="en-US" altLang="en-US" sz="2400" dirty="0" smtClean="0">
                <a:latin typeface="Calibri" pitchFamily="34" charset="0"/>
              </a:rPr>
              <a:t>+</a:t>
            </a:r>
            <a:r>
              <a:rPr lang="el-GR" altLang="en-US" sz="2400" dirty="0" smtClean="0">
                <a:latin typeface="Calibri" pitchFamily="34" charset="0"/>
              </a:rPr>
              <a:t>σ</a:t>
            </a:r>
            <a:r>
              <a:rPr lang="en-US" altLang="en-US" sz="2400" dirty="0" smtClean="0">
                <a:latin typeface="Calibri" pitchFamily="34" charset="0"/>
              </a:rPr>
              <a:t>: contains about 68% of the measurements  (</a:t>
            </a:r>
            <a:r>
              <a:rPr lang="el-GR" altLang="en-US" sz="2400" dirty="0" smtClean="0">
                <a:latin typeface="Calibri" pitchFamily="34" charset="0"/>
              </a:rPr>
              <a:t>μ</a:t>
            </a:r>
            <a:r>
              <a:rPr lang="en-US" altLang="en-US" sz="2400" dirty="0" smtClean="0">
                <a:latin typeface="Calibri" pitchFamily="34" charset="0"/>
              </a:rPr>
              <a:t>: mean, </a:t>
            </a:r>
            <a:r>
              <a:rPr lang="el-GR" altLang="en-US" sz="2400" dirty="0" smtClean="0">
                <a:latin typeface="Calibri" pitchFamily="34" charset="0"/>
              </a:rPr>
              <a:t>σ</a:t>
            </a:r>
            <a:r>
              <a:rPr lang="en-US" altLang="en-US" sz="2400" dirty="0" smtClean="0">
                <a:latin typeface="Calibri" pitchFamily="34" charset="0"/>
              </a:rPr>
              <a:t>: standard deviation)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en-US" sz="2400" dirty="0" smtClean="0">
                <a:latin typeface="Calibri" pitchFamily="34" charset="0"/>
              </a:rPr>
              <a:t>From </a:t>
            </a:r>
            <a:r>
              <a:rPr lang="el-GR" altLang="en-US" sz="2400" dirty="0" smtClean="0">
                <a:latin typeface="Calibri" pitchFamily="34" charset="0"/>
              </a:rPr>
              <a:t>μ</a:t>
            </a:r>
            <a:r>
              <a:rPr lang="en-US" altLang="en-US" sz="2400" dirty="0" smtClean="0">
                <a:latin typeface="Calibri" pitchFamily="34" charset="0"/>
              </a:rPr>
              <a:t>–2</a:t>
            </a:r>
            <a:r>
              <a:rPr lang="el-GR" altLang="en-US" sz="2400" dirty="0" smtClean="0">
                <a:latin typeface="Calibri" pitchFamily="34" charset="0"/>
              </a:rPr>
              <a:t>σ</a:t>
            </a:r>
            <a:r>
              <a:rPr lang="en-US" altLang="en-US" sz="2400" dirty="0" smtClean="0">
                <a:latin typeface="Calibri" pitchFamily="34" charset="0"/>
              </a:rPr>
              <a:t> to </a:t>
            </a:r>
            <a:r>
              <a:rPr lang="el-GR" altLang="en-US" sz="2400" dirty="0" smtClean="0">
                <a:latin typeface="Calibri" pitchFamily="34" charset="0"/>
              </a:rPr>
              <a:t>μ</a:t>
            </a:r>
            <a:r>
              <a:rPr lang="en-US" altLang="en-US" sz="2400" dirty="0" smtClean="0">
                <a:latin typeface="Calibri" pitchFamily="34" charset="0"/>
              </a:rPr>
              <a:t>+2</a:t>
            </a:r>
            <a:r>
              <a:rPr lang="el-GR" altLang="en-US" sz="2400" dirty="0" smtClean="0">
                <a:latin typeface="Calibri" pitchFamily="34" charset="0"/>
              </a:rPr>
              <a:t>σ</a:t>
            </a:r>
            <a:r>
              <a:rPr lang="en-US" altLang="en-US" sz="2400" dirty="0" smtClean="0">
                <a:latin typeface="Calibri" pitchFamily="34" charset="0"/>
              </a:rPr>
              <a:t>: contains about 95% of it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en-US" sz="2400" dirty="0" smtClean="0">
                <a:latin typeface="Calibri" pitchFamily="34" charset="0"/>
              </a:rPr>
              <a:t>From </a:t>
            </a:r>
            <a:r>
              <a:rPr lang="el-GR" altLang="en-US" sz="2400" dirty="0" smtClean="0">
                <a:latin typeface="Calibri" pitchFamily="34" charset="0"/>
              </a:rPr>
              <a:t>μ</a:t>
            </a:r>
            <a:r>
              <a:rPr lang="en-US" altLang="en-US" sz="2400" dirty="0" smtClean="0">
                <a:latin typeface="Calibri" pitchFamily="34" charset="0"/>
              </a:rPr>
              <a:t>–3</a:t>
            </a:r>
            <a:r>
              <a:rPr lang="el-GR" altLang="en-US" sz="2400" dirty="0" smtClean="0">
                <a:latin typeface="Calibri" pitchFamily="34" charset="0"/>
              </a:rPr>
              <a:t>σ</a:t>
            </a:r>
            <a:r>
              <a:rPr lang="en-US" altLang="en-US" sz="2400" dirty="0" smtClean="0">
                <a:latin typeface="Calibri" pitchFamily="34" charset="0"/>
              </a:rPr>
              <a:t> to </a:t>
            </a:r>
            <a:r>
              <a:rPr lang="el-GR" altLang="en-US" sz="2400" dirty="0" smtClean="0">
                <a:latin typeface="Calibri" pitchFamily="34" charset="0"/>
              </a:rPr>
              <a:t>μ</a:t>
            </a:r>
            <a:r>
              <a:rPr lang="en-US" altLang="en-US" sz="2400" dirty="0" smtClean="0">
                <a:latin typeface="Calibri" pitchFamily="34" charset="0"/>
              </a:rPr>
              <a:t>+3</a:t>
            </a:r>
            <a:r>
              <a:rPr lang="el-GR" altLang="en-US" sz="2400" dirty="0" smtClean="0">
                <a:latin typeface="Calibri" pitchFamily="34" charset="0"/>
              </a:rPr>
              <a:t>σ</a:t>
            </a:r>
            <a:r>
              <a:rPr lang="en-US" altLang="en-US" sz="2400" dirty="0" smtClean="0">
                <a:latin typeface="Calibri" pitchFamily="34" charset="0"/>
              </a:rPr>
              <a:t>: contains about 99.7% of it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 smtClean="0">
              <a:solidFill>
                <a:schemeClr val="hlink"/>
              </a:solidFill>
              <a:latin typeface="Calibri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000" dirty="0" smtClean="0"/>
          </a:p>
        </p:txBody>
      </p:sp>
      <p:pic>
        <p:nvPicPr>
          <p:cNvPr id="23557" name="Picture 5" descr="normal1-9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124200" y="3729038"/>
            <a:ext cx="2895600" cy="2590800"/>
          </a:xfrm>
          <a:noFill/>
        </p:spPr>
      </p:pic>
      <p:pic>
        <p:nvPicPr>
          <p:cNvPr id="23558" name="Picture 7" descr="normal1-6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0" y="3886200"/>
            <a:ext cx="2986088" cy="2438400"/>
          </a:xfrm>
          <a:noFill/>
        </p:spPr>
      </p:pic>
      <p:pic>
        <p:nvPicPr>
          <p:cNvPr id="23559" name="Picture 9" descr="normal1-9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7913" y="3810000"/>
            <a:ext cx="298608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78068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rgbClr val="170981"/>
                </a:solidFill>
              </a:rPr>
              <a:t>Graphic Displays of Basic Statistical Descriptions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buSzPct val="80000"/>
            </a:pPr>
            <a:r>
              <a:rPr lang="en-US" altLang="en-US" sz="2800" b="1" dirty="0" err="1" smtClean="0"/>
              <a:t>Boxplot</a:t>
            </a:r>
            <a:endParaRPr lang="en-US" altLang="en-US" sz="2800" dirty="0" smtClean="0"/>
          </a:p>
          <a:p>
            <a:pPr eaLnBrk="1" hangingPunct="1">
              <a:lnSpc>
                <a:spcPct val="140000"/>
              </a:lnSpc>
              <a:buSzPct val="80000"/>
            </a:pPr>
            <a:r>
              <a:rPr lang="en-US" altLang="en-US" sz="2800" b="1" dirty="0" smtClean="0"/>
              <a:t>Histogram</a:t>
            </a:r>
            <a:endParaRPr lang="en-US" altLang="en-US" sz="2800" dirty="0" smtClean="0"/>
          </a:p>
          <a:p>
            <a:pPr eaLnBrk="1" hangingPunct="1">
              <a:lnSpc>
                <a:spcPct val="140000"/>
              </a:lnSpc>
              <a:buSzPct val="80000"/>
            </a:pPr>
            <a:r>
              <a:rPr lang="en-US" altLang="en-US" sz="2800" b="1" dirty="0" err="1" smtClean="0"/>
              <a:t>Quantile</a:t>
            </a:r>
            <a:r>
              <a:rPr lang="en-US" altLang="en-US" sz="2800" b="1" dirty="0" smtClean="0"/>
              <a:t> plot</a:t>
            </a:r>
            <a:endParaRPr lang="en-US" altLang="en-US" sz="2800" dirty="0" smtClean="0"/>
          </a:p>
          <a:p>
            <a:pPr eaLnBrk="1" hangingPunct="1">
              <a:lnSpc>
                <a:spcPct val="140000"/>
              </a:lnSpc>
              <a:buSzPct val="80000"/>
            </a:pPr>
            <a:r>
              <a:rPr lang="en-US" altLang="en-US" sz="2800" b="1" dirty="0" smtClean="0"/>
              <a:t>Quantile-quantile (q-q) plot</a:t>
            </a:r>
            <a:endParaRPr lang="en-US" altLang="en-US" sz="2800" dirty="0" smtClean="0"/>
          </a:p>
          <a:p>
            <a:pPr eaLnBrk="1" hangingPunct="1">
              <a:lnSpc>
                <a:spcPct val="140000"/>
              </a:lnSpc>
              <a:buSzPct val="80000"/>
            </a:pPr>
            <a:r>
              <a:rPr lang="en-US" altLang="en-US" sz="2800" b="1" dirty="0" smtClean="0"/>
              <a:t>Scatter plot</a:t>
            </a:r>
            <a:endParaRPr lang="en-US" alt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5181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 smtClean="0"/>
              <a:t> </a:t>
            </a:r>
            <a:r>
              <a:rPr lang="en-US" altLang="en-US" dirty="0" err="1" smtClean="0"/>
              <a:t>Boxplot</a:t>
            </a:r>
            <a:r>
              <a:rPr lang="en-US" altLang="en-US" dirty="0" smtClean="0"/>
              <a:t> Analysis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305800" cy="1295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en-US" sz="2800" b="1" dirty="0" smtClean="0">
                <a:latin typeface="Calibri" pitchFamily="34" charset="0"/>
              </a:rPr>
              <a:t>Five-number summary</a:t>
            </a:r>
            <a:r>
              <a:rPr lang="en-US" altLang="en-US" sz="2800" dirty="0" smtClean="0">
                <a:latin typeface="Calibri" pitchFamily="34" charset="0"/>
              </a:rPr>
              <a:t> of a distribution</a:t>
            </a:r>
          </a:p>
          <a:p>
            <a:pPr lvl="1" eaLnBrk="1" hangingPunct="1">
              <a:lnSpc>
                <a:spcPct val="120000"/>
              </a:lnSpc>
              <a:buClr>
                <a:srgbClr val="C00000"/>
              </a:buClr>
            </a:pPr>
            <a:r>
              <a:rPr lang="en-US" altLang="en-US" sz="2400" dirty="0" smtClean="0">
                <a:latin typeface="Calibri" pitchFamily="34" charset="0"/>
              </a:rPr>
              <a:t>Minimum, Q1, Median, Q3, Maximum</a:t>
            </a:r>
          </a:p>
        </p:txBody>
      </p:sp>
      <p:pic>
        <p:nvPicPr>
          <p:cNvPr id="21510" name="Picture 1038" descr="thre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060" y="3238500"/>
            <a:ext cx="393382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2362200"/>
            <a:ext cx="4648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9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9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763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Histogram Analysis</a:t>
            </a:r>
          </a:p>
        </p:txBody>
      </p:sp>
      <p:sp>
        <p:nvSpPr>
          <p:cNvPr id="25604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8458200" cy="5334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en-US" sz="2200" dirty="0" smtClean="0">
                <a:latin typeface="Calibri" pitchFamily="34" charset="0"/>
              </a:rPr>
              <a:t>Graphical display of tabulated frequencies, shown as bars</a:t>
            </a:r>
          </a:p>
          <a:p>
            <a:pPr eaLnBrk="1" hangingPunct="1">
              <a:lnSpc>
                <a:spcPct val="11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en-US" sz="2200" dirty="0" smtClean="0">
                <a:latin typeface="Calibri" pitchFamily="34" charset="0"/>
              </a:rPr>
              <a:t>Shows what proportion of cases fall into each of several categories</a:t>
            </a:r>
          </a:p>
          <a:p>
            <a:pPr eaLnBrk="1" hangingPunct="1">
              <a:lnSpc>
                <a:spcPct val="110000"/>
              </a:lnSpc>
              <a:buClr>
                <a:srgbClr val="C00000"/>
              </a:buClr>
              <a:buFont typeface="Wingdings" pitchFamily="2" charset="2"/>
              <a:buChar char="§"/>
            </a:pPr>
            <a:endParaRPr lang="en-US" altLang="en-US" sz="2200" dirty="0" smtClean="0">
              <a:latin typeface="Calibri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C00000"/>
              </a:buClr>
              <a:buFont typeface="Wingdings" pitchFamily="2" charset="2"/>
              <a:buChar char="§"/>
            </a:pPr>
            <a:endParaRPr lang="en-US" altLang="en-US" sz="2200" dirty="0" smtClean="0">
              <a:latin typeface="Calibri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C00000"/>
              </a:buClr>
              <a:buFont typeface="Wingdings" pitchFamily="2" charset="2"/>
              <a:buChar char="§"/>
            </a:pPr>
            <a:endParaRPr lang="en-US" altLang="en-US" sz="2200" dirty="0" smtClean="0">
              <a:latin typeface="Calibri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C00000"/>
              </a:buClr>
              <a:buFont typeface="Wingdings" pitchFamily="2" charset="2"/>
              <a:buChar char="§"/>
            </a:pPr>
            <a:endParaRPr lang="en-US" altLang="en-US" sz="2200" dirty="0" smtClean="0">
              <a:latin typeface="Calibri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C00000"/>
              </a:buClr>
              <a:buFont typeface="Wingdings" pitchFamily="2" charset="2"/>
              <a:buChar char="§"/>
            </a:pPr>
            <a:endParaRPr lang="en-US" altLang="en-US" sz="2200" dirty="0" smtClean="0">
              <a:latin typeface="Calibri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C00000"/>
              </a:buClr>
              <a:buFont typeface="Wingdings" pitchFamily="2" charset="2"/>
              <a:buChar char="§"/>
            </a:pPr>
            <a:endParaRPr lang="en-US" altLang="en-US" sz="2200" dirty="0" smtClean="0">
              <a:latin typeface="Calibri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C00000"/>
              </a:buClr>
              <a:buFont typeface="Wingdings" pitchFamily="2" charset="2"/>
              <a:buChar char="§"/>
            </a:pPr>
            <a:endParaRPr lang="en-US" altLang="en-US" sz="2200" dirty="0" smtClean="0">
              <a:latin typeface="Calibri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C00000"/>
              </a:buClr>
              <a:buFont typeface="Wingdings" pitchFamily="2" charset="2"/>
              <a:buChar char="§"/>
            </a:pPr>
            <a:endParaRPr lang="en-US" altLang="en-US" sz="2200" dirty="0" smtClean="0">
              <a:latin typeface="Calibri" pitchFamily="34" charset="0"/>
            </a:endParaRPr>
          </a:p>
          <a:p>
            <a:pPr eaLnBrk="1" hangingPunct="1">
              <a:lnSpc>
                <a:spcPct val="11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en-US" sz="2200" dirty="0" smtClean="0">
                <a:latin typeface="Calibri" pitchFamily="34" charset="0"/>
              </a:rPr>
              <a:t>Differs from bar chart</a:t>
            </a:r>
          </a:p>
          <a:p>
            <a:pPr lvl="1">
              <a:lnSpc>
                <a:spcPct val="11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en-US" sz="1800" dirty="0" smtClean="0">
                <a:latin typeface="Calibri" pitchFamily="34" charset="0"/>
              </a:rPr>
              <a:t>Bar chart -&gt; </a:t>
            </a:r>
            <a:r>
              <a:rPr lang="en-US" sz="1800" dirty="0" err="1" smtClean="0"/>
              <a:t>categoric</a:t>
            </a:r>
            <a:r>
              <a:rPr lang="en-US" sz="1800" dirty="0" smtClean="0"/>
              <a:t> variable, Histogram -&gt; numeric variable</a:t>
            </a:r>
            <a:endParaRPr lang="en-US" altLang="en-US" sz="1800" dirty="0" smtClean="0">
              <a:latin typeface="Calibri" pitchFamily="34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en-US" sz="1600" dirty="0" smtClean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141476"/>
            <a:ext cx="66865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8006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200000"/>
              </a:lnSpc>
            </a:pPr>
            <a:endParaRPr lang="en-US" altLang="en-US" dirty="0" smtClean="0"/>
          </a:p>
          <a:p>
            <a:pPr algn="ctr">
              <a:lnSpc>
                <a:spcPct val="200000"/>
              </a:lnSpc>
              <a:buNone/>
            </a:pPr>
            <a:r>
              <a:rPr lang="en-US" altLang="en-US" sz="3600" b="1" dirty="0" smtClean="0">
                <a:solidFill>
                  <a:srgbClr val="C00000"/>
                </a:solidFill>
                <a:latin typeface="Comic Sans MS" pitchFamily="66" charset="0"/>
              </a:rPr>
              <a:t>Knowing the Data</a:t>
            </a:r>
          </a:p>
          <a:p>
            <a:pPr eaLnBrk="1" hangingPunct="1">
              <a:lnSpc>
                <a:spcPct val="200000"/>
              </a:lnSpc>
            </a:pP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80698"/>
            <a:ext cx="88392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Histograms vs. </a:t>
            </a:r>
            <a:r>
              <a:rPr lang="en-US" altLang="en-US" sz="3600" dirty="0" err="1" smtClean="0"/>
              <a:t>Boxplots</a:t>
            </a:r>
            <a:endParaRPr lang="en-US" altLang="en-US" sz="3600" dirty="0" smtClean="0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57200" y="1421528"/>
          <a:ext cx="3962400" cy="2417763"/>
        </p:xfrm>
        <a:graphic>
          <a:graphicData uri="http://schemas.openxmlformats.org/presentationml/2006/ole">
            <p:oleObj spid="_x0000_s29698" name="SmartDraw" r:id="rId4" imgW="3063240" imgH="1691640" progId="">
              <p:embed/>
            </p:oleObj>
          </a:graphicData>
        </a:graphic>
      </p:graphicFrame>
      <p:graphicFrame>
        <p:nvGraphicFramePr>
          <p:cNvPr id="26629" name="Object 7"/>
          <p:cNvGraphicFramePr>
            <a:graphicFrameLocks noChangeAspect="1"/>
          </p:cNvGraphicFramePr>
          <p:nvPr>
            <p:ph sz="half" idx="1"/>
          </p:nvPr>
        </p:nvGraphicFramePr>
        <p:xfrm>
          <a:off x="457200" y="4043363"/>
          <a:ext cx="3886200" cy="2433637"/>
        </p:xfrm>
        <a:graphic>
          <a:graphicData uri="http://schemas.openxmlformats.org/presentationml/2006/ole">
            <p:oleObj spid="_x0000_s29699" name="SmartDraw" r:id="rId5" imgW="3063240" imgH="1691640" progId="">
              <p:embed/>
            </p:oleObj>
          </a:graphicData>
        </a:graphic>
      </p:graphicFrame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4876800" y="1522413"/>
            <a:ext cx="3657600" cy="472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  <a:buSzPct val="60000"/>
              <a:buFont typeface="Wingdings" pitchFamily="2" charset="2"/>
              <a:buChar char="n"/>
            </a:pPr>
            <a:r>
              <a:rPr lang="en-US" altLang="en-US" sz="2400" dirty="0">
                <a:latin typeface="Calibri" pitchFamily="34" charset="0"/>
              </a:rPr>
              <a:t>The two histograms shown in the left may have the same </a:t>
            </a:r>
            <a:r>
              <a:rPr lang="en-US" altLang="en-US" sz="2400" dirty="0" err="1">
                <a:latin typeface="Calibri" pitchFamily="34" charset="0"/>
              </a:rPr>
              <a:t>boxplot</a:t>
            </a:r>
            <a:r>
              <a:rPr lang="en-US" altLang="en-US" sz="2400" dirty="0">
                <a:latin typeface="Calibri" pitchFamily="34" charset="0"/>
              </a:rPr>
              <a:t> representation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  <a:buSzPct val="55000"/>
              <a:buFont typeface="Wingdings" pitchFamily="2" charset="2"/>
              <a:buChar char="n"/>
            </a:pPr>
            <a:r>
              <a:rPr lang="en-US" altLang="en-US" sz="2200" dirty="0">
                <a:latin typeface="Calibri" pitchFamily="34" charset="0"/>
              </a:rPr>
              <a:t>The same values for: min, Q1, median, Q3, max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C00000"/>
              </a:buClr>
              <a:buSzPct val="60000"/>
              <a:buFont typeface="Wingdings" pitchFamily="2" charset="2"/>
              <a:buChar char="n"/>
            </a:pPr>
            <a:r>
              <a:rPr lang="en-US" altLang="en-US" sz="2400" dirty="0">
                <a:latin typeface="Calibri" pitchFamily="34" charset="0"/>
              </a:rPr>
              <a:t>But they have rather different data distributions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7702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Quantile Plot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31913"/>
            <a:ext cx="8382000" cy="24780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Displays all of the data for </a:t>
            </a:r>
            <a:r>
              <a:rPr lang="en-US" sz="2400" u="sng" dirty="0" smtClean="0"/>
              <a:t>a given attribute</a:t>
            </a:r>
            <a:r>
              <a:rPr lang="en-US" altLang="en-US" sz="2400" u="sng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Assess overall behavior and unusual occurrences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Plots </a:t>
            </a:r>
            <a:r>
              <a:rPr lang="en-US" altLang="en-US" sz="2400" b="1" dirty="0" smtClean="0"/>
              <a:t>quantile</a:t>
            </a:r>
            <a:r>
              <a:rPr lang="en-US" altLang="en-US" sz="2400" dirty="0" smtClean="0"/>
              <a:t> information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Data </a:t>
            </a:r>
            <a:r>
              <a:rPr lang="en-US" altLang="en-US" sz="2400" i="1" dirty="0" smtClean="0"/>
              <a:t>x</a:t>
            </a:r>
            <a:r>
              <a:rPr lang="en-US" altLang="en-US" sz="2400" i="1" baseline="-25000" dirty="0" smtClean="0"/>
              <a:t>i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’s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are sorted in increasing order, (</a:t>
            </a:r>
            <a:r>
              <a:rPr lang="en-US" altLang="en-US" sz="2400" i="1" dirty="0" smtClean="0"/>
              <a:t>x</a:t>
            </a:r>
            <a:r>
              <a:rPr lang="en-US" altLang="en-US" sz="2400" i="1" baseline="-25000" dirty="0" smtClean="0"/>
              <a:t>i</a:t>
            </a:r>
            <a:r>
              <a:rPr lang="en-US" altLang="en-US" sz="2400" dirty="0" smtClean="0"/>
              <a:t>, </a:t>
            </a:r>
            <a:r>
              <a:rPr lang="en-US" altLang="en-US" sz="2400" i="1" dirty="0" err="1" smtClean="0"/>
              <a:t>f</a:t>
            </a:r>
            <a:r>
              <a:rPr lang="en-US" altLang="en-US" sz="2400" i="1" baseline="-25000" dirty="0" err="1" smtClean="0"/>
              <a:t>i</a:t>
            </a:r>
            <a:r>
              <a:rPr lang="en-US" altLang="en-US" sz="2400" i="1" dirty="0" smtClean="0"/>
              <a:t> ) </a:t>
            </a:r>
            <a:r>
              <a:rPr lang="en-US" altLang="en-US" sz="2400" dirty="0" smtClean="0"/>
              <a:t>are plotted, </a:t>
            </a:r>
            <a:r>
              <a:rPr lang="en-US" altLang="en-US" sz="2400" i="1" dirty="0" err="1" smtClean="0"/>
              <a:t>f</a:t>
            </a:r>
            <a:r>
              <a:rPr lang="en-US" altLang="en-US" sz="2400" i="1" baseline="-25000" dirty="0" err="1" smtClean="0"/>
              <a:t>i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indicates approximately 100 </a:t>
            </a:r>
            <a:r>
              <a:rPr lang="en-US" altLang="en-US" sz="2400" i="1" dirty="0" err="1" smtClean="0"/>
              <a:t>f</a:t>
            </a:r>
            <a:r>
              <a:rPr lang="en-US" altLang="en-US" sz="2400" i="1" baseline="-25000" dirty="0" err="1" smtClean="0"/>
              <a:t>i</a:t>
            </a:r>
            <a:r>
              <a:rPr lang="en-US" altLang="en-US" sz="2400" dirty="0" smtClean="0"/>
              <a:t>% of the data are below or equal to the value </a:t>
            </a:r>
            <a:r>
              <a:rPr lang="en-US" altLang="en-US" sz="2400" i="1" dirty="0" smtClean="0"/>
              <a:t>x</a:t>
            </a:r>
            <a:r>
              <a:rPr lang="en-US" altLang="en-US" sz="2400" i="1" baseline="-25000" dirty="0" smtClean="0"/>
              <a:t>i</a:t>
            </a:r>
          </a:p>
        </p:txBody>
      </p:sp>
      <p:pic>
        <p:nvPicPr>
          <p:cNvPr id="20992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733800"/>
            <a:ext cx="7086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9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9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88732" y="32193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Quantile-Quantile</a:t>
            </a:r>
            <a:r>
              <a:rPr lang="en-US" altLang="en-US" dirty="0" smtClean="0"/>
              <a:t> (Q-Q) Plot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9562"/>
            <a:ext cx="8610600" cy="2209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200" dirty="0" smtClean="0"/>
              <a:t>Graphs the quantiles of one </a:t>
            </a:r>
            <a:r>
              <a:rPr lang="en-US" altLang="en-US" sz="2200" dirty="0" err="1" smtClean="0"/>
              <a:t>univariate</a:t>
            </a:r>
            <a:r>
              <a:rPr lang="en-US" altLang="en-US" sz="2200" dirty="0" smtClean="0"/>
              <a:t> distribution against the corresponding quantiles of another</a:t>
            </a:r>
          </a:p>
          <a:p>
            <a:pPr eaLnBrk="1" hangingPunct="1"/>
            <a:r>
              <a:rPr lang="en-US" altLang="en-US" sz="2200" dirty="0" smtClean="0"/>
              <a:t>Objective: Is there is a shift in going from one distribution to another?</a:t>
            </a:r>
          </a:p>
          <a:p>
            <a:pPr eaLnBrk="1" hangingPunct="1"/>
            <a:r>
              <a:rPr lang="en-US" altLang="en-US" sz="2200" dirty="0" smtClean="0"/>
              <a:t>Example shows unit price of items sold at Branch 1 vs. Branch 2 for each quantile.  Unit prices of items sold at Branch 1 tend to be lower than those at Branch 2</a:t>
            </a:r>
          </a:p>
        </p:txBody>
      </p:sp>
      <p:pic>
        <p:nvPicPr>
          <p:cNvPr id="2078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4290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1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Scatter plot</a:t>
            </a:r>
          </a:p>
        </p:txBody>
      </p:sp>
      <p:sp>
        <p:nvSpPr>
          <p:cNvPr id="2970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1981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Graphical methods to determine if there appears to be a relationship, pattern, or trend between two </a:t>
            </a:r>
            <a:r>
              <a:rPr lang="en-US" sz="2400" u="sng" dirty="0" smtClean="0"/>
              <a:t>numerical attributes </a:t>
            </a:r>
          </a:p>
          <a:p>
            <a:r>
              <a:rPr lang="en-US" altLang="en-US" sz="2400" dirty="0" smtClean="0"/>
              <a:t>Each pair of values is treated as a pair of coordinates and plotted as points in the plane</a:t>
            </a:r>
          </a:p>
        </p:txBody>
      </p:sp>
      <p:pic>
        <p:nvPicPr>
          <p:cNvPr id="2970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302886"/>
            <a:ext cx="7391400" cy="354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528140" y="457200"/>
            <a:ext cx="91440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/>
              <a:t>Positively and Negatively Correlated Data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0" y="4835525"/>
            <a:ext cx="4953000" cy="1412875"/>
          </a:xfrm>
          <a:noFill/>
        </p:spPr>
        <p:txBody>
          <a:bodyPr lIns="92075" tIns="46038" rIns="92075" bIns="46038">
            <a:no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en-US" sz="2400" dirty="0" smtClean="0"/>
              <a:t>The left half fragment is positively correlated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400" dirty="0" smtClean="0"/>
              <a:t>The right half is negative correlated</a:t>
            </a:r>
            <a:endParaRPr lang="en-US" altLang="en-US" sz="2400" dirty="0" smtClean="0">
              <a:solidFill>
                <a:schemeClr val="hlink"/>
              </a:solidFill>
            </a:endParaRPr>
          </a:p>
        </p:txBody>
      </p:sp>
      <p:pic>
        <p:nvPicPr>
          <p:cNvPr id="30725" name="Picture 4" descr="ha02correl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95400"/>
            <a:ext cx="33655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5" descr="ha02correl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219200"/>
            <a:ext cx="3810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6" descr="fig4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4114800"/>
            <a:ext cx="3505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4191000" y="4953000"/>
            <a:ext cx="4267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F9ED1B-5820-437E-A06A-5E180AC999EA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  <p:pic>
        <p:nvPicPr>
          <p:cNvPr id="31747" name="Picture 3" descr="fig18-1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800600" y="0"/>
            <a:ext cx="4038600" cy="3733800"/>
          </a:xfrm>
          <a:noFill/>
        </p:spPr>
      </p:pic>
      <p:pic>
        <p:nvPicPr>
          <p:cNvPr id="31748" name="Picture 4" descr="fig18-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800600" y="3352800"/>
            <a:ext cx="4191000" cy="3505200"/>
          </a:xfrm>
          <a:noFill/>
        </p:spPr>
      </p:pic>
      <p:pic>
        <p:nvPicPr>
          <p:cNvPr id="31749" name="Picture 5" descr="fig18-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533400" y="2001838"/>
            <a:ext cx="4267200" cy="3606800"/>
          </a:xfrm>
          <a:noFill/>
        </p:spPr>
      </p:pic>
      <p:sp>
        <p:nvSpPr>
          <p:cNvPr id="3175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73124" y="651652"/>
            <a:ext cx="8763000" cy="6096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 Uncorrelated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54268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Data Visualization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8464"/>
            <a:ext cx="86868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Gain insight into an information space by mapping data onto graphical primitives</a:t>
            </a:r>
          </a:p>
          <a:p>
            <a:pPr lvl="1" eaLnBrk="1" hangingPunct="1"/>
            <a:r>
              <a:rPr lang="en-US" altLang="en-US" sz="2200" dirty="0" smtClean="0"/>
              <a:t>Search for patterns, trends, structure, irregularities, relationships among data</a:t>
            </a:r>
          </a:p>
          <a:p>
            <a:pPr lvl="1" eaLnBrk="1" hangingPunct="1"/>
            <a:r>
              <a:rPr lang="en-US" altLang="en-US" sz="2200" dirty="0" smtClean="0"/>
              <a:t>Help find interesting regions and suitable parameters for further quantitative analysis</a:t>
            </a:r>
          </a:p>
          <a:p>
            <a:pPr lvl="1" eaLnBrk="1" hangingPunct="1"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400" dirty="0" smtClean="0"/>
              <a:t>Categorization of visualization methods:</a:t>
            </a:r>
          </a:p>
          <a:p>
            <a:pPr lvl="1" eaLnBrk="1" hangingPunct="1"/>
            <a:r>
              <a:rPr lang="en-US" altLang="en-US" sz="2200" dirty="0" smtClean="0"/>
              <a:t>Pixel-oriented visualization techniques</a:t>
            </a:r>
          </a:p>
          <a:p>
            <a:pPr lvl="1" eaLnBrk="1" hangingPunct="1"/>
            <a:r>
              <a:rPr lang="en-US" altLang="en-US" sz="2200" dirty="0" smtClean="0"/>
              <a:t>Geometric projection visualization techniques</a:t>
            </a:r>
          </a:p>
          <a:p>
            <a:pPr lvl="1" eaLnBrk="1" hangingPunct="1"/>
            <a:r>
              <a:rPr lang="en-US" altLang="en-US" sz="2200" dirty="0" smtClean="0"/>
              <a:t>Icon-based visualization techniques</a:t>
            </a:r>
          </a:p>
          <a:p>
            <a:pPr lvl="1" eaLnBrk="1" hangingPunct="1"/>
            <a:r>
              <a:rPr lang="en-US" altLang="en-US" sz="2200" dirty="0" smtClean="0"/>
              <a:t>Hierarchical visualization techniques</a:t>
            </a:r>
          </a:p>
          <a:p>
            <a:pPr lvl="1" eaLnBrk="1" hangingPunct="1"/>
            <a:r>
              <a:rPr lang="en-US" altLang="en-US" sz="2200" dirty="0" smtClean="0"/>
              <a:t>Visualizing complex data and relations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1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8370" y="641132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Pixel-Oriented Visualization Techniques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1905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buClr>
                <a:srgbClr val="C00000"/>
              </a:buClr>
            </a:pPr>
            <a:r>
              <a:rPr lang="en-US" altLang="en-US" sz="2200" dirty="0" smtClean="0">
                <a:latin typeface="Calibri" pitchFamily="34" charset="0"/>
              </a:rPr>
              <a:t>For a data set of m dimensions, create m windows on the screen, one for each dimension</a:t>
            </a:r>
          </a:p>
          <a:p>
            <a:pPr eaLnBrk="1" hangingPunct="1">
              <a:lnSpc>
                <a:spcPct val="110000"/>
              </a:lnSpc>
              <a:buClr>
                <a:srgbClr val="C00000"/>
              </a:buClr>
            </a:pPr>
            <a:r>
              <a:rPr lang="en-US" altLang="en-US" sz="2200" dirty="0" smtClean="0">
                <a:latin typeface="Calibri" pitchFamily="34" charset="0"/>
              </a:rPr>
              <a:t>The m dimension values of a record are mapped to m pixels at the corresponding positions in the windows</a:t>
            </a:r>
          </a:p>
          <a:p>
            <a:pPr eaLnBrk="1" hangingPunct="1">
              <a:lnSpc>
                <a:spcPct val="110000"/>
              </a:lnSpc>
              <a:buClr>
                <a:srgbClr val="C00000"/>
              </a:buClr>
            </a:pPr>
            <a:r>
              <a:rPr lang="en-US" altLang="en-US" sz="2200" dirty="0" smtClean="0">
                <a:latin typeface="Calibri" pitchFamily="34" charset="0"/>
              </a:rPr>
              <a:t>The colors of the pixels reflect the dimension values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2400" y="3352800"/>
            <a:ext cx="8991600" cy="3216275"/>
            <a:chOff x="152400" y="3352800"/>
            <a:chExt cx="8991600" cy="3216275"/>
          </a:xfrm>
        </p:grpSpPr>
        <p:pic>
          <p:nvPicPr>
            <p:cNvPr id="3482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" y="3352800"/>
              <a:ext cx="8613775" cy="290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822" name="Text Box 6"/>
            <p:cNvSpPr txBox="1">
              <a:spLocks noChangeArrowheads="1"/>
            </p:cNvSpPr>
            <p:nvPr/>
          </p:nvSpPr>
          <p:spPr bwMode="auto">
            <a:xfrm>
              <a:off x="152400" y="6172200"/>
              <a:ext cx="17526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  <a:buFontTx/>
                <a:buAutoNum type="alphaLcParenBoth"/>
              </a:pPr>
              <a:r>
                <a:rPr lang="en-US" altLang="en-US" sz="2000" dirty="0"/>
                <a:t>Income</a:t>
              </a:r>
            </a:p>
          </p:txBody>
        </p:sp>
        <p:sp>
          <p:nvSpPr>
            <p:cNvPr id="34823" name="Text Box 7"/>
            <p:cNvSpPr txBox="1">
              <a:spLocks noChangeArrowheads="1"/>
            </p:cNvSpPr>
            <p:nvPr/>
          </p:nvSpPr>
          <p:spPr bwMode="auto">
            <a:xfrm>
              <a:off x="2362200" y="6172200"/>
              <a:ext cx="1905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altLang="en-US" sz="2000"/>
                <a:t>(b) Credit Limit</a:t>
              </a:r>
            </a:p>
          </p:txBody>
        </p:sp>
        <p:sp>
          <p:nvSpPr>
            <p:cNvPr id="34824" name="Text Box 8"/>
            <p:cNvSpPr txBox="1">
              <a:spLocks noChangeArrowheads="1"/>
            </p:cNvSpPr>
            <p:nvPr/>
          </p:nvSpPr>
          <p:spPr bwMode="auto">
            <a:xfrm>
              <a:off x="4495800" y="6172200"/>
              <a:ext cx="2819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altLang="en-US" sz="2000"/>
                <a:t>(c) transaction volume</a:t>
              </a:r>
            </a:p>
          </p:txBody>
        </p:sp>
        <p:sp>
          <p:nvSpPr>
            <p:cNvPr id="34825" name="Text Box 9"/>
            <p:cNvSpPr txBox="1">
              <a:spLocks noChangeArrowheads="1"/>
            </p:cNvSpPr>
            <p:nvPr/>
          </p:nvSpPr>
          <p:spPr bwMode="auto">
            <a:xfrm>
              <a:off x="7239000" y="6156325"/>
              <a:ext cx="1905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algn="ctr">
                <a:spcBef>
                  <a:spcPct val="50000"/>
                </a:spcBef>
              </a:pPr>
              <a:r>
                <a:rPr lang="en-US" altLang="en-US" sz="2000"/>
                <a:t>(d) age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1506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Geometric Projection Visualization Techniques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89996"/>
            <a:ext cx="8534400" cy="5334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de-DE" altLang="en-US" sz="2400" dirty="0" smtClean="0"/>
              <a:t>Visualization of geometric transformations and projections of the data</a:t>
            </a:r>
          </a:p>
          <a:p>
            <a:pPr eaLnBrk="1" hangingPunct="1">
              <a:lnSpc>
                <a:spcPct val="110000"/>
              </a:lnSpc>
            </a:pPr>
            <a:r>
              <a:rPr lang="de-DE" altLang="en-US" sz="2400" dirty="0" smtClean="0"/>
              <a:t>Methods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sz="2400" dirty="0" smtClean="0"/>
              <a:t>Direct visualization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sz="2400" dirty="0" smtClean="0"/>
              <a:t>Scatterplot and scatterplot matrices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sz="2400" dirty="0" smtClean="0"/>
              <a:t>Landscapes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sz="2400" dirty="0" smtClean="0"/>
              <a:t>Projection pursuit technique: Help users find meaningful projections of multidimensional data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sz="2400" dirty="0" smtClean="0"/>
              <a:t>Prosection views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sz="2400" dirty="0" smtClean="0"/>
              <a:t>Hyperslice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sz="2400" dirty="0" smtClean="0"/>
              <a:t>Parallel coordinates</a:t>
            </a:r>
            <a:endParaRPr lang="en-US" alt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472966" y="35346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de-DE" altLang="en-US" dirty="0" smtClean="0">
                <a:solidFill>
                  <a:srgbClr val="170981"/>
                </a:solidFill>
              </a:rPr>
              <a:t>Icon-Based Visualization Techniques</a:t>
            </a:r>
            <a:endParaRPr lang="en-US" altLang="en-US" dirty="0" smtClean="0">
              <a:solidFill>
                <a:srgbClr val="170981"/>
              </a:solidFill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4953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de-DE" altLang="en-US" sz="2800" dirty="0" smtClean="0"/>
              <a:t>Visualization of the data values as features of icons</a:t>
            </a:r>
          </a:p>
          <a:p>
            <a:pPr eaLnBrk="1" hangingPunct="1">
              <a:lnSpc>
                <a:spcPct val="110000"/>
              </a:lnSpc>
            </a:pPr>
            <a:r>
              <a:rPr lang="de-DE" altLang="en-US" sz="2800" dirty="0" smtClean="0"/>
              <a:t>Typical visualization methods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sz="2400" dirty="0" smtClean="0"/>
              <a:t>Chernoff Faces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sz="2400" dirty="0" smtClean="0"/>
              <a:t>Stick Figures</a:t>
            </a:r>
          </a:p>
          <a:p>
            <a:pPr eaLnBrk="1" hangingPunct="1">
              <a:lnSpc>
                <a:spcPct val="110000"/>
              </a:lnSpc>
            </a:pPr>
            <a:r>
              <a:rPr lang="de-DE" altLang="en-US" sz="2800" dirty="0" smtClean="0"/>
              <a:t>General techniques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sz="2400" dirty="0" smtClean="0"/>
              <a:t>Shape coding: Use shape to represent certain information encoding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sz="2400" dirty="0" smtClean="0"/>
              <a:t>Color icons: Use color icons to encode more information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sz="2400" dirty="0" smtClean="0"/>
              <a:t>Tile bars: Use small icons to represent the relevant feature vectors in document retrieval</a:t>
            </a:r>
            <a:endParaRPr lang="en-US" alt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Know about the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are the types of attributes or fields that make up your data? </a:t>
            </a:r>
          </a:p>
          <a:p>
            <a:r>
              <a:rPr lang="en-US" sz="2400" dirty="0" smtClean="0"/>
              <a:t>Which attributes are discrete, and which are continuous-valued? </a:t>
            </a:r>
          </a:p>
          <a:p>
            <a:r>
              <a:rPr lang="en-US" sz="2400" dirty="0" smtClean="0"/>
              <a:t>How are the values distributed? </a:t>
            </a:r>
          </a:p>
          <a:p>
            <a:r>
              <a:rPr lang="en-US" sz="2400" dirty="0" smtClean="0"/>
              <a:t>Are there ways we can visualize the data to get a better sense of it all? </a:t>
            </a:r>
          </a:p>
          <a:p>
            <a:r>
              <a:rPr lang="en-US" sz="2400" dirty="0" smtClean="0"/>
              <a:t>Can we spot any outliers? </a:t>
            </a:r>
          </a:p>
          <a:p>
            <a:r>
              <a:rPr lang="en-US" sz="2400" dirty="0" smtClean="0"/>
              <a:t>Can we measure the similarity of some data objects with respect to others?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Chernoff Faces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2667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dirty="0" smtClean="0">
                <a:latin typeface="Calibri" pitchFamily="34" charset="0"/>
              </a:rPr>
              <a:t>A way to display variables on a two-dimensional surface, e.g., let x be eyebrow slant, y be eye size, z be nose length, etc.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 smtClean="0">
                <a:latin typeface="Calibri" pitchFamily="34" charset="0"/>
              </a:rPr>
              <a:t>The figure shows faces produced using 10 characteristics--head eccentricity, eye size, eye spacing, eye eccentricity, pupil size, eyebrow slant, nose size, mouth shape, mouth size, and mouth opening): Each assigned one of 10 possible values, generated using </a:t>
            </a:r>
            <a:r>
              <a:rPr lang="en-US" altLang="en-US" sz="2000" i="1" dirty="0" err="1" smtClean="0">
                <a:latin typeface="Calibri" pitchFamily="34" charset="0"/>
                <a:hlinkClick r:id="rId3"/>
              </a:rPr>
              <a:t>Mathematica</a:t>
            </a:r>
            <a:r>
              <a:rPr lang="en-US" altLang="en-US" sz="2000" dirty="0" smtClean="0">
                <a:latin typeface="Calibri" pitchFamily="34" charset="0"/>
              </a:rPr>
              <a:t> (S. Dickson)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3886200"/>
            <a:ext cx="5486400" cy="21986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 smtClean="0">
                <a:latin typeface="Calibri" pitchFamily="34" charset="0"/>
              </a:rPr>
              <a:t>REFERENCE: </a:t>
            </a:r>
            <a:r>
              <a:rPr lang="en-US" altLang="en-US" sz="2000" dirty="0" err="1" smtClean="0">
                <a:latin typeface="Calibri" pitchFamily="34" charset="0"/>
              </a:rPr>
              <a:t>Gonick</a:t>
            </a:r>
            <a:r>
              <a:rPr lang="en-US" altLang="en-US" sz="2000" dirty="0" smtClean="0">
                <a:latin typeface="Calibri" pitchFamily="34" charset="0"/>
              </a:rPr>
              <a:t>, L. and Smith, W. </a:t>
            </a:r>
            <a:r>
              <a:rPr lang="en-US" altLang="en-US" sz="2000" i="1" dirty="0" smtClean="0">
                <a:latin typeface="Calibri" pitchFamily="34" charset="0"/>
                <a:hlinkClick r:id="rId4"/>
              </a:rPr>
              <a:t>The Cartoon Guide to Statistics.</a:t>
            </a:r>
            <a:r>
              <a:rPr lang="en-US" altLang="en-US" sz="2000" dirty="0" smtClean="0">
                <a:latin typeface="Calibri" pitchFamily="34" charset="0"/>
              </a:rPr>
              <a:t> New York: Harper Perennial, p. 212, 1993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err="1" smtClean="0">
                <a:latin typeface="Calibri" pitchFamily="34" charset="0"/>
              </a:rPr>
              <a:t>Weisstein</a:t>
            </a:r>
            <a:r>
              <a:rPr lang="en-US" altLang="en-US" sz="2000" dirty="0" smtClean="0">
                <a:latin typeface="Calibri" pitchFamily="34" charset="0"/>
              </a:rPr>
              <a:t>, Eric W. "</a:t>
            </a:r>
            <a:r>
              <a:rPr lang="en-US" altLang="en-US" sz="2000" dirty="0" err="1" smtClean="0">
                <a:latin typeface="Calibri" pitchFamily="34" charset="0"/>
              </a:rPr>
              <a:t>Chernoff</a:t>
            </a:r>
            <a:r>
              <a:rPr lang="en-US" altLang="en-US" sz="2000" dirty="0" smtClean="0">
                <a:latin typeface="Calibri" pitchFamily="34" charset="0"/>
              </a:rPr>
              <a:t> Face." From </a:t>
            </a:r>
            <a:r>
              <a:rPr lang="en-US" altLang="en-US" sz="2000" i="1" dirty="0" err="1" smtClean="0">
                <a:latin typeface="Calibri" pitchFamily="34" charset="0"/>
              </a:rPr>
              <a:t>MathWorld</a:t>
            </a:r>
            <a:r>
              <a:rPr lang="en-US" altLang="en-US" sz="2000" dirty="0" smtClean="0">
                <a:latin typeface="Calibri" pitchFamily="34" charset="0"/>
              </a:rPr>
              <a:t>--A Wolfram Web Resource. </a:t>
            </a:r>
            <a:r>
              <a:rPr lang="en-US" altLang="en-US" sz="2000" dirty="0" smtClean="0">
                <a:latin typeface="Calibri" pitchFamily="34" charset="0"/>
                <a:hlinkClick r:id="rId5"/>
              </a:rPr>
              <a:t>mathworld.wolfram.com/ChernoffFace.html</a:t>
            </a:r>
            <a:r>
              <a:rPr lang="en-US" altLang="en-US" sz="2000" dirty="0" smtClean="0">
                <a:latin typeface="Calibri" pitchFamily="34" charset="0"/>
              </a:rPr>
              <a:t> </a:t>
            </a:r>
          </a:p>
        </p:txBody>
      </p:sp>
      <p:pic>
        <p:nvPicPr>
          <p:cNvPr id="44038" name="Picture 4" descr="ChernoffFac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3733800"/>
            <a:ext cx="3657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uiExpand="1" build="p"/>
      <p:bldP spid="4403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25668" y="42566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de-DE" altLang="en-US" sz="3600" dirty="0" smtClean="0">
                <a:solidFill>
                  <a:srgbClr val="170981"/>
                </a:solidFill>
              </a:rPr>
              <a:t>Hierarchical Visualization Techniques</a:t>
            </a:r>
            <a:endParaRPr lang="en-US" altLang="en-US" sz="3600" dirty="0" smtClean="0">
              <a:solidFill>
                <a:srgbClr val="170981"/>
              </a:solidFill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de-DE" altLang="en-US" dirty="0" smtClean="0"/>
              <a:t>Visualization of the data using a hierarchical partitioning into subspaces</a:t>
            </a:r>
          </a:p>
          <a:p>
            <a:pPr eaLnBrk="1" hangingPunct="1">
              <a:lnSpc>
                <a:spcPct val="110000"/>
              </a:lnSpc>
            </a:pPr>
            <a:r>
              <a:rPr lang="de-DE" altLang="en-US" dirty="0" smtClean="0"/>
              <a:t>Methods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dirty="0" smtClean="0"/>
              <a:t>Dimensional Stacking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dirty="0" smtClean="0"/>
              <a:t>Worlds-within-Worlds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dirty="0" smtClean="0"/>
              <a:t>Tree-Map 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dirty="0" smtClean="0"/>
              <a:t>Cone Trees</a:t>
            </a:r>
          </a:p>
          <a:p>
            <a:pPr lvl="1" eaLnBrk="1" hangingPunct="1">
              <a:lnSpc>
                <a:spcPct val="110000"/>
              </a:lnSpc>
            </a:pPr>
            <a:r>
              <a:rPr lang="de-DE" altLang="en-US" dirty="0" smtClean="0"/>
              <a:t>InfoCube</a:t>
            </a: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Measuring Data Similarity and Dissimilarity</a:t>
            </a:r>
            <a:endParaRPr lang="en-US" altLang="en-US" sz="3400" dirty="0" smtClean="0">
              <a:solidFill>
                <a:srgbClr val="170981"/>
              </a:solidFill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2400" b="1" dirty="0" smtClean="0"/>
              <a:t>Similarity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400" dirty="0" smtClean="0"/>
              <a:t>Numerical measure of how alike two data objects are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400" dirty="0" smtClean="0"/>
              <a:t>Value is higher when objects are more alike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400" dirty="0" smtClean="0"/>
              <a:t>Often falls in the range [0,1]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b="1" dirty="0" smtClean="0"/>
              <a:t>Dissimilarity</a:t>
            </a:r>
            <a:r>
              <a:rPr lang="en-US" altLang="en-US" sz="2400" dirty="0" smtClean="0"/>
              <a:t> (e.g., distance)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400" dirty="0" smtClean="0"/>
              <a:t>Numerical measure of how different two data objects are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400" dirty="0" smtClean="0"/>
              <a:t>Lower when objects are more alike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400" dirty="0" smtClean="0"/>
              <a:t>Minimum dissimilarity is often 0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400" dirty="0" smtClean="0"/>
              <a:t>Upper limit varies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2400" b="1" dirty="0" smtClean="0"/>
              <a:t>Proximity</a:t>
            </a:r>
            <a:r>
              <a:rPr lang="en-US" altLang="en-US" sz="2400" dirty="0" smtClean="0"/>
              <a:t> refers to a similarity or dissimilarity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5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001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Data Matrix and Dissimilarity Matrix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3962400" cy="51816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Data matrix</a:t>
            </a:r>
          </a:p>
          <a:p>
            <a:pPr lvl="1" eaLnBrk="1" hangingPunct="1"/>
            <a:r>
              <a:rPr lang="en-US" altLang="en-US" sz="2400" dirty="0" smtClean="0"/>
              <a:t>n data points with p dimensions</a:t>
            </a:r>
          </a:p>
          <a:p>
            <a:pPr lvl="1"/>
            <a:r>
              <a:rPr lang="en-US" sz="2400" i="1" dirty="0" smtClean="0"/>
              <a:t>n </a:t>
            </a:r>
            <a:r>
              <a:rPr lang="en-US" sz="2400" dirty="0" smtClean="0"/>
              <a:t>objects</a:t>
            </a:r>
            <a:r>
              <a:rPr lang="en-US" sz="2400" i="1" dirty="0" smtClean="0"/>
              <a:t> </a:t>
            </a:r>
            <a:r>
              <a:rPr lang="en-US" sz="2400" dirty="0" smtClean="0"/>
              <a:t>×</a:t>
            </a:r>
            <a:r>
              <a:rPr lang="en-US" sz="2400" i="1" dirty="0" smtClean="0"/>
              <a:t> p </a:t>
            </a:r>
            <a:r>
              <a:rPr lang="en-US" sz="2400" dirty="0" smtClean="0"/>
              <a:t>attributes</a:t>
            </a:r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800" dirty="0" smtClean="0"/>
              <a:t>Dissimilarity matrix</a:t>
            </a:r>
          </a:p>
          <a:p>
            <a:pPr lvl="1"/>
            <a:r>
              <a:rPr lang="en-US" sz="2400" dirty="0" smtClean="0"/>
              <a:t>Proximities for all pairs of </a:t>
            </a:r>
            <a:r>
              <a:rPr lang="en-US" sz="2400" i="1" dirty="0" smtClean="0"/>
              <a:t>n </a:t>
            </a:r>
            <a:r>
              <a:rPr lang="en-US" sz="2400" dirty="0" smtClean="0"/>
              <a:t>objects</a:t>
            </a:r>
            <a:r>
              <a:rPr lang="en-US" altLang="en-US" sz="2400" dirty="0" smtClean="0"/>
              <a:t> </a:t>
            </a:r>
          </a:p>
          <a:p>
            <a:pPr lvl="1"/>
            <a:r>
              <a:rPr lang="en-US" sz="2400" i="1" dirty="0" smtClean="0"/>
              <a:t>n </a:t>
            </a:r>
            <a:r>
              <a:rPr lang="en-US" sz="2400" dirty="0" smtClean="0"/>
              <a:t>objects</a:t>
            </a:r>
            <a:r>
              <a:rPr lang="en-US" sz="2400" i="1" dirty="0" smtClean="0"/>
              <a:t> </a:t>
            </a:r>
            <a:r>
              <a:rPr lang="en-US" sz="2400" dirty="0" smtClean="0"/>
              <a:t>× </a:t>
            </a:r>
            <a:r>
              <a:rPr lang="en-US" sz="2400" i="1" dirty="0" smtClean="0"/>
              <a:t>n </a:t>
            </a:r>
            <a:r>
              <a:rPr lang="en-US" sz="2400" dirty="0" smtClean="0"/>
              <a:t>objects</a:t>
            </a:r>
            <a:endParaRPr lang="en-US" altLang="en-US" sz="2400" dirty="0" smtClean="0"/>
          </a:p>
        </p:txBody>
      </p:sp>
      <p:graphicFrame>
        <p:nvGraphicFramePr>
          <p:cNvPr id="56325" name="Object 4"/>
          <p:cNvGraphicFramePr>
            <a:graphicFrameLocks noChangeAspect="1"/>
          </p:cNvGraphicFramePr>
          <p:nvPr/>
        </p:nvGraphicFramePr>
        <p:xfrm>
          <a:off x="4953000" y="1752600"/>
          <a:ext cx="3124200" cy="2058988"/>
        </p:xfrm>
        <a:graphic>
          <a:graphicData uri="http://schemas.openxmlformats.org/presentationml/2006/ole">
            <p:oleObj spid="_x0000_s30722" name="Equation" r:id="rId4" imgW="1778000" imgH="1244600" progId="">
              <p:embed/>
            </p:oleObj>
          </a:graphicData>
        </a:graphic>
      </p:graphicFrame>
      <p:graphicFrame>
        <p:nvGraphicFramePr>
          <p:cNvPr id="56326" name="Object 5"/>
          <p:cNvGraphicFramePr>
            <a:graphicFrameLocks noChangeAspect="1"/>
          </p:cNvGraphicFramePr>
          <p:nvPr/>
        </p:nvGraphicFramePr>
        <p:xfrm>
          <a:off x="4953000" y="4191000"/>
          <a:ext cx="3429000" cy="1970088"/>
        </p:xfrm>
        <a:graphic>
          <a:graphicData uri="http://schemas.openxmlformats.org/presentationml/2006/ole">
            <p:oleObj spid="_x0000_s30723" name="Equation" r:id="rId5" imgW="1828800" imgH="11430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88962"/>
            <a:ext cx="8763000" cy="7826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>
                <a:solidFill>
                  <a:srgbClr val="170981"/>
                </a:solidFill>
              </a:rPr>
              <a:t>Proximity Measure for Nominal Attributes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648200"/>
          </a:xfrm>
          <a:noFill/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Computing dissimilarity between objects described by nominal attributes </a:t>
            </a:r>
          </a:p>
          <a:p>
            <a:pPr>
              <a:lnSpc>
                <a:spcPct val="120000"/>
              </a:lnSpc>
            </a:pPr>
            <a:r>
              <a:rPr lang="en-US" altLang="en-US" u="sng" dirty="0" smtClean="0"/>
              <a:t>Method 1</a:t>
            </a:r>
            <a:r>
              <a:rPr lang="en-US" altLang="en-US" dirty="0" smtClean="0"/>
              <a:t>: Simple matching</a:t>
            </a:r>
            <a:endParaRPr lang="en-US" altLang="en-US" i="1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i="1" dirty="0" smtClean="0"/>
              <a:t>m</a:t>
            </a:r>
            <a:r>
              <a:rPr lang="en-US" altLang="en-US" dirty="0" smtClean="0"/>
              <a:t>: # of matches,</a:t>
            </a:r>
            <a:r>
              <a:rPr lang="en-US" altLang="en-US" i="1" dirty="0" smtClean="0"/>
              <a:t> p</a:t>
            </a:r>
            <a:r>
              <a:rPr lang="en-US" altLang="en-US" dirty="0" smtClean="0"/>
              <a:t>: total # of attributes</a:t>
            </a:r>
          </a:p>
          <a:p>
            <a:pPr eaLnBrk="1" hangingPunct="1">
              <a:lnSpc>
                <a:spcPct val="120000"/>
              </a:lnSpc>
            </a:pPr>
            <a:endParaRPr lang="en-US" altLang="en-US" dirty="0" smtClean="0"/>
          </a:p>
          <a:p>
            <a:pPr eaLnBrk="1" hangingPunct="1">
              <a:lnSpc>
                <a:spcPct val="120000"/>
              </a:lnSpc>
            </a:pPr>
            <a:endParaRPr lang="en-US" altLang="en-US" u="sng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en-US" u="sng" dirty="0" smtClean="0"/>
              <a:t>Method 2</a:t>
            </a:r>
            <a:r>
              <a:rPr lang="en-US" altLang="en-US" dirty="0" smtClean="0"/>
              <a:t>: Use a large number of binary attributes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creating a new binary attribute for each of the 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 nominal states</a:t>
            </a:r>
          </a:p>
        </p:txBody>
      </p:sp>
      <p:graphicFrame>
        <p:nvGraphicFramePr>
          <p:cNvPr id="57349" name="Object 4"/>
          <p:cNvGraphicFramePr>
            <a:graphicFrameLocks noChangeAspect="1"/>
          </p:cNvGraphicFramePr>
          <p:nvPr/>
        </p:nvGraphicFramePr>
        <p:xfrm>
          <a:off x="3124200" y="3810000"/>
          <a:ext cx="2667000" cy="666750"/>
        </p:xfrm>
        <a:graphic>
          <a:graphicData uri="http://schemas.openxmlformats.org/presentationml/2006/ole">
            <p:oleObj spid="_x0000_s31746" name="Equation" r:id="rId4" imgW="1384300" imgH="4699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446694" y="685800"/>
            <a:ext cx="86106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>
                <a:solidFill>
                  <a:srgbClr val="170981"/>
                </a:solidFill>
              </a:rPr>
              <a:t>Proximity Measure for Binary Attributes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4419600" cy="44196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30000"/>
              </a:lnSpc>
              <a:buClr>
                <a:srgbClr val="C00000"/>
              </a:buClr>
            </a:pPr>
            <a:r>
              <a:rPr lang="en-US" altLang="en-US" sz="2200" dirty="0" smtClean="0">
                <a:latin typeface="Calibri" pitchFamily="34" charset="0"/>
              </a:rPr>
              <a:t>A contingency table for binary data</a:t>
            </a:r>
          </a:p>
          <a:p>
            <a:pPr eaLnBrk="1" hangingPunct="1">
              <a:lnSpc>
                <a:spcPct val="130000"/>
              </a:lnSpc>
              <a:buClr>
                <a:srgbClr val="C00000"/>
              </a:buClr>
            </a:pPr>
            <a:r>
              <a:rPr lang="en-US" altLang="en-US" sz="2200" dirty="0" smtClean="0">
                <a:latin typeface="Calibri" pitchFamily="34" charset="0"/>
              </a:rPr>
              <a:t>Distance measure for symmetric binary variables</a:t>
            </a:r>
          </a:p>
          <a:p>
            <a:pPr eaLnBrk="1" hangingPunct="1">
              <a:lnSpc>
                <a:spcPct val="130000"/>
              </a:lnSpc>
              <a:buClr>
                <a:srgbClr val="C00000"/>
              </a:buClr>
            </a:pPr>
            <a:r>
              <a:rPr lang="en-US" altLang="en-US" sz="2200" b="1" dirty="0" err="1" smtClean="0">
                <a:latin typeface="Calibri" pitchFamily="34" charset="0"/>
              </a:rPr>
              <a:t>Jaccard</a:t>
            </a:r>
            <a:r>
              <a:rPr lang="en-US" altLang="en-US" sz="2200" b="1" dirty="0" smtClean="0">
                <a:latin typeface="Calibri" pitchFamily="34" charset="0"/>
              </a:rPr>
              <a:t> coefficient </a:t>
            </a:r>
            <a:r>
              <a:rPr lang="en-US" altLang="en-US" sz="2200" dirty="0" smtClean="0">
                <a:latin typeface="Calibri" pitchFamily="34" charset="0"/>
              </a:rPr>
              <a:t>(similarity measure for asymmetric binary variables)</a:t>
            </a:r>
          </a:p>
          <a:p>
            <a:pPr>
              <a:lnSpc>
                <a:spcPct val="130000"/>
              </a:lnSpc>
              <a:buClr>
                <a:srgbClr val="C00000"/>
              </a:buClr>
            </a:pPr>
            <a:r>
              <a:rPr lang="en-US" altLang="en-US" sz="2400" dirty="0" err="1" smtClean="0">
                <a:latin typeface="Calibri" pitchFamily="34" charset="0"/>
              </a:rPr>
              <a:t>Jaccard</a:t>
            </a:r>
            <a:r>
              <a:rPr lang="en-US" altLang="en-US" sz="2400" dirty="0" smtClean="0">
                <a:latin typeface="Calibri" pitchFamily="34" charset="0"/>
              </a:rPr>
              <a:t> coefficient is the same as “coherence”</a:t>
            </a:r>
          </a:p>
          <a:p>
            <a:pPr eaLnBrk="1" hangingPunct="1">
              <a:lnSpc>
                <a:spcPct val="130000"/>
              </a:lnSpc>
              <a:buClr>
                <a:srgbClr val="C00000"/>
              </a:buClr>
            </a:pPr>
            <a:endParaRPr lang="en-US" altLang="en-US" sz="2200" dirty="0" smtClean="0">
              <a:latin typeface="Calibri" pitchFamily="34" charset="0"/>
            </a:endParaRPr>
          </a:p>
        </p:txBody>
      </p:sp>
      <p:sp>
        <p:nvSpPr>
          <p:cNvPr id="1031" name="Rectangle 15"/>
          <p:cNvSpPr>
            <a:spLocks noChangeArrowheads="1"/>
          </p:cNvSpPr>
          <p:nvPr/>
        </p:nvSpPr>
        <p:spPr bwMode="auto">
          <a:xfrm>
            <a:off x="228600" y="51054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en-US" sz="2000" dirty="0">
              <a:latin typeface="Calibri" pitchFamily="34" charset="0"/>
            </a:endParaRPr>
          </a:p>
        </p:txBody>
      </p:sp>
      <p:pic>
        <p:nvPicPr>
          <p:cNvPr id="1032" name="Picture 18" descr="eqjaccar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267200"/>
            <a:ext cx="43434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Diagram 25"/>
          <p:cNvGraphicFramePr>
            <a:graphicFrameLocks noChangeAspect="1"/>
          </p:cNvGraphicFramePr>
          <p:nvPr>
            <p:ph sz="quarter" idx="2"/>
          </p:nvPr>
        </p:nvGraphicFramePr>
        <p:xfrm>
          <a:off x="6477000" y="2413000"/>
          <a:ext cx="381000" cy="233363"/>
        </p:xfrm>
        <a:graphic>
          <a:graphicData uri="http://schemas.openxmlformats.org/drawingml/2006/compatibility">
            <com:legacyDrawing xmlns:com="http://schemas.openxmlformats.org/drawingml/2006/compatibility" spid="_x0000_s32770"/>
          </a:graphicData>
        </a:graphic>
      </p:graphicFrame>
      <p:pic>
        <p:nvPicPr>
          <p:cNvPr id="1033" name="Picture 30" descr="eqbinarysy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200" y="3138487"/>
            <a:ext cx="342900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4343400" y="1295400"/>
            <a:ext cx="4648200" cy="1585912"/>
            <a:chOff x="4343400" y="1295400"/>
            <a:chExt cx="4648200" cy="1585912"/>
          </a:xfrm>
        </p:grpSpPr>
        <p:pic>
          <p:nvPicPr>
            <p:cNvPr id="1036" name="Picture 36" descr="eqcontingency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29200" y="1643062"/>
              <a:ext cx="3962400" cy="1238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7" name="Text Box 37"/>
            <p:cNvSpPr txBox="1">
              <a:spLocks noChangeArrowheads="1"/>
            </p:cNvSpPr>
            <p:nvPr/>
          </p:nvSpPr>
          <p:spPr bwMode="auto">
            <a:xfrm>
              <a:off x="4343400" y="2057400"/>
              <a:ext cx="92044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 b="1" dirty="0"/>
                <a:t>Object</a:t>
              </a:r>
              <a:r>
                <a:rPr lang="en-US" altLang="en-US" sz="1800" dirty="0"/>
                <a:t> </a:t>
              </a:r>
              <a:r>
                <a:rPr lang="en-US" altLang="en-US" sz="1800" b="1" i="1" dirty="0" err="1"/>
                <a:t>i</a:t>
              </a:r>
              <a:endParaRPr lang="en-US" altLang="en-US" sz="1800" b="1" dirty="0"/>
            </a:p>
          </p:txBody>
        </p:sp>
        <p:sp>
          <p:nvSpPr>
            <p:cNvPr id="1038" name="Text Box 38"/>
            <p:cNvSpPr txBox="1">
              <a:spLocks noChangeArrowheads="1"/>
            </p:cNvSpPr>
            <p:nvPr/>
          </p:nvSpPr>
          <p:spPr bwMode="auto">
            <a:xfrm>
              <a:off x="6705600" y="1295400"/>
              <a:ext cx="92685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800" b="1" dirty="0"/>
                <a:t>Object </a:t>
              </a:r>
              <a:r>
                <a:rPr lang="en-US" altLang="en-US" sz="1800" b="1" i="1" dirty="0"/>
                <a:t>j</a:t>
              </a:r>
              <a:endParaRPr lang="en-US" altLang="en-US" sz="1800" b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352098" y="504498"/>
            <a:ext cx="8631238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Dissimilarity between Binary Variables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82000" cy="4949825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Example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lvl="1" eaLnBrk="1" hangingPunct="1"/>
            <a:endParaRPr lang="en-US" altLang="en-US" sz="2400" dirty="0" smtClean="0"/>
          </a:p>
          <a:p>
            <a:pPr lvl="1" eaLnBrk="1" hangingPunct="1"/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Gender is a symmetric attribute</a:t>
            </a:r>
          </a:p>
          <a:p>
            <a:pPr lvl="1" eaLnBrk="1" hangingPunct="1"/>
            <a:r>
              <a:rPr lang="en-US" altLang="en-US" sz="2000" dirty="0" smtClean="0"/>
              <a:t>The remaining attributes are asymmetric binary</a:t>
            </a:r>
          </a:p>
          <a:p>
            <a:pPr lvl="1" eaLnBrk="1" hangingPunct="1"/>
            <a:r>
              <a:rPr lang="en-US" altLang="en-US" sz="2000" dirty="0" smtClean="0"/>
              <a:t>Let the values Y and P be 1, and N be 0</a:t>
            </a:r>
          </a:p>
        </p:txBody>
      </p:sp>
      <p:graphicFrame>
        <p:nvGraphicFramePr>
          <p:cNvPr id="58373" name="Object 4"/>
          <p:cNvGraphicFramePr>
            <a:graphicFrameLocks noChangeAspect="1"/>
          </p:cNvGraphicFramePr>
          <p:nvPr/>
        </p:nvGraphicFramePr>
        <p:xfrm>
          <a:off x="1143000" y="1981200"/>
          <a:ext cx="6932613" cy="1600200"/>
        </p:xfrm>
        <a:graphic>
          <a:graphicData uri="http://schemas.openxmlformats.org/presentationml/2006/ole">
            <p:oleObj spid="_x0000_s33794" name="Document" r:id="rId4" imgW="6819900" imgH="1475232" progId="Word.Document.8">
              <p:embed/>
            </p:oleObj>
          </a:graphicData>
        </a:graphic>
      </p:graphicFrame>
      <p:graphicFrame>
        <p:nvGraphicFramePr>
          <p:cNvPr id="58374" name="Object 5"/>
          <p:cNvGraphicFramePr>
            <a:graphicFrameLocks noChangeAspect="1"/>
          </p:cNvGraphicFramePr>
          <p:nvPr/>
        </p:nvGraphicFramePr>
        <p:xfrm>
          <a:off x="2097088" y="4784725"/>
          <a:ext cx="4227512" cy="1844675"/>
        </p:xfrm>
        <a:graphic>
          <a:graphicData uri="http://schemas.openxmlformats.org/presentationml/2006/ole">
            <p:oleObj spid="_x0000_s33795" name="Equation" r:id="rId5" imgW="1981080" imgH="121896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029200"/>
          </a:xfrm>
        </p:spPr>
        <p:txBody>
          <a:bodyPr>
            <a:normAutofit lnSpcReduction="10000"/>
          </a:bodyPr>
          <a:lstStyle/>
          <a:p>
            <a:pPr marL="381000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b="1" dirty="0" err="1" smtClean="0"/>
              <a:t>Minkowski</a:t>
            </a:r>
            <a:r>
              <a:rPr lang="en-US" altLang="en-US" sz="2400" b="1" dirty="0" smtClean="0"/>
              <a:t> distance</a:t>
            </a:r>
            <a:r>
              <a:rPr lang="en-US" altLang="en-US" sz="2400" dirty="0" smtClean="0"/>
              <a:t>: A popular distance measure</a:t>
            </a:r>
          </a:p>
          <a:p>
            <a:pPr marL="381000" indent="-381000" eaLnBrk="1" hangingPunct="1">
              <a:spcBef>
                <a:spcPts val="600"/>
              </a:spcBef>
              <a:spcAft>
                <a:spcPts val="600"/>
              </a:spcAft>
            </a:pPr>
            <a:endParaRPr lang="en-US" altLang="en-US" sz="2400" dirty="0" smtClean="0"/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en-US" altLang="en-US" sz="2400" dirty="0" smtClean="0"/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en-US" sz="2400" dirty="0" smtClean="0"/>
              <a:t>where  </a:t>
            </a:r>
            <a:r>
              <a:rPr lang="en-US" altLang="en-US" sz="2400" i="1" dirty="0" err="1" smtClean="0"/>
              <a:t>i</a:t>
            </a:r>
            <a:r>
              <a:rPr lang="en-US" altLang="en-US" sz="2400" dirty="0" smtClean="0"/>
              <a:t> = (</a:t>
            </a:r>
            <a:r>
              <a:rPr lang="en-US" altLang="en-US" sz="2400" i="1" dirty="0" smtClean="0"/>
              <a:t>x</a:t>
            </a:r>
            <a:r>
              <a:rPr lang="en-US" altLang="en-US" sz="2400" baseline="-25000" dirty="0" smtClean="0"/>
              <a:t>i1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x</a:t>
            </a:r>
            <a:r>
              <a:rPr lang="en-US" altLang="en-US" sz="2400" baseline="-25000" dirty="0" smtClean="0"/>
              <a:t>i2</a:t>
            </a:r>
            <a:r>
              <a:rPr lang="en-US" altLang="en-US" sz="2400" dirty="0" smtClean="0"/>
              <a:t>, …, </a:t>
            </a:r>
            <a:r>
              <a:rPr lang="en-US" altLang="en-US" sz="2400" i="1" dirty="0" err="1" smtClean="0"/>
              <a:t>x</a:t>
            </a:r>
            <a:r>
              <a:rPr lang="en-US" altLang="en-US" sz="2400" baseline="-25000" dirty="0" err="1" smtClean="0"/>
              <a:t>ip</a:t>
            </a:r>
            <a:r>
              <a:rPr lang="en-US" altLang="en-US" sz="2400" dirty="0" smtClean="0"/>
              <a:t>) and</a:t>
            </a:r>
            <a:r>
              <a:rPr lang="en-US" altLang="en-US" sz="2400" i="1" dirty="0" smtClean="0"/>
              <a:t> j</a:t>
            </a:r>
            <a:r>
              <a:rPr lang="en-US" altLang="en-US" sz="2400" dirty="0" smtClean="0"/>
              <a:t> = (</a:t>
            </a:r>
            <a:r>
              <a:rPr lang="en-US" altLang="en-US" sz="2400" i="1" dirty="0" smtClean="0"/>
              <a:t>x</a:t>
            </a:r>
            <a:r>
              <a:rPr lang="en-US" altLang="en-US" sz="2400" baseline="-25000" dirty="0" smtClean="0"/>
              <a:t>j1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x</a:t>
            </a:r>
            <a:r>
              <a:rPr lang="en-US" altLang="en-US" sz="2400" baseline="-25000" dirty="0" smtClean="0"/>
              <a:t>j2</a:t>
            </a:r>
            <a:r>
              <a:rPr lang="en-US" altLang="en-US" sz="2400" dirty="0" smtClean="0"/>
              <a:t>, …, </a:t>
            </a:r>
            <a:r>
              <a:rPr lang="en-US" altLang="en-US" sz="2400" i="1" dirty="0" err="1" smtClean="0"/>
              <a:t>x</a:t>
            </a:r>
            <a:r>
              <a:rPr lang="en-US" altLang="en-US" sz="2400" baseline="-25000" dirty="0" err="1" smtClean="0"/>
              <a:t>jp</a:t>
            </a:r>
            <a:r>
              <a:rPr lang="en-US" altLang="en-US" sz="2400" dirty="0" smtClean="0"/>
              <a:t>) are two </a:t>
            </a:r>
            <a:r>
              <a:rPr lang="en-US" altLang="en-US" sz="2400" i="1" dirty="0" smtClean="0"/>
              <a:t>p</a:t>
            </a:r>
            <a:r>
              <a:rPr lang="en-US" altLang="en-US" sz="2400" dirty="0" smtClean="0"/>
              <a:t>-dimensional data objects, and </a:t>
            </a:r>
            <a:r>
              <a:rPr lang="en-US" altLang="en-US" sz="2400" i="1" dirty="0" smtClean="0"/>
              <a:t>h</a:t>
            </a:r>
            <a:r>
              <a:rPr lang="en-US" altLang="en-US" sz="2400" dirty="0" smtClean="0"/>
              <a:t> is the order (the distance so defined is also called </a:t>
            </a:r>
            <a:r>
              <a:rPr lang="en-US" altLang="en-US" sz="2400" dirty="0" err="1" smtClean="0"/>
              <a:t>L</a:t>
            </a:r>
            <a:r>
              <a:rPr lang="en-US" altLang="en-US" sz="2400" i="1" baseline="-25000" dirty="0" err="1" smtClean="0"/>
              <a:t>h</a:t>
            </a:r>
            <a:r>
              <a:rPr lang="en-US" altLang="en-US" sz="2400" dirty="0" smtClean="0"/>
              <a:t> norm)</a:t>
            </a:r>
          </a:p>
          <a:p>
            <a:pPr marL="381000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smtClean="0"/>
              <a:t>Properties</a:t>
            </a:r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smtClean="0"/>
              <a:t>d(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, j) </a:t>
            </a:r>
            <a:r>
              <a:rPr lang="en-US" altLang="en-US" sz="2400" dirty="0" smtClean="0">
                <a:sym typeface="Symbol" pitchFamily="18" charset="2"/>
              </a:rPr>
              <a:t>&gt; 0 if </a:t>
            </a:r>
            <a:r>
              <a:rPr lang="en-US" altLang="en-US" sz="2400" dirty="0" err="1" smtClean="0">
                <a:sym typeface="Symbol" pitchFamily="18" charset="2"/>
              </a:rPr>
              <a:t>i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dirty="0" smtClean="0">
                <a:cs typeface="Tahoma" pitchFamily="34" charset="0"/>
                <a:sym typeface="Symbol" pitchFamily="18" charset="2"/>
              </a:rPr>
              <a:t>≠ j</a:t>
            </a:r>
            <a:r>
              <a:rPr lang="en-US" altLang="en-US" sz="2400" dirty="0" smtClean="0">
                <a:cs typeface="Tahoma" pitchFamily="34" charset="0"/>
              </a:rPr>
              <a:t>, and </a:t>
            </a:r>
            <a:r>
              <a:rPr lang="en-US" altLang="en-US" sz="2400" dirty="0" smtClean="0"/>
              <a:t>d(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) </a:t>
            </a:r>
            <a:r>
              <a:rPr lang="en-US" altLang="en-US" sz="2400" dirty="0" smtClean="0">
                <a:sym typeface="Symbol" pitchFamily="18" charset="2"/>
              </a:rPr>
              <a:t>= 0 </a:t>
            </a:r>
            <a:r>
              <a:rPr lang="en-US" altLang="en-US" sz="2400" dirty="0" smtClean="0"/>
              <a:t>(Positive definiteness)</a:t>
            </a:r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smtClean="0"/>
              <a:t>d(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, j) </a:t>
            </a:r>
            <a:r>
              <a:rPr lang="en-US" altLang="en-US" sz="2400" dirty="0" smtClean="0">
                <a:sym typeface="Symbol" pitchFamily="18" charset="2"/>
              </a:rPr>
              <a:t>= </a:t>
            </a:r>
            <a:r>
              <a:rPr lang="en-US" altLang="en-US" sz="2400" dirty="0" smtClean="0"/>
              <a:t>d(j, 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)</a:t>
            </a:r>
            <a:r>
              <a:rPr lang="en-US" altLang="en-US" sz="2400" i="1" dirty="0" smtClean="0"/>
              <a:t>  </a:t>
            </a:r>
            <a:r>
              <a:rPr lang="en-US" altLang="en-US" sz="2400" dirty="0" smtClean="0"/>
              <a:t>(Symmetry)</a:t>
            </a:r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smtClean="0"/>
              <a:t>d(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, j) </a:t>
            </a:r>
            <a:r>
              <a:rPr lang="en-US" altLang="en-US" sz="2400" dirty="0" smtClean="0">
                <a:sym typeface="Symbol" pitchFamily="18" charset="2"/>
              </a:rPr>
              <a:t> </a:t>
            </a:r>
            <a:r>
              <a:rPr lang="en-US" altLang="en-US" sz="2400" dirty="0" smtClean="0"/>
              <a:t>d(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, k) </a:t>
            </a:r>
            <a:r>
              <a:rPr lang="en-US" altLang="en-US" sz="2400" dirty="0" smtClean="0">
                <a:sym typeface="Symbol" pitchFamily="18" charset="2"/>
              </a:rPr>
              <a:t>+ </a:t>
            </a:r>
            <a:r>
              <a:rPr lang="en-US" altLang="en-US" sz="2400" dirty="0" smtClean="0"/>
              <a:t>d(k, j)</a:t>
            </a:r>
            <a:r>
              <a:rPr lang="en-US" altLang="en-US" sz="2400" i="1" dirty="0" smtClean="0"/>
              <a:t>  </a:t>
            </a:r>
            <a:r>
              <a:rPr lang="en-US" altLang="en-US" sz="2400" dirty="0" smtClean="0"/>
              <a:t>(Triangle Inequality)</a:t>
            </a:r>
            <a:endParaRPr lang="en-US" altLang="en-US" sz="2400" i="1" dirty="0" smtClean="0"/>
          </a:p>
          <a:p>
            <a:pPr marL="381000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smtClean="0"/>
              <a:t>A distance that satisfies these properties is a </a:t>
            </a:r>
            <a:r>
              <a:rPr lang="en-US" altLang="en-US" sz="2400" b="1" dirty="0" smtClean="0"/>
              <a:t>metric</a:t>
            </a:r>
          </a:p>
        </p:txBody>
      </p:sp>
      <p:pic>
        <p:nvPicPr>
          <p:cNvPr id="61445" name="Picture 7" descr="eqminkowsk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28800"/>
            <a:ext cx="6629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46694" y="685800"/>
            <a:ext cx="8610600" cy="609600"/>
          </a:xfrm>
          <a:prstGeom prst="rect">
            <a:avLst/>
          </a:prstGeo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7098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Proximity Measure for Numeric Attributes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7630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 smtClean="0"/>
              <a:t>Special Cases of </a:t>
            </a:r>
            <a:r>
              <a:rPr lang="en-US" altLang="en-US" sz="3600" dirty="0" err="1" smtClean="0"/>
              <a:t>Minkowski</a:t>
            </a:r>
            <a:r>
              <a:rPr lang="en-US" altLang="en-US" sz="3600" dirty="0" smtClean="0"/>
              <a:t> Distance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077200" cy="5181600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altLang="en-US" sz="2000" i="1" dirty="0" smtClean="0">
                <a:latin typeface="Calibri" pitchFamily="34" charset="0"/>
                <a:cs typeface="Times New Roman" pitchFamily="18" charset="0"/>
              </a:rPr>
              <a:t>h</a:t>
            </a:r>
            <a:r>
              <a:rPr lang="en-US" altLang="en-US" sz="2000" dirty="0" smtClean="0">
                <a:latin typeface="Calibri" pitchFamily="34" charset="0"/>
                <a:cs typeface="Times New Roman" pitchFamily="18" charset="0"/>
              </a:rPr>
              <a:t> = 1:  </a:t>
            </a:r>
            <a:r>
              <a:rPr lang="en-US" altLang="en-US" sz="2000" dirty="0" smtClean="0">
                <a:solidFill>
                  <a:schemeClr val="hlink"/>
                </a:solidFill>
                <a:latin typeface="Calibri" pitchFamily="34" charset="0"/>
                <a:cs typeface="Times New Roman" pitchFamily="18" charset="0"/>
              </a:rPr>
              <a:t>Manhattan</a:t>
            </a:r>
            <a:r>
              <a:rPr lang="en-US" altLang="en-US" sz="2000" dirty="0" smtClean="0">
                <a:latin typeface="Calibri" pitchFamily="34" charset="0"/>
                <a:cs typeface="Times New Roman" pitchFamily="18" charset="0"/>
              </a:rPr>
              <a:t> (city block, L</a:t>
            </a:r>
            <a:r>
              <a:rPr lang="en-US" altLang="en-US" sz="2000" baseline="-30000" dirty="0" smtClean="0">
                <a:latin typeface="Calibri" pitchFamily="34" charset="0"/>
                <a:cs typeface="Times New Roman" pitchFamily="18" charset="0"/>
              </a:rPr>
              <a:t>1</a:t>
            </a:r>
            <a:r>
              <a:rPr lang="en-US" altLang="en-US" sz="2000" dirty="0" smtClean="0">
                <a:latin typeface="Calibri" pitchFamily="34" charset="0"/>
                <a:cs typeface="Times New Roman" pitchFamily="18" charset="0"/>
              </a:rPr>
              <a:t> norm)</a:t>
            </a:r>
            <a:r>
              <a:rPr lang="en-US" altLang="en-US" sz="2000" dirty="0" smtClean="0">
                <a:solidFill>
                  <a:schemeClr val="hlink"/>
                </a:solidFill>
                <a:latin typeface="Calibri" pitchFamily="34" charset="0"/>
                <a:cs typeface="Times New Roman" pitchFamily="18" charset="0"/>
              </a:rPr>
              <a:t> distance</a:t>
            </a:r>
            <a:r>
              <a:rPr lang="en-US" altLang="en-US" sz="2000" dirty="0" smtClean="0">
                <a:latin typeface="Calibri" pitchFamily="34" charset="0"/>
                <a:cs typeface="Times New Roman" pitchFamily="18" charset="0"/>
              </a:rPr>
              <a:t>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en-US" sz="2000" dirty="0" smtClean="0">
                <a:latin typeface="Calibri" pitchFamily="34" charset="0"/>
                <a:cs typeface="Times New Roman" pitchFamily="18" charset="0"/>
              </a:rPr>
              <a:t>E.g., the Hamming distance: the number of bits that are different between two binary vectors</a:t>
            </a:r>
          </a:p>
          <a:p>
            <a:pPr lvl="1" eaLnBrk="1" hangingPunct="1">
              <a:buClr>
                <a:srgbClr val="C00000"/>
              </a:buClr>
            </a:pPr>
            <a:endParaRPr lang="en-US" altLang="en-US" sz="2000" b="1" dirty="0" smtClean="0">
              <a:latin typeface="Calibri" pitchFamily="34" charset="0"/>
              <a:cs typeface="Times New Roman" pitchFamily="18" charset="0"/>
            </a:endParaRPr>
          </a:p>
          <a:p>
            <a:pPr eaLnBrk="1" hangingPunct="1">
              <a:buClr>
                <a:srgbClr val="C00000"/>
              </a:buClr>
            </a:pPr>
            <a:endParaRPr lang="en-US" altLang="en-US" sz="2000" i="1" dirty="0" smtClean="0">
              <a:latin typeface="Calibri" pitchFamily="34" charset="0"/>
              <a:cs typeface="Times New Roman" pitchFamily="18" charset="0"/>
            </a:endParaRPr>
          </a:p>
          <a:p>
            <a:pPr eaLnBrk="1" hangingPunct="1">
              <a:buClr>
                <a:srgbClr val="C00000"/>
              </a:buClr>
            </a:pPr>
            <a:r>
              <a:rPr lang="en-US" altLang="en-US" sz="2000" i="1" dirty="0" smtClean="0">
                <a:latin typeface="Calibri" pitchFamily="34" charset="0"/>
                <a:cs typeface="Times New Roman" pitchFamily="18" charset="0"/>
              </a:rPr>
              <a:t>h </a:t>
            </a:r>
            <a:r>
              <a:rPr lang="en-US" altLang="en-US" sz="2000" dirty="0" smtClean="0">
                <a:latin typeface="Calibri" pitchFamily="34" charset="0"/>
                <a:cs typeface="Times New Roman" pitchFamily="18" charset="0"/>
              </a:rPr>
              <a:t>= 2:  (L</a:t>
            </a:r>
            <a:r>
              <a:rPr lang="en-US" altLang="en-US" sz="2000" baseline="-25000" dirty="0" smtClean="0">
                <a:latin typeface="Calibri" pitchFamily="34" charset="0"/>
                <a:cs typeface="Times New Roman" pitchFamily="18" charset="0"/>
              </a:rPr>
              <a:t>2</a:t>
            </a:r>
            <a:r>
              <a:rPr lang="en-US" altLang="en-US" sz="2000" dirty="0" smtClean="0">
                <a:latin typeface="Calibri" pitchFamily="34" charset="0"/>
                <a:cs typeface="Times New Roman" pitchFamily="18" charset="0"/>
              </a:rPr>
              <a:t> norm) </a:t>
            </a:r>
            <a:r>
              <a:rPr lang="en-US" altLang="en-US" sz="2000" dirty="0" smtClean="0">
                <a:solidFill>
                  <a:schemeClr val="hlink"/>
                </a:solidFill>
                <a:latin typeface="Calibri" pitchFamily="34" charset="0"/>
                <a:cs typeface="Times New Roman" pitchFamily="18" charset="0"/>
              </a:rPr>
              <a:t>Euclidean</a:t>
            </a:r>
            <a:r>
              <a:rPr lang="en-US" altLang="en-US" sz="2000" dirty="0" smtClean="0">
                <a:latin typeface="Calibri" pitchFamily="34" charset="0"/>
                <a:cs typeface="Times New Roman" pitchFamily="18" charset="0"/>
              </a:rPr>
              <a:t> distance</a:t>
            </a:r>
          </a:p>
          <a:p>
            <a:pPr lvl="4" eaLnBrk="1" hangingPunct="1">
              <a:buClr>
                <a:srgbClr val="C00000"/>
              </a:buClr>
            </a:pPr>
            <a:endParaRPr lang="en-US" altLang="en-US" dirty="0" smtClean="0">
              <a:latin typeface="Calibri" pitchFamily="34" charset="0"/>
              <a:cs typeface="Times New Roman" pitchFamily="18" charset="0"/>
            </a:endParaRPr>
          </a:p>
          <a:p>
            <a:pPr eaLnBrk="1" hangingPunct="1">
              <a:buClr>
                <a:srgbClr val="C00000"/>
              </a:buClr>
            </a:pPr>
            <a:endParaRPr lang="en-US" altLang="en-US" sz="2000" i="1" dirty="0" smtClean="0">
              <a:latin typeface="Calibri" pitchFamily="34" charset="0"/>
              <a:cs typeface="Times New Roman" pitchFamily="18" charset="0"/>
            </a:endParaRPr>
          </a:p>
          <a:p>
            <a:pPr eaLnBrk="1" hangingPunct="1">
              <a:buClr>
                <a:srgbClr val="C00000"/>
              </a:buClr>
            </a:pPr>
            <a:r>
              <a:rPr lang="en-US" altLang="en-US" sz="2000" i="1" dirty="0" smtClean="0">
                <a:latin typeface="Calibri" pitchFamily="34" charset="0"/>
                <a:cs typeface="Times New Roman" pitchFamily="18" charset="0"/>
              </a:rPr>
              <a:t>h </a:t>
            </a:r>
            <a:r>
              <a:rPr lang="en-US" altLang="en-US" sz="2000" dirty="0" smtClean="0">
                <a:latin typeface="Calibri" pitchFamily="34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en-US" sz="20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Calibri" pitchFamily="34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en-US" sz="2000" dirty="0" smtClean="0">
                <a:latin typeface="Calibri" pitchFamily="34" charset="0"/>
                <a:cs typeface="Times New Roman" pitchFamily="18" charset="0"/>
              </a:rPr>
              <a:t>.  </a:t>
            </a:r>
            <a:r>
              <a:rPr lang="en-US" altLang="en-US" sz="2000" dirty="0" smtClean="0">
                <a:solidFill>
                  <a:schemeClr val="hlink"/>
                </a:solidFill>
                <a:latin typeface="Calibri" pitchFamily="34" charset="0"/>
                <a:cs typeface="Times New Roman" pitchFamily="18" charset="0"/>
              </a:rPr>
              <a:t>“</a:t>
            </a:r>
            <a:r>
              <a:rPr lang="en-US" altLang="en-US" sz="2000" dirty="0" err="1" smtClean="0">
                <a:solidFill>
                  <a:schemeClr val="hlink"/>
                </a:solidFill>
                <a:latin typeface="Calibri" pitchFamily="34" charset="0"/>
                <a:cs typeface="Times New Roman" pitchFamily="18" charset="0"/>
              </a:rPr>
              <a:t>supremum</a:t>
            </a:r>
            <a:r>
              <a:rPr lang="en-US" altLang="en-US" sz="2000" dirty="0" smtClean="0">
                <a:solidFill>
                  <a:schemeClr val="hlink"/>
                </a:solidFill>
                <a:latin typeface="Calibri" pitchFamily="34" charset="0"/>
                <a:cs typeface="Times New Roman" pitchFamily="18" charset="0"/>
              </a:rPr>
              <a:t>”</a:t>
            </a:r>
            <a:r>
              <a:rPr lang="en-US" altLang="en-US" sz="2000" dirty="0" smtClean="0">
                <a:latin typeface="Calibri" pitchFamily="34" charset="0"/>
                <a:cs typeface="Times New Roman" pitchFamily="18" charset="0"/>
              </a:rPr>
              <a:t> (</a:t>
            </a:r>
            <a:r>
              <a:rPr lang="en-US" altLang="en-US" sz="2000" dirty="0" err="1" smtClean="0">
                <a:latin typeface="Calibri" pitchFamily="34" charset="0"/>
                <a:cs typeface="Times New Roman" pitchFamily="18" charset="0"/>
              </a:rPr>
              <a:t>L</a:t>
            </a:r>
            <a:r>
              <a:rPr lang="en-US" altLang="en-US" sz="2000" baseline="-30000" dirty="0" err="1" smtClean="0">
                <a:latin typeface="Calibri" pitchFamily="34" charset="0"/>
                <a:cs typeface="Times New Roman" pitchFamily="18" charset="0"/>
              </a:rPr>
              <a:t>max</a:t>
            </a:r>
            <a:r>
              <a:rPr lang="en-US" altLang="en-US" sz="2000" baseline="-300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Calibri" pitchFamily="34" charset="0"/>
                <a:cs typeface="Times New Roman" pitchFamily="18" charset="0"/>
              </a:rPr>
              <a:t>norm, L</a:t>
            </a:r>
            <a:r>
              <a:rPr lang="en-US" altLang="en-US" sz="2000" baseline="-30000" dirty="0" smtClean="0">
                <a:latin typeface="Calibri" pitchFamily="34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en-US" sz="2000" baseline="-300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Calibri" pitchFamily="34" charset="0"/>
                <a:cs typeface="Times New Roman" pitchFamily="18" charset="0"/>
              </a:rPr>
              <a:t>norm) distance 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altLang="en-US" sz="2000" dirty="0" smtClean="0">
                <a:latin typeface="Calibri" pitchFamily="34" charset="0"/>
                <a:cs typeface="Times New Roman" pitchFamily="18" charset="0"/>
              </a:rPr>
              <a:t>This is the maximum difference between any component (attribute) of the vectors</a:t>
            </a:r>
          </a:p>
          <a:p>
            <a:pPr lvl="1" eaLnBrk="1" hangingPunct="1"/>
            <a:endParaRPr lang="en-US" altLang="en-US" sz="2000" dirty="0" smtClean="0">
              <a:latin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62469" name="Object 4"/>
          <p:cNvGraphicFramePr>
            <a:graphicFrameLocks noChangeAspect="1"/>
          </p:cNvGraphicFramePr>
          <p:nvPr/>
        </p:nvGraphicFramePr>
        <p:xfrm>
          <a:off x="2063750" y="3455988"/>
          <a:ext cx="5005388" cy="582612"/>
        </p:xfrm>
        <a:graphic>
          <a:graphicData uri="http://schemas.openxmlformats.org/presentationml/2006/ole">
            <p:oleObj spid="_x0000_s36866" name="Equation" r:id="rId4" imgW="5003800" imgH="584200" progId="">
              <p:embed/>
            </p:oleObj>
          </a:graphicData>
        </a:graphic>
      </p:graphicFrame>
      <p:graphicFrame>
        <p:nvGraphicFramePr>
          <p:cNvPr id="62470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2438400" y="2514600"/>
          <a:ext cx="4114800" cy="414338"/>
        </p:xfrm>
        <a:graphic>
          <a:graphicData uri="http://schemas.openxmlformats.org/presentationml/2006/ole">
            <p:oleObj spid="_x0000_s36867" name="Microsoft Equation 3.0" r:id="rId5" imgW="4292600" imgH="431800" progId="">
              <p:embed/>
            </p:oleObj>
          </a:graphicData>
        </a:graphic>
      </p:graphicFrame>
      <p:pic>
        <p:nvPicPr>
          <p:cNvPr id="62471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5257800"/>
            <a:ext cx="61722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Example: </a:t>
            </a:r>
            <a:r>
              <a:rPr lang="en-US" altLang="en-US" dirty="0" err="1" smtClean="0"/>
              <a:t>Minkowski</a:t>
            </a:r>
            <a:r>
              <a:rPr lang="en-US" altLang="en-US" dirty="0" smtClean="0"/>
              <a:t> Distance</a:t>
            </a: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5562600" y="1355725"/>
            <a:ext cx="2895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b="1" dirty="0">
                <a:latin typeface="Arial" charset="0"/>
              </a:rPr>
              <a:t>Dissimilarity Matrices</a:t>
            </a:r>
          </a:p>
        </p:txBody>
      </p:sp>
      <p:graphicFrame>
        <p:nvGraphicFramePr>
          <p:cNvPr id="63493" name="Object 4"/>
          <p:cNvGraphicFramePr>
            <a:graphicFrameLocks noChangeAspect="1"/>
          </p:cNvGraphicFramePr>
          <p:nvPr/>
        </p:nvGraphicFramePr>
        <p:xfrm>
          <a:off x="298559" y="1455737"/>
          <a:ext cx="2962275" cy="1363663"/>
        </p:xfrm>
        <a:graphic>
          <a:graphicData uri="http://schemas.openxmlformats.org/presentationml/2006/ole">
            <p:oleObj spid="_x0000_s37890" name="Worksheet" r:id="rId4" imgW="1838249" imgH="819302" progId="Excel.Sheet.8">
              <p:embed/>
            </p:oleObj>
          </a:graphicData>
        </a:graphic>
      </p:graphicFrame>
      <p:graphicFrame>
        <p:nvGraphicFramePr>
          <p:cNvPr id="63494" name="Object 5"/>
          <p:cNvGraphicFramePr>
            <a:graphicFrameLocks noChangeAspect="1"/>
          </p:cNvGraphicFramePr>
          <p:nvPr/>
        </p:nvGraphicFramePr>
        <p:xfrm>
          <a:off x="3810000" y="1955800"/>
          <a:ext cx="4948238" cy="1320800"/>
        </p:xfrm>
        <a:graphic>
          <a:graphicData uri="http://schemas.openxmlformats.org/presentationml/2006/ole">
            <p:oleObj spid="_x0000_s37891" name="Worksheet" r:id="rId5" imgW="3057449" imgH="819302" progId="Excel.Sheet.8">
              <p:embed/>
            </p:oleObj>
          </a:graphicData>
        </a:graphic>
      </p:graphicFrame>
      <p:graphicFrame>
        <p:nvGraphicFramePr>
          <p:cNvPr id="63495" name="Object 6"/>
          <p:cNvGraphicFramePr>
            <a:graphicFrameLocks noChangeAspect="1"/>
          </p:cNvGraphicFramePr>
          <p:nvPr/>
        </p:nvGraphicFramePr>
        <p:xfrm>
          <a:off x="3810000" y="3632200"/>
          <a:ext cx="4948238" cy="1320800"/>
        </p:xfrm>
        <a:graphic>
          <a:graphicData uri="http://schemas.openxmlformats.org/presentationml/2006/ole">
            <p:oleObj spid="_x0000_s37892" name="Worksheet" r:id="rId6" imgW="3057449" imgH="819302" progId="Excel.Sheet.8">
              <p:embed/>
            </p:oleObj>
          </a:graphicData>
        </a:graphic>
      </p:graphicFrame>
      <p:graphicFrame>
        <p:nvGraphicFramePr>
          <p:cNvPr id="63496" name="Object 7"/>
          <p:cNvGraphicFramePr>
            <a:graphicFrameLocks noChangeAspect="1"/>
          </p:cNvGraphicFramePr>
          <p:nvPr/>
        </p:nvGraphicFramePr>
        <p:xfrm>
          <a:off x="3810000" y="5407025"/>
          <a:ext cx="4872038" cy="1374775"/>
        </p:xfrm>
        <a:graphic>
          <a:graphicData uri="http://schemas.openxmlformats.org/presentationml/2006/ole">
            <p:oleObj spid="_x0000_s37893" name="Worksheet" r:id="rId7" imgW="3057449" imgH="838200" progId="Excel.Sheet.8">
              <p:embed/>
            </p:oleObj>
          </a:graphicData>
        </a:graphic>
      </p:graphicFrame>
      <p:sp>
        <p:nvSpPr>
          <p:cNvPr id="63497" name="Rectangle 16"/>
          <p:cNvSpPr>
            <a:spLocks noChangeArrowheads="1"/>
          </p:cNvSpPr>
          <p:nvPr/>
        </p:nvSpPr>
        <p:spPr bwMode="auto">
          <a:xfrm>
            <a:off x="3716556" y="1555532"/>
            <a:ext cx="2576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b="1" dirty="0"/>
              <a:t>Manhattan (L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)</a:t>
            </a:r>
          </a:p>
        </p:txBody>
      </p:sp>
      <p:sp>
        <p:nvSpPr>
          <p:cNvPr id="63498" name="Rectangle 17"/>
          <p:cNvSpPr>
            <a:spLocks noChangeArrowheads="1"/>
          </p:cNvSpPr>
          <p:nvPr/>
        </p:nvSpPr>
        <p:spPr bwMode="auto">
          <a:xfrm>
            <a:off x="3674626" y="3276600"/>
            <a:ext cx="2332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 dirty="0"/>
              <a:t>Euclidean (L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)</a:t>
            </a:r>
          </a:p>
        </p:txBody>
      </p:sp>
      <p:sp>
        <p:nvSpPr>
          <p:cNvPr id="63499" name="Rectangle 18"/>
          <p:cNvSpPr>
            <a:spLocks noChangeArrowheads="1"/>
          </p:cNvSpPr>
          <p:nvPr/>
        </p:nvSpPr>
        <p:spPr bwMode="auto">
          <a:xfrm>
            <a:off x="3657600" y="5005558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 dirty="0" err="1"/>
              <a:t>Supremum</a:t>
            </a:r>
            <a:r>
              <a:rPr lang="en-US" altLang="en-US" b="1" dirty="0"/>
              <a:t> </a:t>
            </a:r>
          </a:p>
        </p:txBody>
      </p:sp>
      <p:graphicFrame>
        <p:nvGraphicFramePr>
          <p:cNvPr id="63500" name="Object 19"/>
          <p:cNvGraphicFramePr>
            <a:graphicFrameLocks noChangeAspect="1"/>
          </p:cNvGraphicFramePr>
          <p:nvPr/>
        </p:nvGraphicFramePr>
        <p:xfrm>
          <a:off x="152400" y="2971800"/>
          <a:ext cx="3200400" cy="3810000"/>
        </p:xfrm>
        <a:graphic>
          <a:graphicData uri="http://schemas.openxmlformats.org/presentationml/2006/ole">
            <p:oleObj spid="_x0000_s37894" name="SmartDraw" r:id="rId8" imgW="4379976" imgH="5551932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7" grpId="0"/>
      <p:bldP spid="63498" grpId="0"/>
      <p:bldP spid="634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2304"/>
            <a:ext cx="8763000" cy="6096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dirty="0" smtClean="0"/>
              <a:t>Types of Data Sets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4419600" cy="5181600"/>
          </a:xfrm>
          <a:noFill/>
        </p:spPr>
        <p:txBody>
          <a:bodyPr lIns="90488" tIns="44450" rIns="90488" bIns="44450">
            <a:noAutofit/>
          </a:bodyPr>
          <a:lstStyle/>
          <a:p>
            <a:pPr marL="285750" indent="-285750" eaLnBrk="1" hangingPunct="1">
              <a:lnSpc>
                <a:spcPct val="105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en-US" sz="1800" b="1" dirty="0" smtClean="0">
                <a:cs typeface="Times New Roman" pitchFamily="18" charset="0"/>
              </a:rPr>
              <a:t>Record</a:t>
            </a:r>
          </a:p>
          <a:p>
            <a:pPr marL="800100" lvl="1" indent="-342900" eaLnBrk="1" hangingPunct="1">
              <a:lnSpc>
                <a:spcPct val="105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en-US" sz="1800" dirty="0" smtClean="0">
                <a:cs typeface="Times New Roman" pitchFamily="18" charset="0"/>
              </a:rPr>
              <a:t>Relational records</a:t>
            </a:r>
          </a:p>
          <a:p>
            <a:pPr marL="800100" lvl="1" indent="-342900" eaLnBrk="1" hangingPunct="1">
              <a:lnSpc>
                <a:spcPct val="105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en-US" sz="1800" dirty="0" smtClean="0">
                <a:cs typeface="Times New Roman" pitchFamily="18" charset="0"/>
              </a:rPr>
              <a:t>Document data: text documents: term-frequency vector</a:t>
            </a:r>
          </a:p>
          <a:p>
            <a:pPr marL="800100" lvl="1" indent="-342900" eaLnBrk="1" hangingPunct="1">
              <a:lnSpc>
                <a:spcPct val="105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en-US" sz="1800" dirty="0" smtClean="0">
                <a:cs typeface="Times New Roman" pitchFamily="18" charset="0"/>
              </a:rPr>
              <a:t>Transaction data</a:t>
            </a:r>
            <a:endParaRPr lang="en-US" altLang="en-US" sz="1800" dirty="0" smtClean="0"/>
          </a:p>
          <a:p>
            <a:pPr marL="285750" indent="-285750" eaLnBrk="1" hangingPunct="1">
              <a:lnSpc>
                <a:spcPct val="105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en-US" sz="1800" b="1" dirty="0" smtClean="0">
                <a:cs typeface="Times New Roman" pitchFamily="18" charset="0"/>
              </a:rPr>
              <a:t>Graph and network</a:t>
            </a:r>
          </a:p>
          <a:p>
            <a:pPr marL="800100" lvl="1" indent="-342900" eaLnBrk="1" hangingPunct="1">
              <a:lnSpc>
                <a:spcPct val="105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en-US" sz="1800" dirty="0" smtClean="0">
                <a:cs typeface="Times New Roman" pitchFamily="18" charset="0"/>
              </a:rPr>
              <a:t>World Wide Web</a:t>
            </a:r>
          </a:p>
          <a:p>
            <a:pPr marL="800100" lvl="1" indent="-342900" eaLnBrk="1" hangingPunct="1">
              <a:lnSpc>
                <a:spcPct val="105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en-US" sz="1800" dirty="0" smtClean="0">
                <a:cs typeface="Times New Roman" pitchFamily="18" charset="0"/>
              </a:rPr>
              <a:t>Social or information networks</a:t>
            </a:r>
          </a:p>
          <a:p>
            <a:pPr marL="800100" lvl="1" indent="-342900" eaLnBrk="1" hangingPunct="1">
              <a:lnSpc>
                <a:spcPct val="105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en-US" sz="1800" dirty="0" smtClean="0">
                <a:cs typeface="Times New Roman" pitchFamily="18" charset="0"/>
              </a:rPr>
              <a:t>Molecular Structures</a:t>
            </a:r>
          </a:p>
          <a:p>
            <a:pPr marL="285750" indent="-285750" eaLnBrk="1" hangingPunct="1">
              <a:lnSpc>
                <a:spcPct val="105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en-US" sz="1800" b="1" dirty="0" smtClean="0">
                <a:cs typeface="Times New Roman" pitchFamily="18" charset="0"/>
              </a:rPr>
              <a:t>Ordered</a:t>
            </a:r>
          </a:p>
          <a:p>
            <a:pPr marL="800100" lvl="1" indent="-342900" eaLnBrk="1" hangingPunct="1">
              <a:lnSpc>
                <a:spcPct val="105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en-US" sz="1800" dirty="0" smtClean="0">
                <a:cs typeface="Times New Roman" pitchFamily="18" charset="0"/>
              </a:rPr>
              <a:t>Video data: sequence of images</a:t>
            </a:r>
          </a:p>
          <a:p>
            <a:pPr marL="800100" lvl="1" indent="-342900" eaLnBrk="1" hangingPunct="1">
              <a:lnSpc>
                <a:spcPct val="105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en-US" sz="1800" dirty="0" smtClean="0">
                <a:cs typeface="Times New Roman" pitchFamily="18" charset="0"/>
              </a:rPr>
              <a:t>Temporal data: time-series</a:t>
            </a:r>
          </a:p>
          <a:p>
            <a:pPr marL="800100" lvl="1" indent="-342900" eaLnBrk="1" hangingPunct="1">
              <a:lnSpc>
                <a:spcPct val="105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en-US" sz="1800" dirty="0" smtClean="0">
                <a:cs typeface="Times New Roman" pitchFamily="18" charset="0"/>
              </a:rPr>
              <a:t>Sequential Data: transaction sequences</a:t>
            </a:r>
          </a:p>
          <a:p>
            <a:pPr marL="285750" indent="-285750" eaLnBrk="1" hangingPunct="1">
              <a:lnSpc>
                <a:spcPct val="105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en-US" sz="1800" b="1" dirty="0" smtClean="0">
                <a:cs typeface="Times New Roman" pitchFamily="18" charset="0"/>
              </a:rPr>
              <a:t>Spatial, image and multimedia</a:t>
            </a:r>
          </a:p>
        </p:txBody>
      </p:sp>
      <p:graphicFrame>
        <p:nvGraphicFramePr>
          <p:cNvPr id="9221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4114800" y="1592263"/>
          <a:ext cx="4876800" cy="2217737"/>
        </p:xfrm>
        <a:graphic>
          <a:graphicData uri="http://schemas.openxmlformats.org/presentationml/2006/ole">
            <p:oleObj spid="_x0000_s25602" name="Visio" r:id="rId4" imgW="5925718" imgH="2693902" progId="Visio.Drawing.11">
              <p:embed/>
            </p:oleObj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4771116" y="4191000"/>
          <a:ext cx="4080784" cy="2133600"/>
        </p:xfrm>
        <a:graphic>
          <a:graphicData uri="http://schemas.openxmlformats.org/presentationml/2006/ole">
            <p:oleObj spid="_x0000_s25603" name="Document" r:id="rId5" imgW="3823716" imgH="1999488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3558"/>
            <a:ext cx="8077200" cy="630238"/>
          </a:xfrm>
          <a:noFill/>
        </p:spPr>
        <p:txBody>
          <a:bodyPr lIns="92075" tIns="46038" rIns="92075" bIns="46038" anchor="ctr">
            <a:noAutofit/>
          </a:bodyPr>
          <a:lstStyle/>
          <a:p>
            <a:r>
              <a:rPr lang="en-US" altLang="en-US" sz="3600" dirty="0" smtClean="0">
                <a:solidFill>
                  <a:srgbClr val="170981"/>
                </a:solidFill>
              </a:rPr>
              <a:t>Proximity Measure for Ordinal Attributes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915400" cy="4800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An ordinal variable can be discrete or continuous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Order is important, e.g., rank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Can be treated like interval-scaled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replace </a:t>
            </a:r>
            <a:r>
              <a:rPr lang="en-US" altLang="en-US" sz="2400" i="1" dirty="0" err="1" smtClean="0"/>
              <a:t>x</a:t>
            </a:r>
            <a:r>
              <a:rPr lang="en-US" altLang="en-US" sz="2400" i="1" baseline="-25000" dirty="0" err="1" smtClean="0"/>
              <a:t>if</a:t>
            </a:r>
            <a:r>
              <a:rPr lang="en-US" altLang="en-US" sz="2400" baseline="-25000" dirty="0" smtClean="0"/>
              <a:t> </a:t>
            </a:r>
            <a:r>
              <a:rPr lang="en-US" altLang="en-US" sz="2400" dirty="0" smtClean="0"/>
              <a:t> by their rank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map the range of each variable onto [0, 1] by replacing</a:t>
            </a:r>
            <a:r>
              <a:rPr lang="en-US" altLang="en-US" sz="2400" i="1" dirty="0" smtClean="0"/>
              <a:t> </a:t>
            </a:r>
            <a:r>
              <a:rPr lang="en-US" altLang="en-US" sz="2400" i="1" dirty="0" err="1" smtClean="0"/>
              <a:t>i</a:t>
            </a:r>
            <a:r>
              <a:rPr lang="en-US" altLang="en-US" sz="2400" dirty="0" err="1" smtClean="0"/>
              <a:t>-th</a:t>
            </a:r>
            <a:r>
              <a:rPr lang="en-US" altLang="en-US" sz="2400" dirty="0" smtClean="0"/>
              <a:t> object in the </a:t>
            </a:r>
            <a:r>
              <a:rPr lang="en-US" altLang="en-US" sz="2400" i="1" dirty="0" smtClean="0"/>
              <a:t>f</a:t>
            </a:r>
            <a:r>
              <a:rPr lang="en-US" altLang="en-US" sz="2400" dirty="0" smtClean="0"/>
              <a:t>-</a:t>
            </a:r>
            <a:r>
              <a:rPr lang="en-US" altLang="en-US" sz="2400" dirty="0" err="1" smtClean="0"/>
              <a:t>th</a:t>
            </a:r>
            <a:r>
              <a:rPr lang="en-US" altLang="en-US" sz="2400" dirty="0" smtClean="0"/>
              <a:t> variable by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110000"/>
              </a:lnSpc>
            </a:pPr>
            <a:endParaRPr lang="en-US" altLang="en-US" sz="24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compute the dissimilarity using methods for numeric attributes</a:t>
            </a:r>
          </a:p>
        </p:txBody>
      </p:sp>
      <p:graphicFrame>
        <p:nvGraphicFramePr>
          <p:cNvPr id="64517" name="Object 4"/>
          <p:cNvGraphicFramePr>
            <a:graphicFrameLocks noChangeAspect="1"/>
          </p:cNvGraphicFramePr>
          <p:nvPr/>
        </p:nvGraphicFramePr>
        <p:xfrm>
          <a:off x="3352800" y="4419600"/>
          <a:ext cx="2438400" cy="812800"/>
        </p:xfrm>
        <a:graphic>
          <a:graphicData uri="http://schemas.openxmlformats.org/presentationml/2006/ole">
            <p:oleObj spid="_x0000_s38914" name="Equation" r:id="rId4" imgW="1168400" imgH="711200" progId="">
              <p:embed/>
            </p:oleObj>
          </a:graphicData>
        </a:graphic>
      </p:graphicFrame>
      <p:graphicFrame>
        <p:nvGraphicFramePr>
          <p:cNvPr id="64518" name="Object 5"/>
          <p:cNvGraphicFramePr>
            <a:graphicFrameLocks noChangeAspect="1"/>
          </p:cNvGraphicFramePr>
          <p:nvPr/>
        </p:nvGraphicFramePr>
        <p:xfrm>
          <a:off x="5126038" y="2971800"/>
          <a:ext cx="2168525" cy="442913"/>
        </p:xfrm>
        <a:graphic>
          <a:graphicData uri="http://schemas.openxmlformats.org/presentationml/2006/ole">
            <p:oleObj spid="_x0000_s38915" name="Equation" r:id="rId5" imgW="1371600" imgH="36828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17332"/>
            <a:ext cx="8763000" cy="609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Dissimilarity for </a:t>
            </a:r>
            <a:r>
              <a:rPr lang="en-US" altLang="en-US" sz="3600" dirty="0" smtClean="0">
                <a:solidFill>
                  <a:srgbClr val="170981"/>
                </a:solidFill>
              </a:rPr>
              <a:t>Attributes of Mixed Type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C00000"/>
              </a:buClr>
            </a:pPr>
            <a:r>
              <a:rPr lang="en-US" altLang="en-US" sz="2400" dirty="0" smtClean="0">
                <a:latin typeface="Calibri" pitchFamily="34" charset="0"/>
              </a:rPr>
              <a:t>A database may contain all attribute types</a:t>
            </a:r>
          </a:p>
          <a:p>
            <a:pPr lvl="1" eaLnBrk="1" hangingPunct="1">
              <a:lnSpc>
                <a:spcPct val="90000"/>
              </a:lnSpc>
              <a:buClr>
                <a:srgbClr val="C00000"/>
              </a:buClr>
            </a:pPr>
            <a:r>
              <a:rPr lang="en-US" altLang="en-US" sz="2400" dirty="0" smtClean="0">
                <a:latin typeface="Calibri" pitchFamily="34" charset="0"/>
              </a:rPr>
              <a:t>Nominal, symmetric binary, asymmetric binary, numeric, ordinal</a:t>
            </a:r>
          </a:p>
          <a:p>
            <a:pPr eaLnBrk="1" hangingPunct="1">
              <a:lnSpc>
                <a:spcPct val="90000"/>
              </a:lnSpc>
              <a:buClr>
                <a:srgbClr val="C00000"/>
              </a:buClr>
            </a:pPr>
            <a:r>
              <a:rPr lang="en-US" altLang="en-US" sz="2400" dirty="0" smtClean="0">
                <a:latin typeface="Calibri" pitchFamily="34" charset="0"/>
              </a:rPr>
              <a:t>One may use a weighted formula to combine their effects</a:t>
            </a:r>
          </a:p>
          <a:p>
            <a:pPr eaLnBrk="1" hangingPunct="1">
              <a:lnSpc>
                <a:spcPct val="90000"/>
              </a:lnSpc>
              <a:buClr>
                <a:srgbClr val="C00000"/>
              </a:buClr>
            </a:pPr>
            <a:endParaRPr lang="en-US" altLang="en-US" sz="2400" dirty="0" smtClean="0">
              <a:latin typeface="Calibri" pitchFamily="34" charset="0"/>
            </a:endParaRPr>
          </a:p>
          <a:p>
            <a:pPr lvl="1" eaLnBrk="1" hangingPunct="1">
              <a:lnSpc>
                <a:spcPct val="90000"/>
              </a:lnSpc>
              <a:buClr>
                <a:srgbClr val="C00000"/>
              </a:buClr>
            </a:pPr>
            <a:endParaRPr lang="en-US" altLang="en-US" sz="2400" i="1" dirty="0" smtClean="0">
              <a:latin typeface="Calibri" pitchFamily="34" charset="0"/>
            </a:endParaRPr>
          </a:p>
          <a:p>
            <a:pPr lvl="1" eaLnBrk="1" hangingPunct="1">
              <a:lnSpc>
                <a:spcPct val="90000"/>
              </a:lnSpc>
              <a:buClr>
                <a:srgbClr val="C00000"/>
              </a:buClr>
            </a:pPr>
            <a:endParaRPr lang="en-US" altLang="en-US" sz="2400" i="1" dirty="0" smtClean="0">
              <a:latin typeface="Calibri" pitchFamily="34" charset="0"/>
            </a:endParaRPr>
          </a:p>
          <a:p>
            <a:pPr lvl="1" eaLnBrk="1" hangingPunct="1">
              <a:lnSpc>
                <a:spcPct val="90000"/>
              </a:lnSpc>
              <a:buClr>
                <a:srgbClr val="C00000"/>
              </a:buClr>
            </a:pPr>
            <a:r>
              <a:rPr lang="en-US" altLang="en-US" sz="2400" i="1" dirty="0" smtClean="0">
                <a:latin typeface="Calibri" pitchFamily="34" charset="0"/>
              </a:rPr>
              <a:t>f</a:t>
            </a:r>
            <a:r>
              <a:rPr lang="en-US" altLang="en-US" sz="2400" dirty="0" smtClean="0">
                <a:latin typeface="Calibri" pitchFamily="34" charset="0"/>
              </a:rPr>
              <a:t>  is binary or nominal:</a:t>
            </a:r>
          </a:p>
          <a:p>
            <a:pPr lvl="2">
              <a:lnSpc>
                <a:spcPct val="90000"/>
              </a:lnSpc>
              <a:buClr>
                <a:srgbClr val="C00000"/>
              </a:buClr>
              <a:buNone/>
            </a:pPr>
            <a:r>
              <a:rPr lang="en-US" altLang="en-US" dirty="0" err="1" smtClean="0">
                <a:latin typeface="Calibri" pitchFamily="34" charset="0"/>
                <a:cs typeface="Tahoma" pitchFamily="34" charset="0"/>
              </a:rPr>
              <a:t>d</a:t>
            </a:r>
            <a:r>
              <a:rPr lang="en-US" altLang="en-US" baseline="-25000" dirty="0" err="1" smtClean="0">
                <a:latin typeface="Calibri" pitchFamily="34" charset="0"/>
              </a:rPr>
              <a:t>ij</a:t>
            </a:r>
            <a:r>
              <a:rPr lang="en-US" altLang="en-US" baseline="30000" dirty="0" smtClean="0">
                <a:latin typeface="Calibri" pitchFamily="34" charset="0"/>
              </a:rPr>
              <a:t>(f)</a:t>
            </a:r>
            <a:r>
              <a:rPr lang="en-US" altLang="en-US" dirty="0" smtClean="0">
                <a:latin typeface="Calibri" pitchFamily="34" charset="0"/>
              </a:rPr>
              <a:t> = 0  if </a:t>
            </a:r>
            <a:r>
              <a:rPr lang="en-US" altLang="en-US" dirty="0" err="1" smtClean="0">
                <a:latin typeface="Calibri" pitchFamily="34" charset="0"/>
              </a:rPr>
              <a:t>x</a:t>
            </a:r>
            <a:r>
              <a:rPr lang="en-US" altLang="en-US" baseline="-25000" dirty="0" err="1" smtClean="0">
                <a:latin typeface="Calibri" pitchFamily="34" charset="0"/>
              </a:rPr>
              <a:t>if</a:t>
            </a:r>
            <a:r>
              <a:rPr lang="en-US" altLang="en-US" baseline="-25000" dirty="0" smtClean="0">
                <a:latin typeface="Calibri" pitchFamily="34" charset="0"/>
              </a:rPr>
              <a:t> </a:t>
            </a:r>
            <a:r>
              <a:rPr lang="en-US" altLang="en-US" dirty="0" smtClean="0">
                <a:latin typeface="Calibri" pitchFamily="34" charset="0"/>
              </a:rPr>
              <a:t>= </a:t>
            </a:r>
            <a:r>
              <a:rPr lang="en-US" altLang="en-US" dirty="0" err="1" smtClean="0">
                <a:latin typeface="Calibri" pitchFamily="34" charset="0"/>
              </a:rPr>
              <a:t>x</a:t>
            </a:r>
            <a:r>
              <a:rPr lang="en-US" altLang="en-US" baseline="-25000" dirty="0" err="1" smtClean="0">
                <a:latin typeface="Calibri" pitchFamily="34" charset="0"/>
              </a:rPr>
              <a:t>jf</a:t>
            </a:r>
            <a:r>
              <a:rPr lang="en-US" altLang="en-US" dirty="0" smtClean="0">
                <a:latin typeface="Calibri" pitchFamily="34" charset="0"/>
              </a:rPr>
              <a:t> , otherwise </a:t>
            </a:r>
            <a:r>
              <a:rPr lang="en-US" altLang="en-US" dirty="0" err="1" smtClean="0">
                <a:latin typeface="Calibri" pitchFamily="34" charset="0"/>
                <a:cs typeface="Tahoma" pitchFamily="34" charset="0"/>
              </a:rPr>
              <a:t>d</a:t>
            </a:r>
            <a:r>
              <a:rPr lang="en-US" altLang="en-US" baseline="-25000" dirty="0" err="1" smtClean="0">
                <a:latin typeface="Calibri" pitchFamily="34" charset="0"/>
              </a:rPr>
              <a:t>ij</a:t>
            </a:r>
            <a:r>
              <a:rPr lang="en-US" altLang="en-US" baseline="30000" dirty="0" smtClean="0">
                <a:latin typeface="Calibri" pitchFamily="34" charset="0"/>
              </a:rPr>
              <a:t>(f)</a:t>
            </a:r>
            <a:r>
              <a:rPr lang="en-US" altLang="en-US" dirty="0" smtClean="0">
                <a:latin typeface="Calibri" pitchFamily="34" charset="0"/>
              </a:rPr>
              <a:t> = 1</a:t>
            </a:r>
          </a:p>
          <a:p>
            <a:pPr lvl="1" eaLnBrk="1" hangingPunct="1">
              <a:lnSpc>
                <a:spcPct val="90000"/>
              </a:lnSpc>
              <a:buClr>
                <a:srgbClr val="C00000"/>
              </a:buClr>
            </a:pPr>
            <a:r>
              <a:rPr lang="en-US" altLang="en-US" sz="2400" i="1" dirty="0" smtClean="0">
                <a:latin typeface="Calibri" pitchFamily="34" charset="0"/>
              </a:rPr>
              <a:t>f</a:t>
            </a:r>
            <a:r>
              <a:rPr lang="en-US" altLang="en-US" sz="2400" dirty="0" smtClean="0">
                <a:latin typeface="Calibri" pitchFamily="34" charset="0"/>
              </a:rPr>
              <a:t>  is numeric: use the normalized distance</a:t>
            </a:r>
          </a:p>
          <a:p>
            <a:pPr lvl="1" eaLnBrk="1" hangingPunct="1">
              <a:lnSpc>
                <a:spcPct val="90000"/>
              </a:lnSpc>
              <a:buClr>
                <a:srgbClr val="C00000"/>
              </a:buClr>
            </a:pPr>
            <a:r>
              <a:rPr lang="en-US" altLang="en-US" sz="2400" i="1" dirty="0" smtClean="0">
                <a:latin typeface="Calibri" pitchFamily="34" charset="0"/>
              </a:rPr>
              <a:t>f</a:t>
            </a:r>
            <a:r>
              <a:rPr lang="en-US" altLang="en-US" sz="2400" dirty="0" smtClean="0">
                <a:latin typeface="Calibri" pitchFamily="34" charset="0"/>
              </a:rPr>
              <a:t>  is ordinal </a:t>
            </a:r>
          </a:p>
          <a:p>
            <a:pPr lvl="2" eaLnBrk="1" hangingPunct="1">
              <a:lnSpc>
                <a:spcPct val="90000"/>
              </a:lnSpc>
              <a:buClr>
                <a:srgbClr val="C00000"/>
              </a:buClr>
            </a:pPr>
            <a:r>
              <a:rPr lang="en-US" altLang="en-US" dirty="0" smtClean="0">
                <a:latin typeface="Calibri" pitchFamily="34" charset="0"/>
              </a:rPr>
              <a:t>Compute ranks </a:t>
            </a:r>
            <a:r>
              <a:rPr lang="en-US" altLang="en-US" dirty="0" err="1" smtClean="0">
                <a:latin typeface="Calibri" pitchFamily="34" charset="0"/>
              </a:rPr>
              <a:t>r</a:t>
            </a:r>
            <a:r>
              <a:rPr lang="en-US" altLang="en-US" baseline="-25000" dirty="0" err="1" smtClean="0">
                <a:latin typeface="Calibri" pitchFamily="34" charset="0"/>
              </a:rPr>
              <a:t>if</a:t>
            </a:r>
            <a:r>
              <a:rPr lang="en-US" altLang="en-US" dirty="0" smtClean="0">
                <a:latin typeface="Calibri" pitchFamily="34" charset="0"/>
              </a:rPr>
              <a:t> and  </a:t>
            </a:r>
          </a:p>
          <a:p>
            <a:pPr lvl="2" eaLnBrk="1" hangingPunct="1">
              <a:lnSpc>
                <a:spcPct val="90000"/>
              </a:lnSpc>
              <a:buClr>
                <a:srgbClr val="C00000"/>
              </a:buClr>
            </a:pPr>
            <a:r>
              <a:rPr lang="en-US" altLang="en-US" dirty="0" smtClean="0">
                <a:latin typeface="Calibri" pitchFamily="34" charset="0"/>
              </a:rPr>
              <a:t>Treat </a:t>
            </a:r>
            <a:r>
              <a:rPr lang="en-US" altLang="en-US" dirty="0" err="1" smtClean="0">
                <a:latin typeface="Calibri" pitchFamily="34" charset="0"/>
              </a:rPr>
              <a:t>z</a:t>
            </a:r>
            <a:r>
              <a:rPr lang="en-US" altLang="en-US" baseline="-25000" dirty="0" err="1" smtClean="0">
                <a:latin typeface="Calibri" pitchFamily="34" charset="0"/>
              </a:rPr>
              <a:t>if</a:t>
            </a:r>
            <a:r>
              <a:rPr lang="en-US" altLang="en-US" dirty="0" smtClean="0">
                <a:latin typeface="Calibri" pitchFamily="34" charset="0"/>
              </a:rPr>
              <a:t> as numeric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2000" dirty="0" smtClean="0"/>
          </a:p>
        </p:txBody>
      </p:sp>
      <p:graphicFrame>
        <p:nvGraphicFramePr>
          <p:cNvPr id="65541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514600" y="2895600"/>
          <a:ext cx="3276600" cy="1146175"/>
        </p:xfrm>
        <a:graphic>
          <a:graphicData uri="http://schemas.openxmlformats.org/presentationml/2006/ole">
            <p:oleObj spid="_x0000_s39938" name="Equation" r:id="rId4" imgW="2108200" imgH="736600" progId="">
              <p:embed/>
            </p:oleObj>
          </a:graphicData>
        </a:graphic>
      </p:graphicFrame>
      <p:graphicFrame>
        <p:nvGraphicFramePr>
          <p:cNvPr id="65542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4286250" y="5553075"/>
          <a:ext cx="1371600" cy="728662"/>
        </p:xfrm>
        <a:graphic>
          <a:graphicData uri="http://schemas.openxmlformats.org/presentationml/2006/ole">
            <p:oleObj spid="_x0000_s39939" name="Equation" r:id="rId5" imgW="1002865" imgH="533169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5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5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55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5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5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55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54268"/>
            <a:ext cx="7626350" cy="6096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rgbClr val="170981"/>
                </a:solidFill>
              </a:rPr>
              <a:t> Cosine Similarity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4864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/>
              <a:t>A </a:t>
            </a:r>
            <a:r>
              <a:rPr lang="en-US" altLang="en-US" sz="2200" b="1" dirty="0" smtClean="0"/>
              <a:t>document</a:t>
            </a:r>
            <a:r>
              <a:rPr lang="en-US" altLang="en-US" sz="2200" dirty="0" smtClean="0"/>
              <a:t> can be represented by thousands of attributes, each recording the </a:t>
            </a:r>
            <a:r>
              <a:rPr lang="en-US" altLang="en-US" sz="2200" i="1" dirty="0" smtClean="0"/>
              <a:t>frequency</a:t>
            </a:r>
            <a:r>
              <a:rPr lang="en-US" altLang="en-US" sz="2200" dirty="0" smtClean="0"/>
              <a:t> of a particular word (such as keywords) or phrase in the document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/>
              <a:t>Other vector objects: gene features in micro-arrays,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/>
              <a:t>Applications: information retrieval, biologic taxonomy, gene feature mapping, ...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/>
              <a:t>Cosine measure: </a:t>
            </a:r>
            <a:r>
              <a:rPr lang="en-US" altLang="en-US" sz="2200" dirty="0" smtClean="0">
                <a:cs typeface="Times New Roman" pitchFamily="18" charset="0"/>
              </a:rPr>
              <a:t>If </a:t>
            </a:r>
            <a:r>
              <a:rPr lang="en-US" altLang="en-US" sz="2200" i="1" dirty="0" smtClean="0">
                <a:cs typeface="Times New Roman" pitchFamily="18" charset="0"/>
              </a:rPr>
              <a:t>d</a:t>
            </a:r>
            <a:r>
              <a:rPr lang="en-US" altLang="en-US" sz="2200" i="1" baseline="-30000" dirty="0" smtClean="0">
                <a:cs typeface="Times New Roman" pitchFamily="18" charset="0"/>
              </a:rPr>
              <a:t>1</a:t>
            </a:r>
            <a:r>
              <a:rPr lang="en-US" altLang="en-US" sz="2200" dirty="0" smtClean="0">
                <a:cs typeface="Times New Roman" pitchFamily="18" charset="0"/>
              </a:rPr>
              <a:t> and </a:t>
            </a:r>
            <a:r>
              <a:rPr lang="en-US" altLang="en-US" sz="2200" i="1" dirty="0" smtClean="0">
                <a:cs typeface="Times New Roman" pitchFamily="18" charset="0"/>
              </a:rPr>
              <a:t>d</a:t>
            </a:r>
            <a:r>
              <a:rPr lang="en-US" altLang="en-US" sz="2200" i="1" baseline="-30000" dirty="0" smtClean="0">
                <a:cs typeface="Times New Roman" pitchFamily="18" charset="0"/>
              </a:rPr>
              <a:t>2</a:t>
            </a:r>
            <a:r>
              <a:rPr lang="en-US" altLang="en-US" sz="2200" dirty="0" smtClean="0">
                <a:cs typeface="Times New Roman" pitchFamily="18" charset="0"/>
              </a:rPr>
              <a:t> are two vectors (e.g., term-frequency vectors), then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dirty="0" smtClean="0">
                <a:cs typeface="Times New Roman" pitchFamily="18" charset="0"/>
              </a:rPr>
              <a:t>             </a:t>
            </a:r>
            <a:r>
              <a:rPr lang="en-US" altLang="en-US" sz="2200" b="1" dirty="0" err="1" smtClean="0">
                <a:solidFill>
                  <a:srgbClr val="0000FF"/>
                </a:solidFill>
                <a:cs typeface="Times New Roman" pitchFamily="18" charset="0"/>
              </a:rPr>
              <a:t>cos</a:t>
            </a:r>
            <a:r>
              <a:rPr lang="en-US" altLang="en-US" sz="2200" b="1" dirty="0" smtClean="0">
                <a:solidFill>
                  <a:srgbClr val="0000FF"/>
                </a:solidFill>
                <a:cs typeface="Times New Roman" pitchFamily="18" charset="0"/>
              </a:rPr>
              <a:t>(</a:t>
            </a:r>
            <a:r>
              <a:rPr lang="en-US" altLang="en-US" sz="2200" b="1" i="1" dirty="0" smtClean="0">
                <a:solidFill>
                  <a:srgbClr val="0000FF"/>
                </a:solidFill>
                <a:cs typeface="Times New Roman" pitchFamily="18" charset="0"/>
              </a:rPr>
              <a:t>d</a:t>
            </a:r>
            <a:r>
              <a:rPr lang="en-US" altLang="en-US" sz="2200" b="1" i="1" baseline="-30000" dirty="0" smtClean="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en-US" altLang="en-US" sz="2200" b="1" i="1" dirty="0" smtClean="0">
                <a:solidFill>
                  <a:srgbClr val="0000FF"/>
                </a:solidFill>
                <a:cs typeface="Times New Roman" pitchFamily="18" charset="0"/>
              </a:rPr>
              <a:t>, d</a:t>
            </a:r>
            <a:r>
              <a:rPr lang="en-US" altLang="en-US" sz="2200" b="1" i="1" baseline="-30000" dirty="0" smtClean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altLang="en-US" sz="2200" b="1" dirty="0" smtClean="0">
                <a:solidFill>
                  <a:srgbClr val="0000FF"/>
                </a:solidFill>
                <a:cs typeface="Times New Roman" pitchFamily="18" charset="0"/>
              </a:rPr>
              <a:t>) =  (</a:t>
            </a:r>
            <a:r>
              <a:rPr lang="en-US" altLang="en-US" sz="2200" b="1" i="1" dirty="0" smtClean="0">
                <a:solidFill>
                  <a:srgbClr val="0000FF"/>
                </a:solidFill>
                <a:cs typeface="Times New Roman" pitchFamily="18" charset="0"/>
              </a:rPr>
              <a:t>d</a:t>
            </a:r>
            <a:r>
              <a:rPr lang="en-US" altLang="en-US" sz="2200" b="1" i="1" baseline="-30000" dirty="0" smtClean="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en-US" altLang="en-US" sz="2200" b="1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en-US" sz="2200" b="1" dirty="0" smtClean="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en-US" sz="2200" b="1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en-US" sz="2200" b="1" i="1" dirty="0" smtClean="0">
                <a:solidFill>
                  <a:srgbClr val="0000FF"/>
                </a:solidFill>
                <a:cs typeface="Times New Roman" pitchFamily="18" charset="0"/>
              </a:rPr>
              <a:t>d</a:t>
            </a:r>
            <a:r>
              <a:rPr lang="en-US" altLang="en-US" sz="2200" b="1" i="1" baseline="-30000" dirty="0" smtClean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altLang="en-US" sz="2200" b="1" dirty="0" smtClean="0">
                <a:solidFill>
                  <a:srgbClr val="0000FF"/>
                </a:solidFill>
                <a:cs typeface="Times New Roman" pitchFamily="18" charset="0"/>
              </a:rPr>
              <a:t>) /||</a:t>
            </a:r>
            <a:r>
              <a:rPr lang="en-US" altLang="en-US" sz="2200" b="1" i="1" dirty="0" smtClean="0">
                <a:solidFill>
                  <a:srgbClr val="0000FF"/>
                </a:solidFill>
                <a:cs typeface="Times New Roman" pitchFamily="18" charset="0"/>
              </a:rPr>
              <a:t>d</a:t>
            </a:r>
            <a:r>
              <a:rPr lang="en-US" altLang="en-US" sz="2200" b="1" i="1" baseline="-30000" dirty="0" smtClean="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en-US" altLang="en-US" sz="2200" b="1" dirty="0" smtClean="0">
                <a:solidFill>
                  <a:srgbClr val="0000FF"/>
                </a:solidFill>
                <a:cs typeface="Times New Roman" pitchFamily="18" charset="0"/>
              </a:rPr>
              <a:t>|| ||</a:t>
            </a:r>
            <a:r>
              <a:rPr lang="en-US" altLang="en-US" sz="2200" b="1" i="1" dirty="0" smtClean="0">
                <a:solidFill>
                  <a:srgbClr val="0000FF"/>
                </a:solidFill>
                <a:cs typeface="Times New Roman" pitchFamily="18" charset="0"/>
              </a:rPr>
              <a:t>d</a:t>
            </a:r>
            <a:r>
              <a:rPr lang="en-US" altLang="en-US" sz="2200" b="1" i="1" baseline="-30000" dirty="0" smtClean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altLang="en-US" sz="2200" b="1" dirty="0" smtClean="0">
                <a:solidFill>
                  <a:srgbClr val="0000FF"/>
                </a:solidFill>
                <a:cs typeface="Times New Roman" pitchFamily="18" charset="0"/>
              </a:rPr>
              <a:t>|| </a:t>
            </a:r>
            <a:r>
              <a:rPr lang="en-US" altLang="en-US" sz="2200" dirty="0" smtClean="0">
                <a:cs typeface="Times New Roman" pitchFamily="18" charset="0"/>
              </a:rPr>
              <a:t>, 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dirty="0" smtClean="0">
                <a:cs typeface="Times New Roman" pitchFamily="18" charset="0"/>
              </a:rPr>
              <a:t>   where </a:t>
            </a:r>
            <a:r>
              <a:rPr lang="en-US" altLang="en-US" sz="2200" dirty="0" smtClean="0"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en-US" sz="2200" dirty="0" smtClean="0">
                <a:cs typeface="Times New Roman" pitchFamily="18" charset="0"/>
              </a:rPr>
              <a:t> indicates vector dot product, ||</a:t>
            </a:r>
            <a:r>
              <a:rPr lang="en-US" altLang="en-US" sz="2200" i="1" dirty="0" smtClean="0">
                <a:cs typeface="Times New Roman" pitchFamily="18" charset="0"/>
              </a:rPr>
              <a:t>d</a:t>
            </a:r>
            <a:r>
              <a:rPr lang="en-US" altLang="en-US" sz="2200" dirty="0" smtClean="0">
                <a:cs typeface="Times New Roman" pitchFamily="18" charset="0"/>
              </a:rPr>
              <a:t>||: the Euclidean norm</a:t>
            </a:r>
            <a:endParaRPr lang="en-US" altLang="en-US" sz="2200" i="1" dirty="0" smtClean="0">
              <a:cs typeface="Times New Roman" pitchFamily="18" charset="0"/>
            </a:endParaRPr>
          </a:p>
        </p:txBody>
      </p:sp>
      <p:pic>
        <p:nvPicPr>
          <p:cNvPr id="231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1" y="2362201"/>
            <a:ext cx="8305799" cy="16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5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5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5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5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5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70034"/>
            <a:ext cx="7626350" cy="6096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rgbClr val="170981"/>
                </a:solidFill>
              </a:rPr>
              <a:t> Example: Cosine Similarity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cs typeface="Times New Roman" pitchFamily="18" charset="0"/>
              </a:rPr>
              <a:t>The measure computes the cosine of angle between vectors </a:t>
            </a:r>
            <a:r>
              <a:rPr lang="en-US" altLang="en-US" sz="2000" i="1" dirty="0" smtClean="0">
                <a:cs typeface="Times New Roman" pitchFamily="18" charset="0"/>
              </a:rPr>
              <a:t>d</a:t>
            </a:r>
            <a:r>
              <a:rPr lang="en-US" altLang="en-US" sz="2000" i="1" baseline="-30000" dirty="0" smtClean="0">
                <a:cs typeface="Times New Roman" pitchFamily="18" charset="0"/>
              </a:rPr>
              <a:t>1</a:t>
            </a:r>
            <a:r>
              <a:rPr lang="en-US" altLang="en-US" sz="2000" i="1" dirty="0" smtClean="0">
                <a:cs typeface="Times New Roman" pitchFamily="18" charset="0"/>
              </a:rPr>
              <a:t> </a:t>
            </a:r>
            <a:r>
              <a:rPr lang="en-US" altLang="en-US" sz="2000" dirty="0" smtClean="0">
                <a:cs typeface="Times New Roman" pitchFamily="18" charset="0"/>
              </a:rPr>
              <a:t>and</a:t>
            </a:r>
            <a:r>
              <a:rPr lang="en-US" altLang="en-US" sz="2000" i="1" dirty="0" smtClean="0">
                <a:cs typeface="Times New Roman" pitchFamily="18" charset="0"/>
              </a:rPr>
              <a:t> d</a:t>
            </a:r>
            <a:r>
              <a:rPr lang="en-US" altLang="en-US" sz="2000" i="1" baseline="-30000" dirty="0" smtClean="0">
                <a:cs typeface="Times New Roman" pitchFamily="18" charset="0"/>
              </a:rPr>
              <a:t>2</a:t>
            </a:r>
            <a:r>
              <a:rPr lang="en-US" altLang="en-US" sz="2000" dirty="0" smtClean="0">
                <a:cs typeface="Times New Roman" pitchFamily="18" charset="0"/>
              </a:rPr>
              <a:t> 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i="1" dirty="0" smtClean="0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 smtClean="0">
                <a:cs typeface="Times New Roman" pitchFamily="18" charset="0"/>
              </a:rPr>
              <a:t>Ex: Find the </a:t>
            </a:r>
            <a:r>
              <a:rPr lang="en-US" altLang="en-US" sz="2000" b="1" dirty="0" smtClean="0">
                <a:cs typeface="Times New Roman" pitchFamily="18" charset="0"/>
              </a:rPr>
              <a:t>similarity</a:t>
            </a:r>
            <a:r>
              <a:rPr lang="en-US" altLang="en-US" sz="2000" dirty="0" smtClean="0">
                <a:cs typeface="Times New Roman" pitchFamily="18" charset="0"/>
              </a:rPr>
              <a:t> between documents 1 and 2.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000" dirty="0" smtClean="0"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i="1" dirty="0" smtClean="0">
                <a:cs typeface="Times New Roman" pitchFamily="18" charset="0"/>
              </a:rPr>
              <a:t>d</a:t>
            </a:r>
            <a:r>
              <a:rPr lang="en-US" altLang="en-US" sz="2000" i="1" baseline="-30000" dirty="0" smtClean="0">
                <a:cs typeface="Times New Roman" pitchFamily="18" charset="0"/>
              </a:rPr>
              <a:t>1</a:t>
            </a:r>
            <a:r>
              <a:rPr lang="en-US" altLang="en-US" sz="2000" i="1" dirty="0" smtClean="0">
                <a:cs typeface="Times New Roman" pitchFamily="18" charset="0"/>
              </a:rPr>
              <a:t> </a:t>
            </a:r>
            <a:r>
              <a:rPr lang="en-US" altLang="en-US" sz="2000" b="1" dirty="0" smtClean="0">
                <a:cs typeface="Times New Roman" pitchFamily="18" charset="0"/>
              </a:rPr>
              <a:t>=  </a:t>
            </a:r>
            <a:r>
              <a:rPr lang="en-US" altLang="en-US" sz="2000" dirty="0" smtClean="0">
                <a:cs typeface="Times New Roman" pitchFamily="18" charset="0"/>
              </a:rPr>
              <a:t>(5, 0, 3, 0, 2, 0, 0, 2, 0, 0)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i="1" dirty="0" smtClean="0">
                <a:cs typeface="Times New Roman" pitchFamily="18" charset="0"/>
              </a:rPr>
              <a:t>d</a:t>
            </a:r>
            <a:r>
              <a:rPr lang="en-US" altLang="en-US" sz="2000" i="1" baseline="-30000" dirty="0" smtClean="0">
                <a:cs typeface="Times New Roman" pitchFamily="18" charset="0"/>
              </a:rPr>
              <a:t>2</a:t>
            </a:r>
            <a:r>
              <a:rPr lang="en-US" altLang="en-US" sz="2000" b="1" dirty="0" smtClean="0">
                <a:cs typeface="Times New Roman" pitchFamily="18" charset="0"/>
              </a:rPr>
              <a:t> =  </a:t>
            </a:r>
            <a:r>
              <a:rPr lang="en-US" altLang="en-US" sz="2000" dirty="0" smtClean="0">
                <a:cs typeface="Times New Roman" pitchFamily="18" charset="0"/>
              </a:rPr>
              <a:t>(3, 0, 2, 0, 1, 1, 0, 1, 0, 1)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 smtClean="0"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i="1" dirty="0" smtClean="0">
                <a:cs typeface="Times New Roman" pitchFamily="18" charset="0"/>
              </a:rPr>
              <a:t>d</a:t>
            </a:r>
            <a:r>
              <a:rPr lang="en-US" altLang="en-US" sz="2000" i="1" baseline="-30000" dirty="0" smtClean="0">
                <a:cs typeface="Times New Roman" pitchFamily="18" charset="0"/>
              </a:rPr>
              <a:t>1</a:t>
            </a:r>
            <a:r>
              <a:rPr lang="en-US" altLang="en-US" sz="2000" dirty="0" smtClean="0">
                <a:cs typeface="Times New Roman" pitchFamily="18" charset="0"/>
                <a:sym typeface="Symbol" pitchFamily="18" charset="2"/>
              </a:rPr>
              <a:t></a:t>
            </a:r>
            <a:r>
              <a:rPr lang="en-US" altLang="en-US" sz="2000" i="1" dirty="0" smtClean="0">
                <a:cs typeface="Times New Roman" pitchFamily="18" charset="0"/>
              </a:rPr>
              <a:t>d</a:t>
            </a:r>
            <a:r>
              <a:rPr lang="en-US" altLang="en-US" sz="2000" i="1" baseline="-30000" dirty="0" smtClean="0">
                <a:cs typeface="Times New Roman" pitchFamily="18" charset="0"/>
              </a:rPr>
              <a:t>2 </a:t>
            </a:r>
            <a:r>
              <a:rPr lang="en-US" altLang="en-US" sz="2000" dirty="0" smtClean="0">
                <a:cs typeface="Times New Roman" pitchFamily="18" charset="0"/>
              </a:rPr>
              <a:t>= 5*3+0*0+3*2+0*0+2*1+0*1+0*1+2*1+0*0+0*1 = 25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>
                <a:cs typeface="Times New Roman" pitchFamily="18" charset="0"/>
              </a:rPr>
              <a:t>||</a:t>
            </a:r>
            <a:r>
              <a:rPr lang="en-US" altLang="en-US" sz="2000" i="1" dirty="0" smtClean="0">
                <a:cs typeface="Times New Roman" pitchFamily="18" charset="0"/>
              </a:rPr>
              <a:t>d</a:t>
            </a:r>
            <a:r>
              <a:rPr lang="en-US" altLang="en-US" sz="2000" i="1" baseline="-30000" dirty="0" smtClean="0">
                <a:cs typeface="Times New Roman" pitchFamily="18" charset="0"/>
              </a:rPr>
              <a:t>1</a:t>
            </a:r>
            <a:r>
              <a:rPr lang="en-US" altLang="en-US" sz="2000" dirty="0" smtClean="0">
                <a:cs typeface="Times New Roman" pitchFamily="18" charset="0"/>
              </a:rPr>
              <a:t>||= (5*5+0*0+3*3+0*0+2*2+0*0+0*0+2*2+0*0+0*0)</a:t>
            </a:r>
            <a:r>
              <a:rPr lang="en-US" altLang="en-US" sz="2000" b="1" baseline="30000" dirty="0" smtClean="0">
                <a:cs typeface="Times New Roman" pitchFamily="18" charset="0"/>
              </a:rPr>
              <a:t>0.5</a:t>
            </a:r>
            <a:r>
              <a:rPr lang="en-US" altLang="en-US" sz="2000" dirty="0" smtClean="0">
                <a:cs typeface="Times New Roman" pitchFamily="18" charset="0"/>
              </a:rPr>
              <a:t>=(42)</a:t>
            </a:r>
            <a:r>
              <a:rPr lang="en-US" altLang="en-US" sz="2000" b="1" baseline="30000" dirty="0" smtClean="0">
                <a:cs typeface="Times New Roman" pitchFamily="18" charset="0"/>
              </a:rPr>
              <a:t>0.5</a:t>
            </a:r>
            <a:r>
              <a:rPr lang="en-US" altLang="en-US" sz="2000" dirty="0" smtClean="0">
                <a:cs typeface="Times New Roman" pitchFamily="18" charset="0"/>
              </a:rPr>
              <a:t>  = 6.48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>
                <a:cs typeface="Times New Roman" pitchFamily="18" charset="0"/>
              </a:rPr>
              <a:t>||</a:t>
            </a:r>
            <a:r>
              <a:rPr lang="en-US" altLang="en-US" sz="2000" i="1" dirty="0" smtClean="0">
                <a:cs typeface="Times New Roman" pitchFamily="18" charset="0"/>
              </a:rPr>
              <a:t>d</a:t>
            </a:r>
            <a:r>
              <a:rPr lang="en-US" altLang="en-US" sz="2000" i="1" baseline="-30000" dirty="0" smtClean="0">
                <a:cs typeface="Times New Roman" pitchFamily="18" charset="0"/>
              </a:rPr>
              <a:t>2</a:t>
            </a:r>
            <a:r>
              <a:rPr lang="en-US" altLang="en-US" sz="2000" dirty="0" smtClean="0">
                <a:cs typeface="Times New Roman" pitchFamily="18" charset="0"/>
              </a:rPr>
              <a:t>||= (3*3+0*0+2*2+0*0+1*1+1*1+0*0+1*1+0*0+1*1)</a:t>
            </a:r>
            <a:r>
              <a:rPr lang="en-US" altLang="en-US" sz="2000" b="1" baseline="30000" dirty="0" smtClean="0">
                <a:cs typeface="Times New Roman" pitchFamily="18" charset="0"/>
              </a:rPr>
              <a:t>0.5</a:t>
            </a:r>
            <a:r>
              <a:rPr lang="en-US" altLang="en-US" sz="2000" dirty="0" smtClean="0">
                <a:cs typeface="Times New Roman" pitchFamily="18" charset="0"/>
              </a:rPr>
              <a:t>=(17)</a:t>
            </a:r>
            <a:r>
              <a:rPr lang="en-US" altLang="en-US" sz="2000" b="1" baseline="30000" dirty="0" smtClean="0">
                <a:cs typeface="Times New Roman" pitchFamily="18" charset="0"/>
              </a:rPr>
              <a:t>0.5</a:t>
            </a:r>
            <a:r>
              <a:rPr lang="en-US" altLang="en-US" sz="2000" dirty="0" smtClean="0">
                <a:cs typeface="Times New Roman" pitchFamily="18" charset="0"/>
              </a:rPr>
              <a:t>  = 4.12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err="1" smtClean="0">
                <a:cs typeface="Times New Roman" pitchFamily="18" charset="0"/>
              </a:rPr>
              <a:t>cos</a:t>
            </a:r>
            <a:r>
              <a:rPr lang="en-US" altLang="en-US" sz="2000" dirty="0" smtClean="0">
                <a:cs typeface="Times New Roman" pitchFamily="18" charset="0"/>
              </a:rPr>
              <a:t>(</a:t>
            </a:r>
            <a:r>
              <a:rPr lang="en-US" altLang="en-US" sz="2000" i="1" dirty="0" smtClean="0">
                <a:cs typeface="Times New Roman" pitchFamily="18" charset="0"/>
              </a:rPr>
              <a:t>d</a:t>
            </a:r>
            <a:r>
              <a:rPr lang="en-US" altLang="en-US" sz="2000" i="1" baseline="-30000" dirty="0" smtClean="0">
                <a:cs typeface="Times New Roman" pitchFamily="18" charset="0"/>
              </a:rPr>
              <a:t>1</a:t>
            </a:r>
            <a:r>
              <a:rPr lang="en-US" altLang="en-US" sz="2000" i="1" dirty="0" smtClean="0">
                <a:cs typeface="Times New Roman" pitchFamily="18" charset="0"/>
              </a:rPr>
              <a:t>, d</a:t>
            </a:r>
            <a:r>
              <a:rPr lang="en-US" altLang="en-US" sz="2000" i="1" baseline="-30000" dirty="0" smtClean="0">
                <a:cs typeface="Times New Roman" pitchFamily="18" charset="0"/>
              </a:rPr>
              <a:t>2</a:t>
            </a:r>
            <a:r>
              <a:rPr lang="en-US" altLang="en-US" sz="2000" dirty="0" smtClean="0">
                <a:cs typeface="Times New Roman" pitchFamily="18" charset="0"/>
              </a:rPr>
              <a:t> ) = 0.94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5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5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5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5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5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5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 smtClean="0"/>
              <a:t>Data attribute types: nominal, binary, ordinal, interval-scaled, ratio-scaled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Many types of data sets, e.g., numerical, text, graph, Web, image.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Gain insight into the data by:</a:t>
            </a:r>
          </a:p>
          <a:p>
            <a:pPr lvl="1"/>
            <a:r>
              <a:rPr lang="en-US" altLang="en-US" sz="2200" dirty="0" smtClean="0"/>
              <a:t>Basic statistical data description: central tendency, dispersion,  graphical displays</a:t>
            </a:r>
          </a:p>
          <a:p>
            <a:pPr lvl="1"/>
            <a:r>
              <a:rPr lang="en-US" altLang="en-US" sz="2200" dirty="0" smtClean="0"/>
              <a:t>Data visualization: map data onto graphical primitives</a:t>
            </a:r>
          </a:p>
          <a:p>
            <a:pPr lvl="1"/>
            <a:r>
              <a:rPr lang="en-US" altLang="en-US" sz="2200" dirty="0" smtClean="0"/>
              <a:t>Measure data similarity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Above steps are the beginning of data preprocessing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6256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Data Objects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Data sets are made up of data objects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A </a:t>
            </a:r>
            <a:r>
              <a:rPr lang="en-US" altLang="en-US" sz="2400" b="1" dirty="0" smtClean="0"/>
              <a:t>data object</a:t>
            </a:r>
            <a:r>
              <a:rPr lang="en-US" altLang="en-US" sz="2400" dirty="0" smtClean="0"/>
              <a:t> represents an entity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Examples: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/>
              <a:t>sales database:  customers, store items, sales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/>
              <a:t>medical database: patients, treatments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/>
              <a:t>university database: students, professors, courses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Also called </a:t>
            </a:r>
            <a:r>
              <a:rPr lang="en-US" altLang="en-US" sz="2400" i="1" dirty="0" smtClean="0"/>
              <a:t>samples, examples, instances, data points, objects, </a:t>
            </a:r>
            <a:r>
              <a:rPr lang="en-US" altLang="en-US" sz="2400" i="1" dirty="0" err="1" smtClean="0"/>
              <a:t>tuples</a:t>
            </a:r>
            <a:endParaRPr lang="en-US" altLang="en-US" sz="24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Data objects are described by </a:t>
            </a:r>
            <a:r>
              <a:rPr lang="en-US" altLang="en-US" sz="2400" b="1" dirty="0" smtClean="0"/>
              <a:t>attributes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Rows -&gt; data objects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Columns -&gt;attributes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Attributes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86800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 dirty="0" smtClean="0"/>
              <a:t>Attribute </a:t>
            </a:r>
            <a:r>
              <a:rPr lang="en-US" altLang="en-US" sz="2800" dirty="0" smtClean="0"/>
              <a:t>(</a:t>
            </a:r>
            <a:r>
              <a:rPr lang="en-US" altLang="en-US" sz="2800" b="1" dirty="0" smtClean="0"/>
              <a:t>dimensions, features, variables</a:t>
            </a:r>
            <a:r>
              <a:rPr lang="en-US" altLang="en-US" sz="2800" dirty="0" smtClean="0"/>
              <a:t>)</a:t>
            </a:r>
          </a:p>
          <a:p>
            <a:pPr lvl="1"/>
            <a:r>
              <a:rPr lang="en-US" altLang="en-US" sz="2400" dirty="0" smtClean="0"/>
              <a:t>data field representing a characteristic or feature of a data object</a:t>
            </a:r>
          </a:p>
          <a:p>
            <a:pPr lvl="1" eaLnBrk="1" hangingPunct="1"/>
            <a:r>
              <a:rPr lang="en-US" altLang="en-US" sz="2400" i="1" dirty="0" smtClean="0"/>
              <a:t>E.g., customer _ID, name, address</a:t>
            </a:r>
          </a:p>
          <a:p>
            <a:pPr eaLnBrk="1" hangingPunct="1"/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Types:</a:t>
            </a:r>
          </a:p>
          <a:p>
            <a:pPr lvl="1" eaLnBrk="1" hangingPunct="1"/>
            <a:r>
              <a:rPr lang="en-US" altLang="en-US" sz="2400" dirty="0" smtClean="0"/>
              <a:t>Nominal</a:t>
            </a:r>
          </a:p>
          <a:p>
            <a:pPr lvl="1" eaLnBrk="1" hangingPunct="1"/>
            <a:r>
              <a:rPr lang="en-US" altLang="en-US" sz="2400" dirty="0" smtClean="0"/>
              <a:t>Binary</a:t>
            </a:r>
          </a:p>
          <a:p>
            <a:pPr lvl="1" eaLnBrk="1" hangingPunct="1"/>
            <a:r>
              <a:rPr lang="en-US" altLang="en-US" sz="2400" dirty="0" smtClean="0"/>
              <a:t>Numeric: quantitative</a:t>
            </a:r>
          </a:p>
          <a:p>
            <a:pPr lvl="2" eaLnBrk="1" hangingPunct="1"/>
            <a:r>
              <a:rPr lang="en-US" altLang="en-US" sz="2200" dirty="0" smtClean="0"/>
              <a:t>Interval-scaled</a:t>
            </a:r>
          </a:p>
          <a:p>
            <a:pPr lvl="2" eaLnBrk="1" hangingPunct="1"/>
            <a:r>
              <a:rPr lang="en-US" altLang="en-US" sz="2200" dirty="0" smtClean="0"/>
              <a:t>Ratio-scaled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Attribute Types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marL="292100" indent="-292100"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0000CC"/>
                </a:solidFill>
              </a:rPr>
              <a:t>Nominal/Categorical:</a:t>
            </a:r>
            <a:r>
              <a:rPr lang="en-US" altLang="en-US" sz="2400" dirty="0" smtClean="0"/>
              <a:t> categories, states, or “names of things”</a:t>
            </a: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altLang="en-US" sz="2200" i="1" dirty="0" err="1" smtClean="0"/>
              <a:t>Hair_color</a:t>
            </a:r>
            <a:r>
              <a:rPr lang="en-US" altLang="en-US" sz="2200" i="1" dirty="0" smtClean="0"/>
              <a:t> = </a:t>
            </a:r>
            <a:r>
              <a:rPr lang="en-US" altLang="en-US" sz="2200" dirty="0" smtClean="0"/>
              <a:t>{</a:t>
            </a:r>
            <a:r>
              <a:rPr lang="en-US" altLang="en-US" sz="2200" i="1" dirty="0" smtClean="0"/>
              <a:t>black, blond, brown, grey, red, white</a:t>
            </a:r>
            <a:r>
              <a:rPr lang="en-US" altLang="en-US" sz="2200" dirty="0" smtClean="0"/>
              <a:t>}</a:t>
            </a: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altLang="en-US" sz="2200" dirty="0" smtClean="0"/>
              <a:t>marital status, occupation, ID numbers, zip codes</a:t>
            </a:r>
          </a:p>
          <a:p>
            <a:pPr marL="292100" indent="-292100"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0000CC"/>
                </a:solidFill>
              </a:rPr>
              <a:t>Binary:</a:t>
            </a:r>
            <a:r>
              <a:rPr lang="en-US" altLang="en-US" sz="2400" b="1" dirty="0" smtClean="0"/>
              <a:t> </a:t>
            </a:r>
            <a:r>
              <a:rPr lang="en-US" altLang="en-US" sz="2400" dirty="0" smtClean="0"/>
              <a:t>nominal attribute with only 2 states (0 and 1)</a:t>
            </a: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altLang="en-US" sz="2200" u="sng" dirty="0" smtClean="0"/>
              <a:t>Symmetric binary</a:t>
            </a:r>
            <a:r>
              <a:rPr lang="en-US" altLang="en-US" sz="2200" dirty="0" smtClean="0"/>
              <a:t>: both outcomes equally important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sz="2200" dirty="0" smtClean="0"/>
              <a:t>e.g. gender</a:t>
            </a: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altLang="en-US" sz="2200" u="sng" dirty="0" smtClean="0"/>
              <a:t>Asymmetric binary</a:t>
            </a:r>
            <a:r>
              <a:rPr lang="en-US" altLang="en-US" sz="2200" dirty="0" smtClean="0"/>
              <a:t>: outcomes not equally important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sz="2200" dirty="0" smtClean="0"/>
              <a:t>e.g. medical test (positive vs. negative)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sz="2200" dirty="0" smtClean="0"/>
              <a:t>Convention: assign 1 to most important outcome (e.g. HIV positive)</a:t>
            </a:r>
          </a:p>
          <a:p>
            <a:pPr marL="292100" indent="-292100"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0000CC"/>
                </a:solidFill>
              </a:rPr>
              <a:t>Ordinal:</a:t>
            </a:r>
            <a:r>
              <a:rPr lang="en-US" altLang="en-US" sz="2400" b="1" dirty="0" smtClean="0"/>
              <a:t> </a:t>
            </a:r>
            <a:r>
              <a:rPr lang="en-US" altLang="en-US" sz="2400" dirty="0" smtClean="0"/>
              <a:t>Values have a meaningful order (ranking) but magnitude between successive values is not known</a:t>
            </a: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altLang="en-US" sz="2200" i="1" dirty="0" smtClean="0"/>
              <a:t>Size = </a:t>
            </a:r>
            <a:r>
              <a:rPr lang="en-US" altLang="en-US" sz="2200" dirty="0" smtClean="0"/>
              <a:t>{</a:t>
            </a:r>
            <a:r>
              <a:rPr lang="en-US" altLang="en-US" sz="2200" i="1" dirty="0" smtClean="0"/>
              <a:t>small, medium, large</a:t>
            </a:r>
            <a:r>
              <a:rPr lang="en-US" altLang="en-US" sz="2200" dirty="0" smtClean="0"/>
              <a:t>}</a:t>
            </a:r>
            <a:r>
              <a:rPr lang="en-US" altLang="en-US" sz="2200" i="1" dirty="0" smtClean="0"/>
              <a:t>,</a:t>
            </a:r>
            <a:r>
              <a:rPr lang="en-US" altLang="en-US" sz="2200" dirty="0" smtClean="0"/>
              <a:t> grades, army rankings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170981"/>
                </a:solidFill>
              </a:rPr>
              <a:t>Attribute Types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257800"/>
          </a:xfrm>
        </p:spPr>
        <p:txBody>
          <a:bodyPr/>
          <a:lstStyle/>
          <a:p>
            <a:pPr marL="292100" indent="-292100"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0000CC"/>
                </a:solidFill>
              </a:rPr>
              <a:t>Numeric</a:t>
            </a:r>
            <a:r>
              <a:rPr lang="en-US" altLang="en-US" sz="2400" dirty="0" smtClean="0"/>
              <a:t> (integer or real-valued)</a:t>
            </a:r>
          </a:p>
          <a:p>
            <a:pPr marL="292100" indent="-292100"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0000CC"/>
                </a:solidFill>
              </a:rPr>
              <a:t>Interval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dirty="0" smtClean="0"/>
              <a:t>Measured on a scale of </a:t>
            </a:r>
            <a:r>
              <a:rPr lang="en-US" altLang="en-US" b="1" dirty="0" smtClean="0"/>
              <a:t>equal-sized units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dirty="0" smtClean="0"/>
              <a:t>Values have order</a:t>
            </a:r>
          </a:p>
          <a:p>
            <a:pPr marL="1714500" lvl="3" indent="-393700" eaLnBrk="1" hangingPunct="1">
              <a:lnSpc>
                <a:spcPct val="90000"/>
              </a:lnSpc>
            </a:pPr>
            <a:r>
              <a:rPr lang="en-US" altLang="en-US" sz="2400" dirty="0" smtClean="0"/>
              <a:t>E.g., </a:t>
            </a:r>
            <a:r>
              <a:rPr lang="en-US" altLang="en-US" sz="2400" i="1" dirty="0" smtClean="0"/>
              <a:t>temperature in </a:t>
            </a:r>
            <a:r>
              <a:rPr lang="en-US" altLang="en-US" sz="2400" i="1" dirty="0" err="1" smtClean="0"/>
              <a:t>C</a:t>
            </a:r>
            <a:r>
              <a:rPr lang="en-US" altLang="en-US" sz="2400" i="1" dirty="0" err="1" smtClean="0">
                <a:cs typeface="Tahoma" pitchFamily="34" charset="0"/>
              </a:rPr>
              <a:t>˚</a:t>
            </a:r>
            <a:r>
              <a:rPr lang="en-US" altLang="en-US" sz="2400" i="1" dirty="0" err="1" smtClean="0"/>
              <a:t>or</a:t>
            </a:r>
            <a:r>
              <a:rPr lang="en-US" altLang="en-US" sz="2400" i="1" dirty="0" smtClean="0"/>
              <a:t> F</a:t>
            </a:r>
            <a:r>
              <a:rPr lang="en-US" altLang="en-US" sz="2400" i="1" dirty="0" smtClean="0">
                <a:cs typeface="Tahoma" pitchFamily="34" charset="0"/>
              </a:rPr>
              <a:t>˚</a:t>
            </a:r>
            <a:r>
              <a:rPr lang="en-US" altLang="en-US" sz="2400" i="1" dirty="0" smtClean="0"/>
              <a:t>, calendar dates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dirty="0" smtClean="0"/>
              <a:t>No true zero-point</a:t>
            </a:r>
          </a:p>
          <a:p>
            <a:pPr marL="292100" indent="-292100"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0000CC"/>
                </a:solidFill>
              </a:rPr>
              <a:t>Ratio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dirty="0" smtClean="0"/>
              <a:t>Inherent </a:t>
            </a:r>
            <a:r>
              <a:rPr lang="en-US" altLang="en-US" b="1" dirty="0" smtClean="0"/>
              <a:t>zero-point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dirty="0" smtClean="0"/>
              <a:t>We can speak of values as being an order of magnitude larger than the unit of measurement (10 K</a:t>
            </a:r>
            <a:r>
              <a:rPr lang="en-US" altLang="en-US" dirty="0" smtClean="0">
                <a:cs typeface="Tahoma" pitchFamily="34" charset="0"/>
              </a:rPr>
              <a:t>˚</a:t>
            </a:r>
            <a:r>
              <a:rPr lang="en-US" altLang="en-US" dirty="0" smtClean="0"/>
              <a:t> is twice as high as 5 K</a:t>
            </a:r>
            <a:r>
              <a:rPr lang="en-US" altLang="en-US" dirty="0" smtClean="0">
                <a:cs typeface="Tahoma" pitchFamily="34" charset="0"/>
              </a:rPr>
              <a:t>˚</a:t>
            </a:r>
            <a:r>
              <a:rPr lang="en-US" altLang="en-US" dirty="0" smtClean="0"/>
              <a:t>).</a:t>
            </a:r>
          </a:p>
          <a:p>
            <a:pPr marL="1714500" lvl="3" indent="-393700" eaLnBrk="1" hangingPunct="1">
              <a:lnSpc>
                <a:spcPct val="90000"/>
              </a:lnSpc>
            </a:pPr>
            <a:r>
              <a:rPr lang="en-US" altLang="en-US" sz="2400" dirty="0" smtClean="0"/>
              <a:t>e.g., </a:t>
            </a:r>
            <a:r>
              <a:rPr lang="en-US" altLang="en-US" sz="2400" i="1" dirty="0" smtClean="0"/>
              <a:t>temperature in Kelvin, length, counts, monetary quantities</a:t>
            </a:r>
            <a:endParaRPr lang="en-US" altLang="en-US" sz="1800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Discrete vs. Continuous Attributes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Discrete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/>
              <a:t>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Has only a finite or </a:t>
            </a:r>
            <a:r>
              <a:rPr lang="en-US" altLang="en-US" sz="2400" dirty="0" err="1" smtClean="0"/>
              <a:t>countably</a:t>
            </a:r>
            <a:r>
              <a:rPr lang="en-US" altLang="en-US" sz="2400" dirty="0" smtClean="0"/>
              <a:t> infinite set of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E.g. zip codes, profession, or the set of words in a collection of documents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Sometimes represented as integer variables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Continuous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/>
              <a:t>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Has real numbers as attribute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E.g. temperature, height, or weight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Practically, real values can only be measured and represented using a finite number of digits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Typically represented as floating-point variables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3943</TotalTime>
  <Words>2386</Words>
  <Application>Microsoft Office PowerPoint</Application>
  <PresentationFormat>On-screen Show (4:3)</PresentationFormat>
  <Paragraphs>389</Paragraphs>
  <Slides>44</Slides>
  <Notes>40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Office Theme</vt:lpstr>
      <vt:lpstr>Visio</vt:lpstr>
      <vt:lpstr>Document</vt:lpstr>
      <vt:lpstr>Microsoft Equation 3.0</vt:lpstr>
      <vt:lpstr>Equation</vt:lpstr>
      <vt:lpstr>SmartDraw</vt:lpstr>
      <vt:lpstr>Worksheet</vt:lpstr>
      <vt:lpstr>Data Mining &amp; Knowledge Discovery</vt:lpstr>
      <vt:lpstr>Slide 2</vt:lpstr>
      <vt:lpstr>What to Know about the Data?</vt:lpstr>
      <vt:lpstr>Types of Data Sets </vt:lpstr>
      <vt:lpstr>Data Objects</vt:lpstr>
      <vt:lpstr>Attributes</vt:lpstr>
      <vt:lpstr>Attribute Types </vt:lpstr>
      <vt:lpstr>Attribute Types </vt:lpstr>
      <vt:lpstr>Discrete vs. Continuous Attributes </vt:lpstr>
      <vt:lpstr>Basic Statistical Descriptions of Data</vt:lpstr>
      <vt:lpstr>Types of Measures</vt:lpstr>
      <vt:lpstr>Measuring the Central Tendency</vt:lpstr>
      <vt:lpstr>Measuring the Central Tendency</vt:lpstr>
      <vt:lpstr> Symmetric vs. Skewed</vt:lpstr>
      <vt:lpstr>Measuring the Dispersion of Data</vt:lpstr>
      <vt:lpstr>Properties of Normal Distribution Curve</vt:lpstr>
      <vt:lpstr>Graphic Displays of Basic Statistical Descriptions</vt:lpstr>
      <vt:lpstr> Boxplot Analysis</vt:lpstr>
      <vt:lpstr>Histogram Analysis</vt:lpstr>
      <vt:lpstr>Histograms vs. Boxplots</vt:lpstr>
      <vt:lpstr>Quantile Plot</vt:lpstr>
      <vt:lpstr>Quantile-Quantile (Q-Q) Plot</vt:lpstr>
      <vt:lpstr>Scatter plot</vt:lpstr>
      <vt:lpstr>Positively and Negatively Correlated Data</vt:lpstr>
      <vt:lpstr> Uncorrelated Data</vt:lpstr>
      <vt:lpstr>Data Visualization</vt:lpstr>
      <vt:lpstr>Pixel-Oriented Visualization Techniques</vt:lpstr>
      <vt:lpstr>Geometric Projection Visualization Techniques</vt:lpstr>
      <vt:lpstr>Icon-Based Visualization Techniques</vt:lpstr>
      <vt:lpstr>Chernoff Faces</vt:lpstr>
      <vt:lpstr>Hierarchical Visualization Techniques</vt:lpstr>
      <vt:lpstr>Measuring Data Similarity and Dissimilarity</vt:lpstr>
      <vt:lpstr>Data Matrix and Dissimilarity Matrix</vt:lpstr>
      <vt:lpstr>Proximity Measure for Nominal Attributes</vt:lpstr>
      <vt:lpstr>Proximity Measure for Binary Attributes</vt:lpstr>
      <vt:lpstr>Dissimilarity between Binary Variables</vt:lpstr>
      <vt:lpstr>Slide 37</vt:lpstr>
      <vt:lpstr>Special Cases of Minkowski Distance</vt:lpstr>
      <vt:lpstr>Example: Minkowski Distance</vt:lpstr>
      <vt:lpstr>Proximity Measure for Ordinal Attributes</vt:lpstr>
      <vt:lpstr>Dissimilarity for Attributes of Mixed Type</vt:lpstr>
      <vt:lpstr> Cosine Similarity</vt:lpstr>
      <vt:lpstr> Example: Cosine Similarity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 672  Data Mining &amp;  Knowledge Discovery</dc:title>
  <dc:creator>Faiz</dc:creator>
  <cp:lastModifiedBy>Admin</cp:lastModifiedBy>
  <cp:revision>182</cp:revision>
  <dcterms:created xsi:type="dcterms:W3CDTF">2014-12-31T18:10:21Z</dcterms:created>
  <dcterms:modified xsi:type="dcterms:W3CDTF">2018-08-22T01:35:25Z</dcterms:modified>
</cp:coreProperties>
</file>