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5" r:id="rId2"/>
    <p:sldId id="265" r:id="rId3"/>
    <p:sldId id="286" r:id="rId4"/>
    <p:sldId id="287" r:id="rId5"/>
    <p:sldId id="288" r:id="rId6"/>
    <p:sldId id="290" r:id="rId7"/>
    <p:sldId id="292" r:id="rId8"/>
    <p:sldId id="294" r:id="rId9"/>
    <p:sldId id="295" r:id="rId10"/>
    <p:sldId id="296" r:id="rId11"/>
    <p:sldId id="315" r:id="rId12"/>
    <p:sldId id="31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04" r:id="rId35"/>
    <p:sldId id="305" r:id="rId36"/>
    <p:sldId id="306" r:id="rId37"/>
    <p:sldId id="307" r:id="rId38"/>
    <p:sldId id="308" r:id="rId39"/>
    <p:sldId id="311" r:id="rId40"/>
    <p:sldId id="312" r:id="rId41"/>
    <p:sldId id="313" r:id="rId42"/>
    <p:sldId id="31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FF00"/>
    <a:srgbClr val="FF9900"/>
    <a:srgbClr val="000099"/>
    <a:srgbClr val="0000FF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746B1-A7EA-451F-959D-275D1523345D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(Nominal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sz="2400" b="1" dirty="0" smtClean="0">
                <a:solidFill>
                  <a:srgbClr val="0000CC"/>
                </a:solidFill>
                <a:latin typeface="Calibri" pitchFamily="34" charset="0"/>
              </a:rPr>
              <a:t>Χ</a:t>
            </a:r>
            <a:r>
              <a:rPr lang="en-US" sz="2400" b="1" baseline="30000" dirty="0" smtClean="0">
                <a:solidFill>
                  <a:srgbClr val="0000CC"/>
                </a:solidFill>
                <a:latin typeface="Calibri" pitchFamily="34" charset="0"/>
              </a:rPr>
              <a:t>2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(chi-square) test</a:t>
            </a:r>
            <a:endParaRPr lang="el-GR" sz="2400" b="1" dirty="0" smtClean="0">
              <a:solidFill>
                <a:srgbClr val="0000CC"/>
              </a:solidFill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The larger the </a:t>
            </a:r>
            <a:r>
              <a:rPr lang="el-GR" sz="2400" dirty="0" smtClean="0">
                <a:latin typeface="Calibri" pitchFamily="34" charset="0"/>
              </a:rPr>
              <a:t>Χ</a:t>
            </a:r>
            <a:r>
              <a:rPr lang="en-US" sz="2400" baseline="30000" dirty="0" smtClean="0"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Both are causally linked to the third variable: population</a:t>
            </a:r>
            <a:endParaRPr lang="en-US" dirty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416175" y="1993768"/>
          <a:ext cx="4365625" cy="972344"/>
        </p:xfrm>
        <a:graphic>
          <a:graphicData uri="http://schemas.openxmlformats.org/presentationml/2006/ole">
            <p:oleObj spid="_x0000_s1027" name="Equation" r:id="rId3" imgW="20574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(Nominal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Correlation relationship between two attributes, </a:t>
            </a:r>
            <a:r>
              <a:rPr lang="en-US" sz="2400" i="1" dirty="0" smtClean="0"/>
              <a:t>A and B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i="1" dirty="0" smtClean="0"/>
              <a:t>A </a:t>
            </a:r>
            <a:r>
              <a:rPr lang="en-US" sz="2400" dirty="0" smtClean="0"/>
              <a:t>has</a:t>
            </a:r>
            <a:r>
              <a:rPr lang="en-US" sz="2400" i="1" dirty="0" smtClean="0"/>
              <a:t> c </a:t>
            </a:r>
            <a:r>
              <a:rPr lang="en-US" sz="2400" dirty="0" smtClean="0"/>
              <a:t>distinct values and</a:t>
            </a:r>
            <a:r>
              <a:rPr lang="en-US" sz="2400" i="1" dirty="0" smtClean="0"/>
              <a:t> B </a:t>
            </a:r>
            <a:r>
              <a:rPr lang="en-US" sz="2400" dirty="0" smtClean="0"/>
              <a:t>has</a:t>
            </a:r>
            <a:r>
              <a:rPr lang="en-US" sz="2400" i="1" dirty="0" smtClean="0"/>
              <a:t> r </a:t>
            </a:r>
          </a:p>
          <a:p>
            <a:r>
              <a:rPr lang="en-US" sz="2400" b="1" dirty="0" smtClean="0"/>
              <a:t>Contingency table</a:t>
            </a:r>
            <a:r>
              <a:rPr lang="en-US" sz="2400" dirty="0" smtClean="0"/>
              <a:t>: </a:t>
            </a:r>
            <a:r>
              <a:rPr lang="en-US" sz="2400" i="1" dirty="0" smtClean="0"/>
              <a:t>c</a:t>
            </a:r>
            <a:r>
              <a:rPr lang="en-US" sz="2400" dirty="0" smtClean="0"/>
              <a:t> values of </a:t>
            </a:r>
            <a:r>
              <a:rPr lang="en-US" sz="2400" i="1" dirty="0" smtClean="0"/>
              <a:t>A</a:t>
            </a:r>
            <a:r>
              <a:rPr lang="en-US" sz="2400" dirty="0" smtClean="0"/>
              <a:t> are the columns and </a:t>
            </a:r>
            <a:r>
              <a:rPr lang="en-US" sz="2400" i="1" dirty="0" smtClean="0"/>
              <a:t>r </a:t>
            </a:r>
            <a:r>
              <a:rPr lang="en-US" sz="2400" dirty="0" smtClean="0"/>
              <a:t>values of </a:t>
            </a:r>
            <a:r>
              <a:rPr lang="en-US" sz="2400" i="1" dirty="0" smtClean="0"/>
              <a:t>B </a:t>
            </a:r>
            <a:r>
              <a:rPr lang="en-US" sz="2400" dirty="0" smtClean="0"/>
              <a:t>the rows</a:t>
            </a:r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,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): </a:t>
            </a:r>
            <a:r>
              <a:rPr lang="en-US" sz="2400" dirty="0" smtClean="0"/>
              <a:t>joint event that attribute </a:t>
            </a:r>
            <a:r>
              <a:rPr lang="en-US" sz="2400" i="1" dirty="0" smtClean="0"/>
              <a:t>A</a:t>
            </a:r>
            <a:r>
              <a:rPr lang="en-US" sz="2400" dirty="0" smtClean="0"/>
              <a:t> takes on value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and attribute </a:t>
            </a:r>
            <a:r>
              <a:rPr lang="en-US" sz="2400" i="1" dirty="0" smtClean="0"/>
              <a:t>B</a:t>
            </a:r>
            <a:r>
              <a:rPr lang="en-US" sz="2400" dirty="0" smtClean="0"/>
              <a:t> takes on value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j</a:t>
            </a:r>
            <a:endParaRPr lang="en-US" sz="2400" i="1" baseline="-250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i="1" dirty="0" err="1" smtClean="0"/>
              <a:t>o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= observed frequency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= expected frequency</a:t>
            </a:r>
            <a:endParaRPr lang="en-US" sz="2400" dirty="0" smtClean="0"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10000"/>
            <a:ext cx="3733800" cy="122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5715000"/>
            <a:ext cx="4648200" cy="80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1500 people was surveyed</a:t>
            </a:r>
          </a:p>
          <a:p>
            <a:r>
              <a:rPr lang="en-US" dirty="0" smtClean="0"/>
              <a:t>Gender of each person was noted</a:t>
            </a:r>
          </a:p>
          <a:p>
            <a:r>
              <a:rPr lang="en-US" dirty="0" smtClean="0"/>
              <a:t>Preferred type of reading: fiction or nonfiction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1"/>
            <a:ext cx="6019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638800"/>
            <a:ext cx="6410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(Numeric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</a:rPr>
              <a:t>Correlation coefficient (also called </a:t>
            </a:r>
            <a:r>
              <a:rPr lang="en-US" sz="2400" dirty="0" smtClean="0">
                <a:solidFill>
                  <a:srgbClr val="0000CC"/>
                </a:solidFill>
                <a:latin typeface="Calibri" pitchFamily="34" charset="0"/>
              </a:rPr>
              <a:t>Pearson’s product moment coefficient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where n is the number of </a:t>
            </a:r>
            <a:r>
              <a:rPr lang="en-US" sz="2400" dirty="0" err="1" smtClean="0">
                <a:latin typeface="Calibri" pitchFamily="34" charset="0"/>
              </a:rPr>
              <a:t>tuples</a:t>
            </a:r>
            <a:r>
              <a:rPr lang="en-US" sz="2400" dirty="0" smtClean="0">
                <a:latin typeface="Calibri" pitchFamily="34" charset="0"/>
              </a:rPr>
              <a:t>,       and      are the respective means of A and B,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baseline="-25000" dirty="0" smtClean="0">
                <a:latin typeface="Calibri" pitchFamily="34" charset="0"/>
              </a:rPr>
              <a:t>A </a:t>
            </a:r>
            <a:r>
              <a:rPr lang="en-US" sz="2400" dirty="0" smtClean="0">
                <a:latin typeface="Calibri" pitchFamily="34" charset="0"/>
              </a:rPr>
              <a:t>and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baseline="-25000" dirty="0" smtClean="0">
                <a:latin typeface="Calibri" pitchFamily="34" charset="0"/>
              </a:rPr>
              <a:t>B </a:t>
            </a:r>
            <a:r>
              <a:rPr lang="en-US" sz="2400" dirty="0" smtClean="0">
                <a:latin typeface="Calibri" pitchFamily="34" charset="0"/>
              </a:rPr>
              <a:t>are the respective standard deviation of A and B, and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a</a:t>
            </a:r>
            <a:r>
              <a:rPr lang="en-US" sz="2400" baseline="-25000" dirty="0" err="1" smtClean="0">
                <a:latin typeface="Calibri" pitchFamily="34" charset="0"/>
              </a:rPr>
              <a:t>i</a:t>
            </a:r>
            <a:r>
              <a:rPr lang="en-US" sz="2400" dirty="0" err="1" smtClean="0">
                <a:latin typeface="Calibri" pitchFamily="34" charset="0"/>
              </a:rPr>
              <a:t>b</a:t>
            </a:r>
            <a:r>
              <a:rPr lang="en-US" sz="2400" baseline="-25000" dirty="0" err="1" smtClean="0">
                <a:latin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</a:rPr>
              <a:t>) is the sum of the AB cross-product</a:t>
            </a:r>
          </a:p>
          <a:p>
            <a:r>
              <a:rPr lang="en-US" sz="2400" dirty="0" smtClean="0"/>
              <a:t>-1 &lt;=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i="1" dirty="0" smtClean="0"/>
              <a:t> &lt;= </a:t>
            </a:r>
            <a:r>
              <a:rPr lang="en-US" sz="2400" dirty="0" smtClean="0"/>
              <a:t>+1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If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dirty="0" smtClean="0">
                <a:latin typeface="Calibri" pitchFamily="34" charset="0"/>
              </a:rPr>
              <a:t> &gt; 0, A and B are positively correlated (A’s values increase as B’s).  The higher, the stronger correlation.</a:t>
            </a:r>
          </a:p>
          <a:p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dirty="0" smtClean="0">
                <a:latin typeface="Calibri" pitchFamily="34" charset="0"/>
              </a:rPr>
              <a:t> = 0: independent; 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AB</a:t>
            </a:r>
            <a:r>
              <a:rPr lang="en-US" sz="2400" dirty="0" smtClean="0">
                <a:latin typeface="Calibri" pitchFamily="34" charset="0"/>
              </a:rPr>
              <a:t> &lt; 0: negatively correlated</a:t>
            </a:r>
          </a:p>
          <a:p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05000" y="2473325"/>
          <a:ext cx="5081588" cy="900113"/>
        </p:xfrm>
        <a:graphic>
          <a:graphicData uri="http://schemas.openxmlformats.org/presentationml/2006/ole">
            <p:oleObj spid="_x0000_s2050" name="Equation" r:id="rId3" imgW="2870200" imgH="508000" progId="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119048" y="3472216"/>
          <a:ext cx="315968" cy="421944"/>
        </p:xfrm>
        <a:graphic>
          <a:graphicData uri="http://schemas.openxmlformats.org/presentationml/2006/ole">
            <p:oleObj spid="_x0000_s2051" name="Equation" r:id="rId4" imgW="152268" imgH="203024" progId="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029325" y="3505200"/>
          <a:ext cx="295275" cy="392113"/>
        </p:xfrm>
        <a:graphic>
          <a:graphicData uri="http://schemas.openxmlformats.org/presentationml/2006/ole">
            <p:oleObj spid="_x0000_s2052" name="Equation" r:id="rId5" imgW="152268" imgH="2030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Reduction Strategies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Objective</a:t>
            </a:r>
            <a:r>
              <a:rPr lang="en-US" sz="2000" dirty="0" smtClean="0"/>
              <a:t>: Obtain a reduced representation of the data set that is much smaller in volume but yet produces the same (or almost the same) analytical results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Why</a:t>
            </a:r>
            <a:r>
              <a:rPr lang="en-US" sz="2000" dirty="0" smtClean="0"/>
              <a:t>? </a:t>
            </a:r>
            <a:r>
              <a:rPr lang="en-US" sz="2000" dirty="0" smtClean="0">
                <a:cs typeface="Tahoma" pitchFamily="34" charset="0"/>
              </a:rPr>
              <a:t>— </a:t>
            </a:r>
            <a:r>
              <a:rPr lang="en-US" sz="2000" dirty="0" smtClean="0"/>
              <a:t>Complex data analysis may take a very long time to run on the complete data set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Data reduction strategies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chemeClr val="hlink"/>
                </a:solidFill>
              </a:rPr>
              <a:t>Dimensionality reduction</a:t>
            </a:r>
            <a:endParaRPr lang="en-US" sz="2000" b="1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Wavelet transforms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Principal Components Analysis (PCA)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Attribute/Feature subset selection, feature creation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 smtClean="0">
                <a:solidFill>
                  <a:schemeClr val="hlink"/>
                </a:solidFill>
              </a:rPr>
              <a:t>Numerosity</a:t>
            </a:r>
            <a:r>
              <a:rPr lang="en-US" sz="2000" b="1" dirty="0" smtClean="0">
                <a:solidFill>
                  <a:schemeClr val="hlink"/>
                </a:solidFill>
              </a:rPr>
              <a:t> reduction</a:t>
            </a:r>
            <a:r>
              <a:rPr lang="en-US" sz="2000" b="1" dirty="0" smtClean="0">
                <a:solidFill>
                  <a:schemeClr val="folHlink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Regression and Log-Linear Models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Histograms, clustering, sampling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cube aggregation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chemeClr val="hlink"/>
                </a:solidFill>
              </a:rPr>
              <a:t>Data compression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Irrelevant, weakly relevant, or redundant attributes or dimensions are detected and removed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Redundant attributes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E.g., purchase price of a product and the amount of sales tax paid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Irrelevant attributes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Contain no information that is useful for the data mining task at hand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E.g., students' ID is often irrelevant to the task of predicting students' GPA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</a:t>
            </a:r>
            <a:r>
              <a:rPr lang="en-US" sz="2800" i="1" dirty="0" smtClean="0"/>
              <a:t>2</a:t>
            </a:r>
            <a:r>
              <a:rPr lang="en-US" sz="2800" i="1" baseline="30000" dirty="0" smtClean="0"/>
              <a:t>d</a:t>
            </a:r>
            <a:r>
              <a:rPr lang="en-US" sz="2800" dirty="0" smtClean="0"/>
              <a:t> possible attribute combinations of </a:t>
            </a:r>
            <a:r>
              <a:rPr lang="en-US" sz="2800" i="1" dirty="0" smtClean="0"/>
              <a:t>d</a:t>
            </a:r>
            <a:r>
              <a:rPr lang="en-US" sz="2800" dirty="0" smtClean="0"/>
              <a:t>  attributes</a:t>
            </a:r>
          </a:p>
          <a:p>
            <a:r>
              <a:rPr lang="en-US" sz="2800" dirty="0" smtClean="0"/>
              <a:t>An exhaustive search for the optimal subset of attributes can be prohibitively expensive</a:t>
            </a:r>
          </a:p>
          <a:p>
            <a:r>
              <a:rPr lang="en-US" sz="2800" dirty="0" smtClean="0"/>
              <a:t>Typical heuristic attribute selection methods:</a:t>
            </a:r>
          </a:p>
          <a:p>
            <a:pPr lvl="1"/>
            <a:r>
              <a:rPr lang="en-US" sz="2400" b="1" dirty="0" smtClean="0"/>
              <a:t>Stepwise forward selection</a:t>
            </a:r>
            <a:endParaRPr lang="en-US" sz="2400" dirty="0" smtClean="0"/>
          </a:p>
          <a:p>
            <a:pPr lvl="1"/>
            <a:r>
              <a:rPr lang="en-US" sz="2400" b="1" dirty="0" smtClean="0"/>
              <a:t>Stepwise backward elimination</a:t>
            </a:r>
            <a:endParaRPr lang="en-US" sz="2400" dirty="0" smtClean="0"/>
          </a:p>
          <a:p>
            <a:pPr lvl="1"/>
            <a:r>
              <a:rPr lang="en-US" sz="2400" b="1" dirty="0" smtClean="0"/>
              <a:t>Combination of forward selection and backward elimination</a:t>
            </a:r>
            <a:endParaRPr lang="en-US" sz="2400" dirty="0" smtClean="0"/>
          </a:p>
          <a:p>
            <a:pPr lvl="1"/>
            <a:r>
              <a:rPr lang="en-US" sz="2400" b="1" dirty="0" smtClean="0"/>
              <a:t>Decision tree induction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Attribute Creation (Feature Generation)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Create new attributes (features) that can capture the important information in a data set more effectively than the original ones</a:t>
            </a:r>
          </a:p>
          <a:p>
            <a:pPr lvl="1"/>
            <a:r>
              <a:rPr lang="en-US" sz="2400" dirty="0" smtClean="0"/>
              <a:t>E.g., attribute </a:t>
            </a:r>
            <a:r>
              <a:rPr lang="en-US" sz="2400" i="1" u="sng" dirty="0" smtClean="0"/>
              <a:t>area</a:t>
            </a:r>
            <a:r>
              <a:rPr lang="en-US" sz="2400" i="1" dirty="0" smtClean="0"/>
              <a:t> </a:t>
            </a:r>
            <a:r>
              <a:rPr lang="en-US" sz="2400" dirty="0" smtClean="0"/>
              <a:t>based on the attributes </a:t>
            </a:r>
            <a:r>
              <a:rPr lang="en-US" sz="2400" i="1" u="sng" dirty="0" smtClean="0"/>
              <a:t>length</a:t>
            </a:r>
            <a:r>
              <a:rPr lang="en-US" sz="2400" i="1" dirty="0" smtClean="0"/>
              <a:t> </a:t>
            </a:r>
            <a:r>
              <a:rPr lang="en-US" sz="2400" dirty="0" smtClean="0"/>
              <a:t>and </a:t>
            </a:r>
            <a:r>
              <a:rPr lang="en-US" sz="2400" i="1" u="sng" dirty="0" smtClean="0"/>
              <a:t>width</a:t>
            </a:r>
          </a:p>
          <a:p>
            <a:endParaRPr lang="en-US" sz="2800" dirty="0" smtClean="0"/>
          </a:p>
          <a:p>
            <a:r>
              <a:rPr lang="en-US" sz="2800" dirty="0" smtClean="0"/>
              <a:t>Attribute construction can discover missing information about the relationships between attributes that can be useful for KD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Data Reduction 2: </a:t>
            </a:r>
            <a:r>
              <a:rPr lang="en-US" sz="3800" dirty="0" err="1" smtClean="0"/>
              <a:t>Numerosity</a:t>
            </a:r>
            <a:r>
              <a:rPr lang="en-US" sz="3800" dirty="0" smtClean="0"/>
              <a:t> Reduction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Reduce data volume by choosing alternative, </a:t>
            </a:r>
            <a:r>
              <a:rPr lang="en-US" sz="2400" i="1" u="sng" dirty="0" smtClean="0"/>
              <a:t>smaller forms</a:t>
            </a:r>
            <a:r>
              <a:rPr lang="en-US" sz="2400" u="sng" dirty="0" smtClean="0"/>
              <a:t> </a:t>
            </a:r>
            <a:r>
              <a:rPr lang="en-US" sz="2400" dirty="0" smtClean="0"/>
              <a:t>of data representation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Parametric methods</a:t>
            </a:r>
            <a:endParaRPr lang="en-US" sz="2400" dirty="0" smtClean="0"/>
          </a:p>
          <a:p>
            <a:pPr lvl="1"/>
            <a:r>
              <a:rPr lang="en-US" sz="2400" dirty="0" smtClean="0"/>
              <a:t>Assume the data fits some model, estimate model parameters, store only the parameters, and discard the data (except possible outliers)</a:t>
            </a:r>
            <a:endParaRPr lang="en-US" sz="2400" dirty="0" smtClean="0">
              <a:sym typeface="Symbol" pitchFamily="18" charset="2"/>
            </a:endParaRPr>
          </a:p>
          <a:p>
            <a:pPr lvl="1"/>
            <a:r>
              <a:rPr lang="en-US" sz="2400" dirty="0" smtClean="0"/>
              <a:t>E.g.: regression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Non-parametric</a:t>
            </a:r>
            <a:r>
              <a:rPr lang="en-US" sz="2400" dirty="0" smtClean="0"/>
              <a:t> </a:t>
            </a:r>
            <a:r>
              <a:rPr lang="en-US" sz="2400" b="1" dirty="0" smtClean="0"/>
              <a:t>methods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Do not assume models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Major families: histograms, clustering, sampling,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Cube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cubes store multidimensional aggregated information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934" y="2590800"/>
            <a:ext cx="50376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95600"/>
            <a:ext cx="4648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data cube </a:t>
            </a:r>
            <a:r>
              <a:rPr lang="en-US" sz="2800" dirty="0" smtClean="0"/>
              <a:t>allows data to be modeled and viewed in multiple dimensions</a:t>
            </a:r>
          </a:p>
          <a:p>
            <a:r>
              <a:rPr lang="en-US" sz="2800" b="1" dirty="0" smtClean="0"/>
              <a:t>Dimensions: </a:t>
            </a:r>
            <a:r>
              <a:rPr lang="en-US" sz="2800" dirty="0" smtClean="0"/>
              <a:t>perspectives or entities with respect to which an organization wants to keep records</a:t>
            </a:r>
          </a:p>
          <a:p>
            <a:r>
              <a:rPr lang="en-US" sz="2800" i="1" dirty="0" smtClean="0"/>
              <a:t>Sales </a:t>
            </a:r>
            <a:r>
              <a:rPr lang="en-US" sz="2800" dirty="0" smtClean="0"/>
              <a:t>DW: records store’s sales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dimensions </a:t>
            </a:r>
            <a:r>
              <a:rPr lang="en-US" sz="2800" i="1" dirty="0" smtClean="0"/>
              <a:t>time, item, branch, and location</a:t>
            </a:r>
          </a:p>
          <a:p>
            <a:r>
              <a:rPr lang="en-US" sz="2800" b="1" dirty="0" smtClean="0"/>
              <a:t>Facts: </a:t>
            </a:r>
            <a:r>
              <a:rPr lang="en-US" sz="2800" dirty="0" smtClean="0"/>
              <a:t>numeric measures, quantities by which relationships are analyzed between dimensions</a:t>
            </a:r>
          </a:p>
          <a:p>
            <a:pPr lvl="1"/>
            <a:r>
              <a:rPr lang="en-US" sz="2400" dirty="0" smtClean="0"/>
              <a:t>Sales in $, units sold</a:t>
            </a:r>
            <a:endParaRPr lang="en-US" sz="2400" b="1" dirty="0" smtClean="0"/>
          </a:p>
          <a:p>
            <a:r>
              <a:rPr lang="en-US" sz="2800" i="1" dirty="0" smtClean="0"/>
              <a:t>n</a:t>
            </a:r>
            <a:r>
              <a:rPr lang="en-US" sz="2800" dirty="0" smtClean="0"/>
              <a:t>-dimensional</a:t>
            </a:r>
            <a:endParaRPr lang="en-US" sz="2800" i="1" dirty="0" smtClean="0"/>
          </a:p>
          <a:p>
            <a:pPr lvl="1"/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Data Cube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571" y="1798728"/>
            <a:ext cx="8374429" cy="30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484006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sales are from branches located in the city of Vancouver. The measure displayed is </a:t>
            </a:r>
            <a:r>
              <a:rPr lang="en-US" i="1" dirty="0" smtClean="0"/>
              <a:t>dollars sold </a:t>
            </a:r>
            <a:r>
              <a:rPr lang="en-US" dirty="0" smtClean="0"/>
              <a:t>(in thousands)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Data Cube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7" y="19812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Data Cube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4999"/>
            <a:ext cx="5410200" cy="460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4-D Data Cube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40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display any n-dimensional data as a series of (</a:t>
            </a:r>
            <a:r>
              <a:rPr lang="en-US" sz="2800" i="1" dirty="0" smtClean="0"/>
              <a:t>n</a:t>
            </a:r>
            <a:r>
              <a:rPr lang="en-US" sz="2800" dirty="0" smtClean="0"/>
              <a:t>-1)-dimensional “cubes”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763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Data cubes often referred as </a:t>
            </a:r>
            <a:r>
              <a:rPr lang="en-US" sz="2800" b="1" i="1" dirty="0" smtClean="0"/>
              <a:t>Cuboids</a:t>
            </a:r>
            <a:r>
              <a:rPr lang="en-US" sz="2800" dirty="0" smtClean="0"/>
              <a:t> in DW literature</a:t>
            </a:r>
          </a:p>
          <a:p>
            <a:endParaRPr lang="en-US" sz="2800" dirty="0" smtClean="0"/>
          </a:p>
          <a:p>
            <a:r>
              <a:rPr lang="en-US" sz="2800" dirty="0" smtClean="0"/>
              <a:t>Given a set of dimensions, a </a:t>
            </a:r>
            <a:r>
              <a:rPr lang="en-US" sz="2800" dirty="0" err="1" smtClean="0"/>
              <a:t>cuboid</a:t>
            </a:r>
            <a:r>
              <a:rPr lang="en-US" sz="2800" dirty="0" smtClean="0"/>
              <a:t> can be generated for each of the possible subsets of the given dimensions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Lattice</a:t>
            </a:r>
            <a:r>
              <a:rPr lang="en-US" sz="2800" i="1" dirty="0" smtClean="0"/>
              <a:t> </a:t>
            </a:r>
            <a:r>
              <a:rPr lang="en-US" sz="2800" dirty="0" smtClean="0"/>
              <a:t>of</a:t>
            </a:r>
            <a:r>
              <a:rPr lang="en-US" sz="2800" i="1" dirty="0" smtClean="0"/>
              <a:t> </a:t>
            </a:r>
            <a:r>
              <a:rPr lang="en-US" sz="2800" dirty="0" smtClean="0"/>
              <a:t>cuboids - each showing the data at a different level of summarization, or group-by</a:t>
            </a:r>
          </a:p>
          <a:p>
            <a:endParaRPr lang="en-US" sz="2800" dirty="0" smtClean="0"/>
          </a:p>
          <a:p>
            <a:r>
              <a:rPr lang="en-US" sz="2800" dirty="0" smtClean="0"/>
              <a:t>Base </a:t>
            </a:r>
            <a:r>
              <a:rPr lang="en-US" sz="2800" dirty="0" err="1" smtClean="0"/>
              <a:t>cuboid</a:t>
            </a:r>
            <a:r>
              <a:rPr lang="en-US" sz="2800" dirty="0" smtClean="0"/>
              <a:t> - lowest level of summarization</a:t>
            </a:r>
          </a:p>
          <a:p>
            <a:endParaRPr lang="en-US" sz="2800" dirty="0" smtClean="0"/>
          </a:p>
          <a:p>
            <a:r>
              <a:rPr lang="en-US" sz="2800" dirty="0" smtClean="0"/>
              <a:t>Apex </a:t>
            </a:r>
            <a:r>
              <a:rPr lang="en-US" sz="2800" dirty="0" err="1" smtClean="0"/>
              <a:t>cuboid</a:t>
            </a:r>
            <a:r>
              <a:rPr lang="en-US" sz="2800" dirty="0" smtClean="0"/>
              <a:t> - highest level of summarization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 Lattice of Cuboids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53400" cy="519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u="sng" dirty="0" smtClean="0"/>
              <a:t>subject-oriented</a:t>
            </a:r>
            <a:r>
              <a:rPr lang="en-US" altLang="en-US" dirty="0" smtClean="0"/>
              <a:t>,</a:t>
            </a:r>
            <a:r>
              <a:rPr lang="en-US" altLang="en-US" u="sng" dirty="0" smtClean="0"/>
              <a:t> integrated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time-variant</a:t>
            </a:r>
            <a:r>
              <a:rPr lang="en-US" altLang="en-US" dirty="0" smtClean="0"/>
              <a:t>, and </a:t>
            </a:r>
            <a:r>
              <a:rPr lang="en-US" altLang="en-US" u="sng" dirty="0" smtClean="0"/>
              <a:t>nonvolatile</a:t>
            </a:r>
            <a:r>
              <a:rPr lang="en-US" altLang="en-US" dirty="0" smtClean="0"/>
              <a:t> collection of data in support of management’s decision-making process</a:t>
            </a:r>
          </a:p>
          <a:p>
            <a:r>
              <a:rPr lang="en-US" altLang="en-US" dirty="0" smtClean="0"/>
              <a:t>A decision support database that is maintained </a:t>
            </a:r>
            <a:r>
              <a:rPr lang="en-US" altLang="en-US" dirty="0" smtClean="0">
                <a:solidFill>
                  <a:schemeClr val="hlink"/>
                </a:solidFill>
              </a:rPr>
              <a:t>separately </a:t>
            </a:r>
            <a:r>
              <a:rPr lang="en-US" altLang="en-US" dirty="0" smtClean="0"/>
              <a:t>from the organization’s operational database</a:t>
            </a:r>
          </a:p>
          <a:p>
            <a:r>
              <a:rPr lang="en-US" altLang="en-US" dirty="0" smtClean="0"/>
              <a:t>Supports </a:t>
            </a:r>
            <a:r>
              <a:rPr lang="en-US" altLang="en-US" dirty="0" smtClean="0">
                <a:solidFill>
                  <a:schemeClr val="hlink"/>
                </a:solidFill>
              </a:rPr>
              <a:t>information processing</a:t>
            </a:r>
            <a:r>
              <a:rPr lang="en-US" altLang="en-US" dirty="0" smtClean="0"/>
              <a:t> by providing a solid platform of consolidated, historical data for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Data Warehouse—Subject-Oriented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Organized around major subjects, such as </a:t>
            </a:r>
            <a:r>
              <a:rPr lang="en-US" altLang="en-US" dirty="0" smtClean="0">
                <a:solidFill>
                  <a:schemeClr val="hlink"/>
                </a:solidFill>
              </a:rPr>
              <a:t>customer, product, sales</a:t>
            </a:r>
            <a:endParaRPr lang="en-US" altLang="en-US" dirty="0" smtClean="0"/>
          </a:p>
          <a:p>
            <a:pPr>
              <a:lnSpc>
                <a:spcPct val="130000"/>
              </a:lnSpc>
            </a:pPr>
            <a:r>
              <a:rPr lang="en-US" altLang="en-US" dirty="0" smtClean="0"/>
              <a:t>Focusing on the modeling and analysis of data for decision makers, not on daily operations or 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Provide </a:t>
            </a:r>
            <a:r>
              <a:rPr lang="en-US" altLang="en-US" dirty="0" smtClean="0">
                <a:solidFill>
                  <a:schemeClr val="hlink"/>
                </a:solidFill>
              </a:rPr>
              <a:t>a simple and concise</a:t>
            </a:r>
            <a:r>
              <a:rPr lang="en-US" altLang="en-US" dirty="0" smtClean="0"/>
              <a:t> view around particular subject issues by </a:t>
            </a:r>
            <a:r>
              <a:rPr lang="en-US" altLang="en-US" dirty="0" smtClean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Warehouse—Integrated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endParaRPr lang="en-US" altLang="en-US" sz="2400" dirty="0" smtClean="0"/>
          </a:p>
          <a:p>
            <a:r>
              <a:rPr lang="en-US" altLang="en-US" sz="2800" dirty="0" smtClean="0"/>
              <a:t>Data cleaning and data integration techniques are applied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Ensure consistency in naming conventions, encoding structures, attribute measures, etc. among different data sources</a:t>
            </a:r>
          </a:p>
          <a:p>
            <a:pPr lvl="2"/>
            <a:r>
              <a:rPr lang="en-US" altLang="en-US" sz="2200" dirty="0" smtClean="0"/>
              <a:t>E.g., Hotel price: currency, tax, breakfast covered, etc.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Preprocess the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Low-quality data will lead to low-quality mining results</a:t>
            </a:r>
          </a:p>
          <a:p>
            <a:r>
              <a:rPr lang="en-US" sz="3000" dirty="0" smtClean="0"/>
              <a:t>Major issues with Data Quality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Accuracy</a:t>
            </a:r>
            <a:r>
              <a:rPr lang="en-US" sz="2600" dirty="0" smtClean="0"/>
              <a:t>: correct or wrong, accurate or not, noisy,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Completeness</a:t>
            </a:r>
            <a:r>
              <a:rPr lang="en-US" sz="2600" dirty="0" smtClean="0"/>
              <a:t>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Consistency</a:t>
            </a:r>
            <a:r>
              <a:rPr lang="en-US" sz="2600" dirty="0" smtClean="0"/>
              <a:t>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Timeliness</a:t>
            </a:r>
            <a:r>
              <a:rPr lang="en-US" sz="2600" dirty="0" smtClean="0"/>
              <a:t>: timely update? 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Believability</a:t>
            </a:r>
            <a:r>
              <a:rPr lang="en-US" sz="2600" dirty="0" smtClean="0"/>
              <a:t>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Interpretability</a:t>
            </a:r>
            <a:r>
              <a:rPr lang="en-US" sz="2600" dirty="0" smtClean="0"/>
              <a:t>: how easily the data can be understood?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Warehouse—Time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But the key of operational data may or may not contain “time element”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Warehouse—Nonvolatile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hlink"/>
                </a:solidFill>
              </a:rPr>
              <a:t>physically separate store</a:t>
            </a:r>
            <a:r>
              <a:rPr lang="en-US" altLang="en-US" sz="2400" dirty="0" smtClean="0"/>
              <a:t> 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Operational </a:t>
            </a:r>
            <a:r>
              <a:rPr lang="en-US" altLang="en-US" sz="2400" dirty="0" smtClean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 smtClean="0"/>
              <a:t> 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i="1" dirty="0" smtClean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chemeClr val="hlink"/>
                </a:solidFill>
              </a:rPr>
              <a:t>access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b="1" dirty="0" smtClean="0"/>
              <a:t>Information processing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supports querying, basic statistical analysis, and reporting using crosstabs, tables, charts and graphs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b="1" dirty="0" smtClean="0"/>
              <a:t>Analytical processing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supports basic OLAP operations, slice-dice, drilling, pivoting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b="1" dirty="0" smtClean="0"/>
              <a:t>Data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knowledge discovery from hidden patterns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3124200" y="2895600"/>
            <a:ext cx="2011363" cy="1600200"/>
          </a:xfrm>
          <a:prstGeom prst="flowChartMagneticDisk">
            <a:avLst/>
          </a:prstGeom>
          <a:solidFill>
            <a:srgbClr val="66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sp>
        <p:nvSpPr>
          <p:cNvPr id="1488899" name="Rectangle 3"/>
          <p:cNvSpPr>
            <a:spLocks noChangeArrowheads="1"/>
          </p:cNvSpPr>
          <p:nvPr/>
        </p:nvSpPr>
        <p:spPr bwMode="auto">
          <a:xfrm>
            <a:off x="304800" y="6096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44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Data Warehouse: A Multi-Tiered Architecture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295400" y="838200"/>
            <a:ext cx="6705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352800" y="3429000"/>
            <a:ext cx="1554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Data</a:t>
            </a:r>
          </a:p>
          <a:p>
            <a:pPr algn="ctr" eaLnBrk="0" hangingPunct="0"/>
            <a:r>
              <a:rPr lang="en-US" altLang="en-US">
                <a:latin typeface="Times New Roman" pitchFamily="18" charset="0"/>
              </a:rPr>
              <a:t>Warehouse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781800" y="2057400"/>
            <a:ext cx="1968500" cy="3568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5492750" y="3206750"/>
            <a:ext cx="901700" cy="749300"/>
          </a:xfrm>
          <a:prstGeom prst="rightArrow">
            <a:avLst>
              <a:gd name="adj1" fmla="val 75009"/>
              <a:gd name="adj2" fmla="val 601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2667000"/>
            <a:ext cx="1228725" cy="2197100"/>
            <a:chOff x="1238" y="1876"/>
            <a:chExt cx="774" cy="1384"/>
          </a:xfrm>
        </p:grpSpPr>
        <p:sp>
          <p:nvSpPr>
            <p:cNvPr id="13364" name="AutoShape 9"/>
            <p:cNvSpPr>
              <a:spLocks noChangeArrowheads="1"/>
            </p:cNvSpPr>
            <p:nvPr/>
          </p:nvSpPr>
          <p:spPr bwMode="auto">
            <a:xfrm>
              <a:off x="1252" y="1876"/>
              <a:ext cx="760" cy="1384"/>
            </a:xfrm>
            <a:prstGeom prst="rightArrow">
              <a:avLst>
                <a:gd name="adj1" fmla="val 75009"/>
                <a:gd name="adj2" fmla="val 5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65" name="Rectangle 10"/>
            <p:cNvSpPr>
              <a:spLocks noChangeArrowheads="1"/>
            </p:cNvSpPr>
            <p:nvPr/>
          </p:nvSpPr>
          <p:spPr bwMode="auto">
            <a:xfrm>
              <a:off x="1238" y="2193"/>
              <a:ext cx="72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800">
                  <a:latin typeface="Times New Roman" pitchFamily="18" charset="0"/>
                </a:rPr>
                <a:t>Extract</a:t>
              </a:r>
            </a:p>
            <a:p>
              <a:pPr eaLnBrk="0" hangingPunct="0"/>
              <a:r>
                <a:rPr lang="en-US" altLang="en-US" sz="1800">
                  <a:latin typeface="Times New Roman" pitchFamily="18" charset="0"/>
                </a:rPr>
                <a:t>Transform</a:t>
              </a:r>
            </a:p>
            <a:p>
              <a:pPr eaLnBrk="0" hangingPunct="0"/>
              <a:r>
                <a:rPr lang="en-US" altLang="en-US" sz="1800">
                  <a:latin typeface="Times New Roman" pitchFamily="18" charset="0"/>
                </a:rPr>
                <a:t>Load</a:t>
              </a:r>
            </a:p>
            <a:p>
              <a:pPr eaLnBrk="0" hangingPunct="0"/>
              <a:r>
                <a:rPr lang="en-US" altLang="en-US" sz="1800">
                  <a:latin typeface="Times New Roman" pitchFamily="18" charset="0"/>
                </a:rPr>
                <a:t>Refresh</a:t>
              </a:r>
            </a:p>
          </p:txBody>
        </p:sp>
      </p:grp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4953000" y="6172200"/>
            <a:ext cx="1905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>
                <a:latin typeface="Times New Roman" pitchFamily="18" charset="0"/>
              </a:rPr>
              <a:t>OLAP Engine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086600" y="2743200"/>
            <a:ext cx="1697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Analysis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Query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Reports</a:t>
            </a:r>
          </a:p>
          <a:p>
            <a:pPr eaLnBrk="0" hangingPunct="0"/>
            <a:r>
              <a:rPr lang="en-US" altLang="en-US">
                <a:latin typeface="Times New Roman" pitchFamily="18" charset="0"/>
              </a:rPr>
              <a:t>Data mining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733800" y="1676400"/>
            <a:ext cx="1143000" cy="9906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Monitor</a:t>
            </a:r>
          </a:p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&amp;</a:t>
            </a:r>
          </a:p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Integrator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09800" y="1676400"/>
            <a:ext cx="931863" cy="914400"/>
            <a:chOff x="288" y="1012"/>
            <a:chExt cx="769" cy="664"/>
          </a:xfrm>
        </p:grpSpPr>
        <p:sp>
          <p:nvSpPr>
            <p:cNvPr id="13361" name="Oval 15"/>
            <p:cNvSpPr>
              <a:spLocks noChangeArrowheads="1"/>
            </p:cNvSpPr>
            <p:nvPr/>
          </p:nvSpPr>
          <p:spPr bwMode="auto">
            <a:xfrm>
              <a:off x="292" y="1437"/>
              <a:ext cx="760" cy="23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62" name="Freeform 16"/>
            <p:cNvSpPr>
              <a:spLocks/>
            </p:cNvSpPr>
            <p:nvPr/>
          </p:nvSpPr>
          <p:spPr bwMode="auto">
            <a:xfrm>
              <a:off x="288" y="1159"/>
              <a:ext cx="769" cy="413"/>
            </a:xfrm>
            <a:custGeom>
              <a:avLst/>
              <a:gdLst>
                <a:gd name="T0" fmla="*/ 12 w 769"/>
                <a:gd name="T1" fmla="*/ 412 h 413"/>
                <a:gd name="T2" fmla="*/ 0 w 769"/>
                <a:gd name="T3" fmla="*/ 318 h 413"/>
                <a:gd name="T4" fmla="*/ 0 w 769"/>
                <a:gd name="T5" fmla="*/ 244 h 413"/>
                <a:gd name="T6" fmla="*/ 0 w 769"/>
                <a:gd name="T7" fmla="*/ 147 h 413"/>
                <a:gd name="T8" fmla="*/ 0 w 769"/>
                <a:gd name="T9" fmla="*/ 73 h 413"/>
                <a:gd name="T10" fmla="*/ 0 w 769"/>
                <a:gd name="T11" fmla="*/ 0 h 413"/>
                <a:gd name="T12" fmla="*/ 768 w 769"/>
                <a:gd name="T13" fmla="*/ 10 h 413"/>
                <a:gd name="T14" fmla="*/ 768 w 769"/>
                <a:gd name="T15" fmla="*/ 412 h 413"/>
                <a:gd name="T16" fmla="*/ 768 w 769"/>
                <a:gd name="T17" fmla="*/ 412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9"/>
                <a:gd name="T28" fmla="*/ 0 h 413"/>
                <a:gd name="T29" fmla="*/ 769 w 769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9" h="413">
                  <a:moveTo>
                    <a:pt x="12" y="412"/>
                  </a:moveTo>
                  <a:lnTo>
                    <a:pt x="0" y="318"/>
                  </a:lnTo>
                  <a:lnTo>
                    <a:pt x="0" y="244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68" y="10"/>
                  </a:lnTo>
                  <a:lnTo>
                    <a:pt x="768" y="412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Oval 17"/>
            <p:cNvSpPr>
              <a:spLocks noChangeArrowheads="1"/>
            </p:cNvSpPr>
            <p:nvPr/>
          </p:nvSpPr>
          <p:spPr bwMode="auto">
            <a:xfrm>
              <a:off x="292" y="1012"/>
              <a:ext cx="760" cy="259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2286000" y="2057400"/>
            <a:ext cx="85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latin typeface="Times New Roman" pitchFamily="18" charset="0"/>
              </a:rPr>
              <a:t>Metadata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>
            <a:off x="3124200" y="2133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180975" y="60960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Data Sources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934200" y="6172200"/>
            <a:ext cx="2022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Front-End Tools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5470525" y="333692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Serve</a:t>
            </a:r>
          </a:p>
        </p:txBody>
      </p:sp>
      <p:sp>
        <p:nvSpPr>
          <p:cNvPr id="13331" name="AutoShape 23"/>
          <p:cNvSpPr>
            <a:spLocks noChangeArrowheads="1"/>
          </p:cNvSpPr>
          <p:nvPr/>
        </p:nvSpPr>
        <p:spPr bwMode="auto">
          <a:xfrm>
            <a:off x="5791200" y="2362200"/>
            <a:ext cx="7556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2" name="AutoShape 24"/>
          <p:cNvSpPr>
            <a:spLocks noChangeArrowheads="1"/>
          </p:cNvSpPr>
          <p:nvPr/>
        </p:nvSpPr>
        <p:spPr bwMode="auto">
          <a:xfrm>
            <a:off x="5867400" y="4343400"/>
            <a:ext cx="679450" cy="67945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3" name="AutoShape 25"/>
          <p:cNvSpPr>
            <a:spLocks noChangeArrowheads="1"/>
          </p:cNvSpPr>
          <p:nvPr/>
        </p:nvSpPr>
        <p:spPr bwMode="auto">
          <a:xfrm>
            <a:off x="32766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4" name="AutoShape 26"/>
          <p:cNvSpPr>
            <a:spLocks noChangeArrowheads="1"/>
          </p:cNvSpPr>
          <p:nvPr/>
        </p:nvSpPr>
        <p:spPr bwMode="auto">
          <a:xfrm>
            <a:off x="46482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5" name="AutoShape 27"/>
          <p:cNvSpPr>
            <a:spLocks noChangeArrowheads="1"/>
          </p:cNvSpPr>
          <p:nvPr/>
        </p:nvSpPr>
        <p:spPr bwMode="auto">
          <a:xfrm>
            <a:off x="3962400" y="4572000"/>
            <a:ext cx="292100" cy="2921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6" name="Rectangle 28"/>
          <p:cNvSpPr>
            <a:spLocks noChangeArrowheads="1"/>
          </p:cNvSpPr>
          <p:nvPr/>
        </p:nvSpPr>
        <p:spPr bwMode="auto">
          <a:xfrm>
            <a:off x="3657600" y="5562600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en-US" sz="1800">
                <a:latin typeface="Times New Roman" pitchFamily="18" charset="0"/>
              </a:rPr>
              <a:t>Data Marts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V="1">
            <a:off x="5029200" y="27432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V="1">
            <a:off x="5334000" y="48768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AutoShape 31"/>
          <p:cNvSpPr>
            <a:spLocks noChangeArrowheads="1"/>
          </p:cNvSpPr>
          <p:nvPr/>
        </p:nvSpPr>
        <p:spPr bwMode="auto">
          <a:xfrm>
            <a:off x="3048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sp>
        <p:nvSpPr>
          <p:cNvPr id="13340" name="AutoShape 32"/>
          <p:cNvSpPr>
            <a:spLocks noChangeArrowheads="1"/>
          </p:cNvSpPr>
          <p:nvPr/>
        </p:nvSpPr>
        <p:spPr bwMode="auto">
          <a:xfrm>
            <a:off x="3810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sp>
        <p:nvSpPr>
          <p:cNvPr id="13341" name="AutoShape 33"/>
          <p:cNvSpPr>
            <a:spLocks noChangeArrowheads="1"/>
          </p:cNvSpPr>
          <p:nvPr/>
        </p:nvSpPr>
        <p:spPr bwMode="auto">
          <a:xfrm>
            <a:off x="4572000" y="4953000"/>
            <a:ext cx="671513" cy="60960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1524000"/>
            <a:ext cx="1590675" cy="3879850"/>
            <a:chOff x="148" y="1440"/>
            <a:chExt cx="1002" cy="2444"/>
          </a:xfrm>
        </p:grpSpPr>
        <p:sp>
          <p:nvSpPr>
            <p:cNvPr id="13353" name="Oval 35"/>
            <p:cNvSpPr>
              <a:spLocks noChangeArrowheads="1"/>
            </p:cNvSpPr>
            <p:nvPr/>
          </p:nvSpPr>
          <p:spPr bwMode="auto">
            <a:xfrm>
              <a:off x="576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54" name="Oval 36"/>
            <p:cNvSpPr>
              <a:spLocks noChangeArrowheads="1"/>
            </p:cNvSpPr>
            <p:nvPr/>
          </p:nvSpPr>
          <p:spPr bwMode="auto">
            <a:xfrm>
              <a:off x="148" y="1440"/>
              <a:ext cx="1000" cy="24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55" name="Oval 37"/>
            <p:cNvSpPr>
              <a:spLocks noChangeArrowheads="1"/>
            </p:cNvSpPr>
            <p:nvPr/>
          </p:nvSpPr>
          <p:spPr bwMode="auto">
            <a:xfrm>
              <a:off x="240" y="2256"/>
              <a:ext cx="472" cy="172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56" name="Rectangle 38"/>
            <p:cNvSpPr>
              <a:spLocks noChangeArrowheads="1"/>
            </p:cNvSpPr>
            <p:nvPr/>
          </p:nvSpPr>
          <p:spPr bwMode="auto">
            <a:xfrm>
              <a:off x="240" y="2448"/>
              <a:ext cx="91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Operational </a:t>
              </a:r>
            </a:p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DBs</a:t>
              </a:r>
            </a:p>
          </p:txBody>
        </p:sp>
        <p:sp>
          <p:nvSpPr>
            <p:cNvPr id="13357" name="Rectangle 39"/>
            <p:cNvSpPr>
              <a:spLocks noChangeArrowheads="1"/>
            </p:cNvSpPr>
            <p:nvPr/>
          </p:nvSpPr>
          <p:spPr bwMode="auto">
            <a:xfrm>
              <a:off x="288" y="1776"/>
              <a:ext cx="6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Other</a:t>
              </a:r>
            </a:p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sources</a:t>
              </a:r>
            </a:p>
          </p:txBody>
        </p:sp>
        <p:sp>
          <p:nvSpPr>
            <p:cNvPr id="13358" name="AutoShape 40"/>
            <p:cNvSpPr>
              <a:spLocks noChangeArrowheads="1"/>
            </p:cNvSpPr>
            <p:nvPr/>
          </p:nvSpPr>
          <p:spPr bwMode="auto">
            <a:xfrm>
              <a:off x="365" y="3398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13359" name="AutoShape 41"/>
            <p:cNvSpPr>
              <a:spLocks noChangeArrowheads="1"/>
            </p:cNvSpPr>
            <p:nvPr/>
          </p:nvSpPr>
          <p:spPr bwMode="auto">
            <a:xfrm>
              <a:off x="461" y="3129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13360" name="AutoShape 42"/>
            <p:cNvSpPr>
              <a:spLocks noChangeArrowheads="1"/>
            </p:cNvSpPr>
            <p:nvPr/>
          </p:nvSpPr>
          <p:spPr bwMode="auto">
            <a:xfrm>
              <a:off x="615" y="2851"/>
              <a:ext cx="441" cy="288"/>
            </a:xfrm>
            <a:prstGeom prst="flowChartMagneticDisk">
              <a:avLst/>
            </a:prstGeom>
            <a:solidFill>
              <a:srgbClr val="9A87F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13343" name="Line 43"/>
          <p:cNvSpPr>
            <a:spLocks noChangeShapeType="1"/>
          </p:cNvSpPr>
          <p:nvPr/>
        </p:nvSpPr>
        <p:spPr bwMode="auto">
          <a:xfrm>
            <a:off x="1905000" y="15240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44"/>
          <p:cNvSpPr>
            <a:spLocks noChangeShapeType="1"/>
          </p:cNvSpPr>
          <p:nvPr/>
        </p:nvSpPr>
        <p:spPr bwMode="auto">
          <a:xfrm>
            <a:off x="54102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45"/>
          <p:cNvSpPr>
            <a:spLocks noChangeShapeType="1"/>
          </p:cNvSpPr>
          <p:nvPr/>
        </p:nvSpPr>
        <p:spPr bwMode="auto">
          <a:xfrm>
            <a:off x="6629400" y="16002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46"/>
          <p:cNvSpPr txBox="1">
            <a:spLocks noChangeArrowheads="1"/>
          </p:cNvSpPr>
          <p:nvPr/>
        </p:nvSpPr>
        <p:spPr bwMode="auto">
          <a:xfrm>
            <a:off x="2838450" y="6172200"/>
            <a:ext cx="1581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>
                <a:latin typeface="Times New Roman" pitchFamily="18" charset="0"/>
              </a:rPr>
              <a:t>Data Storage</a:t>
            </a:r>
          </a:p>
        </p:txBody>
      </p:sp>
      <p:sp>
        <p:nvSpPr>
          <p:cNvPr id="13347" name="AutoShape 47"/>
          <p:cNvSpPr>
            <a:spLocks/>
          </p:cNvSpPr>
          <p:nvPr/>
        </p:nvSpPr>
        <p:spPr bwMode="auto">
          <a:xfrm rot="5400000">
            <a:off x="952500" y="5219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48" name="AutoShape 48"/>
          <p:cNvSpPr>
            <a:spLocks/>
          </p:cNvSpPr>
          <p:nvPr/>
        </p:nvSpPr>
        <p:spPr bwMode="auto">
          <a:xfrm rot="5400000">
            <a:off x="3505200" y="4419600"/>
            <a:ext cx="152400" cy="32004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49" name="AutoShape 49"/>
          <p:cNvSpPr>
            <a:spLocks/>
          </p:cNvSpPr>
          <p:nvPr/>
        </p:nvSpPr>
        <p:spPr bwMode="auto">
          <a:xfrm rot="5400000">
            <a:off x="5981700" y="54483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50" name="AutoShape 50"/>
          <p:cNvSpPr>
            <a:spLocks/>
          </p:cNvSpPr>
          <p:nvPr/>
        </p:nvSpPr>
        <p:spPr bwMode="auto">
          <a:xfrm rot="5400000">
            <a:off x="7734300" y="49911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51" name="Rectangle 51"/>
          <p:cNvSpPr>
            <a:spLocks noChangeArrowheads="1"/>
          </p:cNvSpPr>
          <p:nvPr/>
        </p:nvSpPr>
        <p:spPr bwMode="auto">
          <a:xfrm>
            <a:off x="5334000" y="1905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itchFamily="18" charset="0"/>
              </a:rPr>
              <a:t>OLAP Server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13352" name="Line 52"/>
          <p:cNvSpPr>
            <a:spLocks noChangeShapeType="1"/>
          </p:cNvSpPr>
          <p:nvPr/>
        </p:nvSpPr>
        <p:spPr bwMode="auto">
          <a:xfrm>
            <a:off x="3048000" y="25908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7" grpId="0"/>
      <p:bldP spid="13318" grpId="0"/>
      <p:bldP spid="13319" grpId="0" animBg="1"/>
      <p:bldP spid="13320" grpId="0" animBg="1"/>
      <p:bldP spid="13322" grpId="0"/>
      <p:bldP spid="13323" grpId="0"/>
      <p:bldP spid="13324" grpId="0" animBg="1"/>
      <p:bldP spid="13326" grpId="0"/>
      <p:bldP spid="13327" grpId="0" animBg="1"/>
      <p:bldP spid="13328" grpId="0"/>
      <p:bldP spid="13329" grpId="0"/>
      <p:bldP spid="13330" grpId="0"/>
      <p:bldP spid="13331" grpId="0" animBg="1"/>
      <p:bldP spid="13332" grpId="0" animBg="1"/>
      <p:bldP spid="13333" grpId="0" animBg="1"/>
      <p:bldP spid="13334" grpId="0" animBg="1"/>
      <p:bldP spid="13335" grpId="0" animBg="1"/>
      <p:bldP spid="13336" grpId="0"/>
      <p:bldP spid="13337" grpId="0" animBg="1"/>
      <p:bldP spid="13338" grpId="0" animBg="1"/>
      <p:bldP spid="13339" grpId="0" animBg="1"/>
      <p:bldP spid="13340" grpId="0" animBg="1"/>
      <p:bldP spid="13341" grpId="0" animBg="1"/>
      <p:bldP spid="13343" grpId="0" animBg="1"/>
      <p:bldP spid="13344" grpId="0" animBg="1"/>
      <p:bldP spid="13345" grpId="0" animBg="1"/>
      <p:bldP spid="13346" grpId="0"/>
      <p:bldP spid="13347" grpId="0" animBg="1"/>
      <p:bldP spid="13348" grpId="0" animBg="1"/>
      <p:bldP spid="13349" grpId="0" animBg="1"/>
      <p:bldP spid="13350" grpId="0" animBg="1"/>
      <p:bldP spid="13351" grpId="0"/>
      <p:bldP spid="133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Reduction 3: 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String compression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Typically lossless</a:t>
            </a:r>
            <a:endParaRPr lang="en-US" dirty="0" smtClean="0">
              <a:latin typeface="Calibri" pitchFamily="34" charset="0"/>
              <a:sym typeface="Symbol" pitchFamily="18" charset="2"/>
            </a:endParaRPr>
          </a:p>
          <a:p>
            <a:endParaRPr lang="en-US" dirty="0" smtClean="0">
              <a:latin typeface="Calibri" pitchFamily="34" charset="0"/>
              <a:sym typeface="Symbol" pitchFamily="18" charset="2"/>
            </a:endParaRPr>
          </a:p>
          <a:p>
            <a:r>
              <a:rPr lang="en-US" dirty="0" smtClean="0">
                <a:latin typeface="Calibri" pitchFamily="34" charset="0"/>
                <a:sym typeface="Symbol" pitchFamily="18" charset="2"/>
              </a:rPr>
              <a:t>Audio/video compression</a:t>
            </a:r>
          </a:p>
          <a:p>
            <a:pPr lvl="1"/>
            <a:r>
              <a:rPr lang="en-US" dirty="0" smtClean="0">
                <a:latin typeface="Calibri" pitchFamily="34" charset="0"/>
                <a:sym typeface="Symbol" pitchFamily="18" charset="2"/>
              </a:rPr>
              <a:t>Typically </a:t>
            </a:r>
            <a:r>
              <a:rPr lang="en-US" dirty="0" err="1" smtClean="0">
                <a:latin typeface="Calibri" pitchFamily="34" charset="0"/>
                <a:sym typeface="Symbol" pitchFamily="18" charset="2"/>
              </a:rPr>
              <a:t>lossy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 compression</a:t>
            </a:r>
          </a:p>
          <a:p>
            <a:endParaRPr lang="en-US" dirty="0" smtClean="0">
              <a:latin typeface="Calibri" pitchFamily="34" charset="0"/>
              <a:sym typeface="Symbol" pitchFamily="18" charset="2"/>
            </a:endParaRPr>
          </a:p>
          <a:p>
            <a:r>
              <a:rPr lang="en-US" dirty="0" smtClean="0">
                <a:latin typeface="Calibri" pitchFamily="34" charset="0"/>
                <a:sym typeface="Symbol" pitchFamily="18" charset="2"/>
              </a:rPr>
              <a:t>Dimensionality and </a:t>
            </a:r>
            <a:r>
              <a:rPr lang="en-US" dirty="0" err="1" smtClean="0">
                <a:latin typeface="Calibri" pitchFamily="34" charset="0"/>
                <a:sym typeface="Symbol" pitchFamily="18" charset="2"/>
              </a:rPr>
              <a:t>numerosity</a:t>
            </a:r>
            <a:r>
              <a:rPr lang="en-US" dirty="0" smtClean="0">
                <a:latin typeface="Calibri" pitchFamily="34" charset="0"/>
                <a:sym typeface="Symbol" pitchFamily="18" charset="2"/>
              </a:rPr>
              <a:t> reduction may also be considered as forms of data compression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A function that maps the entire set of values of a given attribute to a new set of replacement values</a:t>
            </a:r>
          </a:p>
          <a:p>
            <a:r>
              <a:rPr lang="en-US" sz="2000" dirty="0" smtClean="0"/>
              <a:t>Objective – make mining process more efficient, and patterns found easier to understand</a:t>
            </a:r>
            <a:endParaRPr lang="en-US" sz="2000" dirty="0" smtClean="0">
              <a:latin typeface="Calibri" pitchFamily="34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Methods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latin typeface="Calibri" pitchFamily="34" charset="0"/>
              </a:rPr>
              <a:t>Smoothing</a:t>
            </a:r>
            <a:r>
              <a:rPr lang="en-US" sz="2000" dirty="0" smtClean="0">
                <a:latin typeface="Calibri" pitchFamily="34" charset="0"/>
              </a:rPr>
              <a:t>: Remove noise from data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latin typeface="Calibri" pitchFamily="34" charset="0"/>
              </a:rPr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latin typeface="Calibri" pitchFamily="34" charset="0"/>
              </a:rPr>
              <a:t>Aggregation</a:t>
            </a:r>
            <a:r>
              <a:rPr lang="en-US" sz="2000" dirty="0" smtClean="0">
                <a:latin typeface="Calibri" pitchFamily="34" charset="0"/>
              </a:rPr>
              <a:t>: Summarization, data cube construction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latin typeface="Calibri" pitchFamily="34" charset="0"/>
              </a:rPr>
              <a:t>Normalization</a:t>
            </a:r>
            <a:r>
              <a:rPr lang="en-US" sz="2000" dirty="0" smtClean="0">
                <a:latin typeface="Calibri" pitchFamily="34" charset="0"/>
              </a:rPr>
              <a:t>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min-max normalization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z-score normalization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Calibri" pitchFamily="34" charset="0"/>
              </a:rPr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err="1" smtClean="0">
                <a:latin typeface="Calibri" pitchFamily="34" charset="0"/>
              </a:rPr>
              <a:t>Discretization</a:t>
            </a:r>
            <a:r>
              <a:rPr lang="en-US" sz="2000" dirty="0" smtClean="0">
                <a:latin typeface="Calibri" pitchFamily="34" charset="0"/>
              </a:rPr>
              <a:t>: Concept hierarchy climbing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latin typeface="Calibri" pitchFamily="34" charset="0"/>
              </a:rPr>
              <a:t>Min-max normalization</a:t>
            </a:r>
            <a:r>
              <a:rPr lang="en-US" sz="2000" dirty="0" smtClean="0">
                <a:latin typeface="Calibri" pitchFamily="34" charset="0"/>
              </a:rPr>
              <a:t>: to [</a:t>
            </a:r>
            <a:r>
              <a:rPr lang="en-US" sz="2000" dirty="0" err="1" smtClean="0">
                <a:latin typeface="Calibri" pitchFamily="34" charset="0"/>
              </a:rPr>
              <a:t>new_min</a:t>
            </a:r>
            <a:r>
              <a:rPr lang="en-US" sz="2000" baseline="-25000" dirty="0" err="1" smtClean="0"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new_max</a:t>
            </a:r>
            <a:r>
              <a:rPr lang="en-US" sz="2000" baseline="-25000" dirty="0" err="1" smtClean="0"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sz="2000" dirty="0" smtClean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endParaRPr lang="en-US" sz="2000" b="1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alibri" pitchFamily="34" charset="0"/>
              </a:rPr>
              <a:t>Z-score normalization</a:t>
            </a:r>
            <a:r>
              <a:rPr lang="en-US" sz="2000" dirty="0" smtClean="0">
                <a:latin typeface="Calibri" pitchFamily="34" charset="0"/>
              </a:rPr>
              <a:t> (</a:t>
            </a:r>
            <a:r>
              <a:rPr lang="el-GR" sz="2000" dirty="0" smtClean="0">
                <a:latin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</a:rPr>
              <a:t>: mean, </a:t>
            </a:r>
            <a:r>
              <a:rPr lang="el-GR" sz="2000" dirty="0" smtClean="0">
                <a:latin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</a:rPr>
              <a:t>: standard deviation):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Calibri" pitchFamily="34" charset="0"/>
              </a:rPr>
              <a:t>Normalization by decimal scaling</a:t>
            </a:r>
          </a:p>
          <a:p>
            <a:endParaRPr lang="en-US" dirty="0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1371600" y="2133600"/>
          <a:ext cx="5943600" cy="709613"/>
        </p:xfrm>
        <a:graphic>
          <a:graphicData uri="http://schemas.openxmlformats.org/presentationml/2006/ole">
            <p:oleObj spid="_x0000_s30722" name="Equation" r:id="rId3" imgW="3340100" imgH="393700" progId="">
              <p:embed/>
            </p:oleObj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371600" y="3816350"/>
          <a:ext cx="1447800" cy="679450"/>
        </p:xfrm>
        <a:graphic>
          <a:graphicData uri="http://schemas.openxmlformats.org/presentationml/2006/ole">
            <p:oleObj spid="_x0000_s30723" name="Equation" r:id="rId4" imgW="634725" imgH="393529" progId="">
              <p:embed/>
            </p:oleObj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1524000" y="5181600"/>
          <a:ext cx="1066800" cy="847725"/>
        </p:xfrm>
        <a:graphic>
          <a:graphicData uri="http://schemas.openxmlformats.org/presentationml/2006/ole">
            <p:oleObj spid="_x0000_s30724" name="Equation" r:id="rId5" imgW="495085" imgH="393529" progId="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789237" y="5334000"/>
            <a:ext cx="6126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</a:rPr>
              <a:t>here </a:t>
            </a:r>
            <a:r>
              <a:rPr lang="en-US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 is the smallest integer such that </a:t>
            </a:r>
            <a:r>
              <a:rPr lang="en-US" sz="2000" dirty="0" smtClean="0">
                <a:latin typeface="Times New Roman" pitchFamily="18" charset="0"/>
              </a:rPr>
              <a:t>max</a:t>
            </a:r>
            <a:r>
              <a:rPr lang="en-US" sz="2000" dirty="0">
                <a:latin typeface="Times New Roman" pitchFamily="18" charset="0"/>
              </a:rPr>
              <a:t>(|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latin typeface="Times New Roman" pitchFamily="18" charset="0"/>
              </a:rPr>
              <a:t>|) &lt; 1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70981"/>
                </a:solidFill>
              </a:rPr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Divide the range of a continuous attribute into intervals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Interval labels can then be used to replace actual data values 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Reduce data size by </a:t>
            </a:r>
            <a:r>
              <a:rPr lang="en-US" dirty="0" err="1" smtClean="0"/>
              <a:t>discretization</a:t>
            </a:r>
            <a:endParaRPr lang="en-US" dirty="0" smtClean="0"/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Supervised vs. unsupervised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Split (top-down) vs. merge (bottom-up)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err="1" smtClean="0"/>
              <a:t>Discretization</a:t>
            </a:r>
            <a:r>
              <a:rPr lang="en-US" dirty="0" smtClean="0"/>
              <a:t> can be performed recursively on an attribute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Discretization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Calibri" pitchFamily="34" charset="0"/>
              </a:rPr>
              <a:t>Typical methods: All the methods can be applied recursively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Binning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Histogram analysis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Calibri" pitchFamily="34" charset="0"/>
              </a:rPr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Clustering analysis</a:t>
            </a:r>
            <a:r>
              <a:rPr lang="en-US" sz="2400" dirty="0" smtClean="0">
                <a:latin typeface="Calibri" pitchFamily="34" charset="0"/>
              </a:rPr>
              <a:t> (unsupervised, top-down split or bottom-up merge)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Decision-tree analysis</a:t>
            </a:r>
            <a:r>
              <a:rPr lang="en-US" sz="2400" dirty="0" smtClean="0">
                <a:latin typeface="Calibri" pitchFamily="34" charset="0"/>
              </a:rPr>
              <a:t> (supervised, top-down split)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  <a:sym typeface="Symbol" pitchFamily="18" charset="2"/>
              </a:rPr>
              <a:t>Correlation (e.g., </a:t>
            </a:r>
            <a:r>
              <a:rPr lang="en-US" sz="2400" baseline="30000" dirty="0" smtClean="0">
                <a:solidFill>
                  <a:schemeClr val="hlink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solidFill>
                  <a:schemeClr val="hlink"/>
                </a:solidFill>
                <a:latin typeface="Calibri" pitchFamily="34" charset="0"/>
              </a:rPr>
              <a:t>) analysis</a:t>
            </a:r>
            <a:r>
              <a:rPr lang="en-US" sz="2400" dirty="0" smtClean="0">
                <a:latin typeface="Calibri" pitchFamily="34" charset="0"/>
              </a:rPr>
              <a:t> (unsupervised, bottom-up merge)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>
                <a:cs typeface="Times New Roman" pitchFamily="18" charset="0"/>
              </a:rPr>
              <a:t>Discretization</a:t>
            </a:r>
            <a:r>
              <a:rPr lang="en-US" sz="3400" dirty="0" smtClean="0">
                <a:cs typeface="Times New Roman" pitchFamily="18" charset="0"/>
              </a:rPr>
              <a:t> by </a:t>
            </a:r>
            <a:r>
              <a:rPr lang="en-US" sz="3400" dirty="0" smtClean="0"/>
              <a:t>Classification &amp; Correlation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b="1" dirty="0" smtClean="0">
                <a:cs typeface="Times New Roman" pitchFamily="18" charset="0"/>
              </a:rPr>
              <a:t>Classification</a:t>
            </a:r>
            <a:r>
              <a:rPr lang="en-US" sz="2000" dirty="0" smtClean="0">
                <a:cs typeface="Times New Roman" pitchFamily="18" charset="0"/>
              </a:rPr>
              <a:t> (e.g., decision tree analysis)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/>
              <a:t>Supervised: Given class labels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>
                <a:cs typeface="Times New Roman" pitchFamily="18" charset="0"/>
              </a:rPr>
              <a:t>Using </a:t>
            </a:r>
            <a:r>
              <a:rPr lang="en-US" sz="2000" i="1" dirty="0" smtClean="0">
                <a:cs typeface="Times New Roman" pitchFamily="18" charset="0"/>
              </a:rPr>
              <a:t>entropy</a:t>
            </a:r>
            <a:r>
              <a:rPr lang="en-US" sz="2000" dirty="0" smtClean="0">
                <a:cs typeface="Times New Roman" pitchFamily="18" charset="0"/>
              </a:rPr>
              <a:t> to determine split point (</a:t>
            </a:r>
            <a:r>
              <a:rPr lang="en-US" sz="2000" dirty="0" err="1" smtClean="0">
                <a:cs typeface="Times New Roman" pitchFamily="18" charset="0"/>
              </a:rPr>
              <a:t>discretization</a:t>
            </a:r>
            <a:r>
              <a:rPr lang="en-US" sz="2000" dirty="0" smtClean="0">
                <a:cs typeface="Times New Roman" pitchFamily="18" charset="0"/>
              </a:rPr>
              <a:t> point)</a:t>
            </a:r>
            <a:endParaRPr lang="en-US" sz="2000" dirty="0" smtClean="0"/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/>
              <a:t>Top-down, recursive split</a:t>
            </a:r>
          </a:p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b="1" dirty="0" smtClean="0">
                <a:cs typeface="Times New Roman" pitchFamily="18" charset="0"/>
              </a:rPr>
              <a:t>Correlation analysis </a:t>
            </a:r>
            <a:r>
              <a:rPr lang="en-US" sz="2000" dirty="0" smtClean="0">
                <a:cs typeface="Times New Roman" pitchFamily="18" charset="0"/>
              </a:rPr>
              <a:t>(e.g., Chi-merge: </a:t>
            </a:r>
            <a:r>
              <a:rPr lang="el-GR" sz="2000" dirty="0" smtClean="0">
                <a:cs typeface="Tahoma" pitchFamily="34" charset="0"/>
              </a:rPr>
              <a:t>χ</a:t>
            </a:r>
            <a:r>
              <a:rPr lang="en-US" sz="2000" baseline="30000" dirty="0" smtClean="0">
                <a:cs typeface="Tahoma" pitchFamily="34" charset="0"/>
              </a:rPr>
              <a:t>2</a:t>
            </a:r>
            <a:r>
              <a:rPr lang="en-US" sz="2000" dirty="0" smtClean="0">
                <a:cs typeface="Tahoma" pitchFamily="34" charset="0"/>
              </a:rPr>
              <a:t>-based </a:t>
            </a:r>
            <a:r>
              <a:rPr lang="en-US" sz="2000" dirty="0" err="1" smtClean="0">
                <a:cs typeface="Tahoma" pitchFamily="34" charset="0"/>
              </a:rPr>
              <a:t>discretization</a:t>
            </a:r>
            <a:r>
              <a:rPr lang="en-US" sz="2000" dirty="0" smtClean="0">
                <a:cs typeface="Times New Roman" pitchFamily="18" charset="0"/>
              </a:rPr>
              <a:t>)</a:t>
            </a:r>
            <a:endParaRPr lang="en-US" sz="2000" dirty="0" smtClean="0">
              <a:cs typeface="Tahoma" pitchFamily="34" charset="0"/>
            </a:endParaRP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>
                <a:cs typeface="Tahoma" pitchFamily="34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sz="2000" dirty="0" smtClean="0">
                <a:cs typeface="Tahoma" pitchFamily="34" charset="0"/>
              </a:rPr>
              <a:t>χ</a:t>
            </a:r>
            <a:r>
              <a:rPr lang="en-US" sz="2000" baseline="30000" dirty="0" smtClean="0">
                <a:cs typeface="Tahoma" pitchFamily="34" charset="0"/>
              </a:rPr>
              <a:t>2</a:t>
            </a:r>
            <a:r>
              <a:rPr lang="en-US" sz="2000" dirty="0" smtClean="0">
                <a:cs typeface="Tahoma" pitchFamily="34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sz="2000" dirty="0" smtClean="0">
                <a:cs typeface="Tahoma" pitchFamily="34" charset="0"/>
              </a:rPr>
              <a:t>Merge performed recursively, until a predefined stopping condition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Tasks in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00CC"/>
                </a:solidFill>
              </a:rPr>
              <a:t>Data cleaning</a:t>
            </a:r>
          </a:p>
          <a:p>
            <a:pPr lvl="1"/>
            <a:r>
              <a:rPr lang="en-US" sz="2400" dirty="0" smtClean="0"/>
              <a:t>Fill in missing values, smooth noisy data, identify or remove outliers, and resolve inconsistencies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integration</a:t>
            </a:r>
          </a:p>
          <a:p>
            <a:pPr lvl="1"/>
            <a:r>
              <a:rPr lang="en-US" sz="2400" dirty="0" smtClean="0"/>
              <a:t>Integration of multiple databases, data cubes, or files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reduction</a:t>
            </a:r>
          </a:p>
          <a:p>
            <a:pPr lvl="1"/>
            <a:r>
              <a:rPr lang="en-US" sz="2400" dirty="0" smtClean="0"/>
              <a:t>Dimensionality reduction</a:t>
            </a:r>
          </a:p>
          <a:p>
            <a:pPr lvl="1"/>
            <a:r>
              <a:rPr lang="en-US" sz="2400" dirty="0" err="1" smtClean="0"/>
              <a:t>Numerosity</a:t>
            </a:r>
            <a:r>
              <a:rPr lang="en-US" sz="2400" dirty="0" smtClean="0"/>
              <a:t> reduction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transformation and data </a:t>
            </a:r>
            <a:r>
              <a:rPr lang="en-US" sz="2600" b="1" dirty="0" err="1" smtClean="0">
                <a:solidFill>
                  <a:srgbClr val="0000CC"/>
                </a:solidFill>
              </a:rPr>
              <a:t>discretization</a:t>
            </a:r>
            <a:endParaRPr lang="en-US" sz="2600" b="1" dirty="0" smtClean="0">
              <a:solidFill>
                <a:srgbClr val="0000CC"/>
              </a:solidFill>
            </a:endParaRPr>
          </a:p>
          <a:p>
            <a:pPr lvl="1"/>
            <a:r>
              <a:rPr lang="en-US" sz="2400" dirty="0" smtClean="0"/>
              <a:t>Normalization </a:t>
            </a:r>
          </a:p>
          <a:p>
            <a:pPr lvl="1"/>
            <a:r>
              <a:rPr lang="en-US" sz="2400" dirty="0" smtClean="0"/>
              <a:t>Concept hierarchy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Concept Hierarchy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Concept hierarchy</a:t>
            </a:r>
            <a:r>
              <a:rPr lang="en-US" sz="2400" dirty="0" smtClean="0"/>
              <a:t> organizes concepts (i.e., attribute values) hierarchically and is usually associated with each dimension in a data warehouse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Concept hierarchies facilitate </a:t>
            </a:r>
            <a:r>
              <a:rPr lang="en-US" sz="2400" u="sng" dirty="0" smtClean="0"/>
              <a:t>drilling and rolling</a:t>
            </a:r>
            <a:r>
              <a:rPr lang="en-US" sz="2400" dirty="0" smtClean="0"/>
              <a:t> in data warehouses to view data in multiple granularity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Concept hierarchy formation: Recursively reduce the data by collecting and replacing low level concepts (such as numeric values for </a:t>
            </a:r>
            <a:r>
              <a:rPr lang="en-US" sz="2400" i="1" dirty="0" smtClean="0"/>
              <a:t>age</a:t>
            </a:r>
            <a:r>
              <a:rPr lang="en-US" sz="2400" dirty="0" smtClean="0"/>
              <a:t>) by higher level concepts (such as </a:t>
            </a:r>
            <a:r>
              <a:rPr lang="en-US" sz="2400" i="1" dirty="0" smtClean="0"/>
              <a:t>youth, adult</a:t>
            </a:r>
            <a:r>
              <a:rPr lang="en-US" sz="2400" dirty="0" smtClean="0"/>
              <a:t>, or </a:t>
            </a:r>
            <a:r>
              <a:rPr lang="en-US" sz="2400" i="1" dirty="0" smtClean="0"/>
              <a:t>senior</a:t>
            </a:r>
            <a:r>
              <a:rPr lang="en-US" sz="2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Concept hierarchy can be automatically formed for both numeric and nominal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Automatic Concept Hierarchy Generation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ea typeface="Calibri" pitchFamily="34" charset="0"/>
                <a:cs typeface="Calibri" pitchFamily="34" charset="0"/>
              </a:rPr>
              <a:t>Exceptions, e.g., weekday, month, quarter, year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50880" y="3829050"/>
            <a:ext cx="7156450" cy="2724150"/>
            <a:chOff x="672" y="2438"/>
            <a:chExt cx="4508" cy="171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Data quality</a:t>
            </a:r>
            <a:r>
              <a:rPr lang="en-US" sz="2400" dirty="0" smtClean="0"/>
              <a:t>: accuracy, completeness, consistency, timeliness, believability, interpretability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Data cleaning</a:t>
            </a:r>
            <a:r>
              <a:rPr lang="en-US" sz="2400" dirty="0" smtClean="0"/>
              <a:t>: e.g. missing/noisy values, outliers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Data integration</a:t>
            </a:r>
            <a:r>
              <a:rPr lang="en-US" sz="2400" dirty="0" smtClean="0"/>
              <a:t> from multiple sources: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Entity identification problem; Remove redundancies; Detect inconsistencies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Data reduction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Dimensionality reduction; </a:t>
            </a:r>
            <a:r>
              <a:rPr lang="en-US" sz="2400" dirty="0" err="1" smtClean="0"/>
              <a:t>Numerosity</a:t>
            </a:r>
            <a:r>
              <a:rPr lang="en-US" sz="2400" dirty="0" smtClean="0"/>
              <a:t> reduction; Data compression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Data transformation and data </a:t>
            </a:r>
            <a:r>
              <a:rPr lang="en-US" sz="2400" b="1" dirty="0" err="1" smtClean="0"/>
              <a:t>discretization</a:t>
            </a:r>
            <a:endParaRPr 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Normalization; Concept hierarchy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200" i="1" u="sng" dirty="0" smtClean="0"/>
              <a:t>Data in the Real World is Dirty</a:t>
            </a:r>
            <a:r>
              <a:rPr lang="en-US" sz="2200" dirty="0" smtClean="0"/>
              <a:t>: Lots of potentially incorrect data, e.g., instrument faulty, human or computer error, transmission error</a:t>
            </a:r>
          </a:p>
          <a:p>
            <a:pPr lvl="1"/>
            <a:r>
              <a:rPr lang="en-US" sz="2200" b="1" dirty="0" smtClean="0"/>
              <a:t>incomplete</a:t>
            </a:r>
            <a:r>
              <a:rPr lang="en-US" sz="2200" dirty="0" smtClean="0"/>
              <a:t>: lacking attribute values, lacking certain attributes of interest, or containing only aggregate data</a:t>
            </a:r>
          </a:p>
          <a:p>
            <a:pPr lvl="2"/>
            <a:r>
              <a:rPr lang="en-US" sz="2200" dirty="0" smtClean="0"/>
              <a:t>e.g., </a:t>
            </a:r>
            <a:r>
              <a:rPr lang="en-US" sz="2200" i="1" dirty="0" smtClean="0"/>
              <a:t>Occupation </a:t>
            </a:r>
            <a:r>
              <a:rPr lang="en-US" sz="2200" dirty="0" smtClean="0"/>
              <a:t>= “ ” (missing data)</a:t>
            </a:r>
          </a:p>
          <a:p>
            <a:pPr lvl="1"/>
            <a:r>
              <a:rPr lang="en-US" sz="2200" b="1" dirty="0" smtClean="0"/>
              <a:t>noisy</a:t>
            </a:r>
            <a:r>
              <a:rPr lang="en-US" sz="2200" dirty="0" smtClean="0"/>
              <a:t>: containing noise, errors, or outliers</a:t>
            </a:r>
          </a:p>
          <a:p>
            <a:pPr lvl="2"/>
            <a:r>
              <a:rPr lang="en-US" sz="2200" dirty="0" smtClean="0"/>
              <a:t>e.g., </a:t>
            </a:r>
            <a:r>
              <a:rPr lang="en-US" sz="2200" i="1" dirty="0" smtClean="0"/>
              <a:t>Salary </a:t>
            </a:r>
            <a:r>
              <a:rPr lang="en-US" sz="2200" dirty="0" smtClean="0"/>
              <a:t>= “</a:t>
            </a:r>
            <a:r>
              <a:rPr lang="en-US" sz="2200" dirty="0" smtClean="0">
                <a:cs typeface="Tahoma" pitchFamily="34" charset="0"/>
              </a:rPr>
              <a:t>−</a:t>
            </a:r>
            <a:r>
              <a:rPr lang="en-US" sz="2200" dirty="0" smtClean="0"/>
              <a:t>10” (an error)</a:t>
            </a:r>
          </a:p>
          <a:p>
            <a:pPr lvl="1"/>
            <a:r>
              <a:rPr lang="en-US" sz="2200" b="1" dirty="0" smtClean="0"/>
              <a:t>inconsistent</a:t>
            </a:r>
            <a:r>
              <a:rPr lang="en-US" sz="2200" dirty="0" smtClean="0"/>
              <a:t>: containing discrepancies in codes or names, e.g.,</a:t>
            </a:r>
          </a:p>
          <a:p>
            <a:pPr lvl="2"/>
            <a:r>
              <a:rPr lang="en-US" sz="2200" i="1" dirty="0" smtClean="0"/>
              <a:t>Age </a:t>
            </a:r>
            <a:r>
              <a:rPr lang="en-US" sz="2200" dirty="0" smtClean="0"/>
              <a:t>= “42”, </a:t>
            </a:r>
            <a:r>
              <a:rPr lang="en-US" sz="2200" i="1" dirty="0" smtClean="0"/>
              <a:t>Birthday </a:t>
            </a:r>
            <a:r>
              <a:rPr lang="en-US" sz="2200" dirty="0" smtClean="0"/>
              <a:t>= “03/07/2010”</a:t>
            </a:r>
          </a:p>
          <a:p>
            <a:pPr lvl="2"/>
            <a:r>
              <a:rPr lang="en-US" sz="2200" dirty="0" smtClean="0"/>
              <a:t>Was rating “1, 2, 3”, now rating “A, B, C”</a:t>
            </a:r>
          </a:p>
          <a:p>
            <a:pPr lvl="1"/>
            <a:r>
              <a:rPr lang="en-US" sz="2200" b="1" dirty="0" smtClean="0"/>
              <a:t>intentional: </a:t>
            </a:r>
            <a:r>
              <a:rPr lang="en-US" sz="2200" dirty="0" smtClean="0"/>
              <a:t>(e.g., </a:t>
            </a:r>
            <a:r>
              <a:rPr lang="en-US" sz="2200" i="1" dirty="0" smtClean="0"/>
              <a:t>disguised missing</a:t>
            </a:r>
            <a:r>
              <a:rPr lang="en-US" sz="2200" dirty="0" smtClean="0"/>
              <a:t> data)</a:t>
            </a:r>
          </a:p>
          <a:p>
            <a:pPr lvl="2"/>
            <a:r>
              <a:rPr lang="en-US" sz="2200" dirty="0" smtClean="0"/>
              <a:t>Jan. 1 as everyone’s birthday?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Ignore the </a:t>
            </a:r>
            <a:r>
              <a:rPr lang="en-US" sz="2400" b="1" dirty="0" err="1" smtClean="0"/>
              <a:t>tuple</a:t>
            </a:r>
            <a:r>
              <a:rPr lang="en-US" sz="2400" dirty="0" smtClean="0"/>
              <a:t>: usually done when class label is missing (when doing classification)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Fill in the missing value manually</a:t>
            </a:r>
            <a:r>
              <a:rPr lang="en-US" sz="2400" dirty="0" smtClean="0"/>
              <a:t>: tedious + infeasible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Fill in it </a:t>
            </a:r>
            <a:r>
              <a:rPr lang="en-US" sz="2400" b="1" dirty="0" smtClean="0"/>
              <a:t>automatically</a:t>
            </a:r>
            <a:r>
              <a:rPr lang="en-US" sz="2400" dirty="0" smtClean="0"/>
              <a:t> with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 global constant </a:t>
            </a:r>
            <a:r>
              <a:rPr lang="en-US" sz="2400" dirty="0" smtClean="0"/>
              <a:t>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attribute mean / median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attribute mean for all samples belonging to the same class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most probable value</a:t>
            </a:r>
            <a:r>
              <a:rPr lang="en-US" sz="2400" dirty="0" smtClean="0"/>
              <a:t>: regression, inference-based such as Bayesian formula or decision tree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Binning</a:t>
            </a:r>
          </a:p>
          <a:p>
            <a:pPr lvl="1"/>
            <a:r>
              <a:rPr lang="en-US" sz="2400" dirty="0" smtClean="0"/>
              <a:t>first sort data and partition into (equal-frequency) bins</a:t>
            </a:r>
          </a:p>
          <a:p>
            <a:pPr lvl="1"/>
            <a:r>
              <a:rPr lang="en-US" sz="2400" dirty="0" smtClean="0"/>
              <a:t>then one can </a:t>
            </a:r>
            <a:r>
              <a:rPr lang="en-US" sz="2400" dirty="0" smtClean="0">
                <a:solidFill>
                  <a:schemeClr val="hlink"/>
                </a:solidFill>
              </a:rPr>
              <a:t>smooth by bin means, smooth by bin median, smooth by bin boundaries</a:t>
            </a:r>
            <a:r>
              <a:rPr lang="en-US" sz="2400" dirty="0" smtClean="0"/>
              <a:t>, etc.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Regression</a:t>
            </a:r>
          </a:p>
          <a:p>
            <a:pPr lvl="1"/>
            <a:r>
              <a:rPr lang="en-US" sz="2400" dirty="0" smtClean="0"/>
              <a:t>smooth by fitting the data into regression functions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Clustering</a:t>
            </a:r>
          </a:p>
          <a:p>
            <a:pPr lvl="1"/>
            <a:r>
              <a:rPr lang="en-US" sz="2400" dirty="0" smtClean="0"/>
              <a:t>detect and remove outliers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Combined computer and human inspection</a:t>
            </a:r>
          </a:p>
          <a:p>
            <a:pPr lvl="1"/>
            <a:r>
              <a:rPr lang="en-US" sz="2400" dirty="0" smtClean="0"/>
              <a:t>detect suspicious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600" b="1" dirty="0" smtClean="0"/>
              <a:t>Data integration</a:t>
            </a:r>
            <a:endParaRPr lang="en-US" sz="26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Combines data from multiple sources into a coherent store</a:t>
            </a:r>
          </a:p>
          <a:p>
            <a:pPr lvl="1">
              <a:lnSpc>
                <a:spcPct val="130000"/>
              </a:lnSpc>
            </a:pPr>
            <a:r>
              <a:rPr lang="en-US" sz="2100" dirty="0" smtClean="0"/>
              <a:t>Schema integration: e.g., </a:t>
            </a:r>
            <a:r>
              <a:rPr lang="en-US" sz="2100" dirty="0" err="1" smtClean="0"/>
              <a:t>A.cust</a:t>
            </a:r>
            <a:r>
              <a:rPr lang="en-US" sz="2100" dirty="0" smtClean="0"/>
              <a:t>-id </a:t>
            </a:r>
            <a:r>
              <a:rPr lang="en-US" sz="2100" dirty="0" smtClean="0">
                <a:sym typeface="Symbol" pitchFamily="18" charset="2"/>
              </a:rPr>
              <a:t> </a:t>
            </a:r>
            <a:r>
              <a:rPr lang="en-US" sz="2100" dirty="0" err="1" smtClean="0">
                <a:sym typeface="Symbol" pitchFamily="18" charset="2"/>
              </a:rPr>
              <a:t>B.</a:t>
            </a:r>
            <a:r>
              <a:rPr lang="en-US" sz="2100" dirty="0" err="1" smtClean="0"/>
              <a:t>cust</a:t>
            </a:r>
            <a:r>
              <a:rPr lang="en-US" sz="2100" dirty="0" smtClean="0"/>
              <a:t>-#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Integrate metadata from different sources</a:t>
            </a:r>
          </a:p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chemeClr val="hlink"/>
                </a:solidFill>
              </a:rPr>
              <a:t>Entity identification problem</a:t>
            </a:r>
            <a:r>
              <a:rPr lang="en-US" sz="2600" dirty="0" smtClean="0"/>
              <a:t>: </a:t>
            </a:r>
          </a:p>
          <a:p>
            <a:pPr lvl="1"/>
            <a:r>
              <a:rPr lang="en-US" sz="2100" dirty="0" smtClean="0"/>
              <a:t>How can equivalent real-world entities from multiple data sources be matched up?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Detecting and resolving data value conflicts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For the same real world entity, attribute values from different sources are different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Handling Redundancy in Data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Redundant </a:t>
            </a:r>
            <a:r>
              <a:rPr lang="en-US" sz="2400" smtClean="0"/>
              <a:t>data occurs </a:t>
            </a:r>
            <a:r>
              <a:rPr lang="en-US" sz="2400" dirty="0" smtClean="0"/>
              <a:t>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/>
              <a:t>Object identification</a:t>
            </a:r>
            <a:r>
              <a:rPr lang="en-US" sz="2400" dirty="0" smtClean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/>
              <a:t>Derivable data:</a:t>
            </a:r>
            <a:r>
              <a:rPr lang="en-US" sz="2400" dirty="0" smtClean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Redundant attributes can be detected by </a:t>
            </a:r>
            <a:r>
              <a:rPr lang="en-US" sz="2400" b="1" i="1" dirty="0" smtClean="0">
                <a:solidFill>
                  <a:srgbClr val="0000CC"/>
                </a:solidFill>
              </a:rPr>
              <a:t>correlation </a:t>
            </a:r>
            <a:r>
              <a:rPr lang="en-US" sz="2400" b="1" dirty="0" smtClean="0">
                <a:solidFill>
                  <a:srgbClr val="0000CC"/>
                </a:solidFill>
              </a:rPr>
              <a:t>and</a:t>
            </a:r>
            <a:r>
              <a:rPr lang="en-US" sz="2400" b="1" i="1" dirty="0" smtClean="0">
                <a:solidFill>
                  <a:srgbClr val="0000CC"/>
                </a:solidFill>
              </a:rPr>
              <a:t> covariance analysis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/>
              <a:t>Careful integration of the data from multiple sources may help reduce/avoid redundancies and inconsistencies and improve mining speed and quality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2249</Words>
  <Application>Microsoft Office PowerPoint</Application>
  <PresentationFormat>On-screen Show (4:3)</PresentationFormat>
  <Paragraphs>313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Data Mining &amp; Knowledge Discovery</vt:lpstr>
      <vt:lpstr>Data Preprocessing</vt:lpstr>
      <vt:lpstr>Why Preprocess the Data?</vt:lpstr>
      <vt:lpstr>Major Tasks in Data Preprocessing</vt:lpstr>
      <vt:lpstr>Data Cleaning</vt:lpstr>
      <vt:lpstr>How to Handle Missing Data?</vt:lpstr>
      <vt:lpstr>How to Handle Noisy Data?</vt:lpstr>
      <vt:lpstr>Data Integration</vt:lpstr>
      <vt:lpstr>Handling Redundancy in Data Integration</vt:lpstr>
      <vt:lpstr>Correlation Analysis (Nominal Data)</vt:lpstr>
      <vt:lpstr>Correlation Analysis (Nominal Data)</vt:lpstr>
      <vt:lpstr>Example</vt:lpstr>
      <vt:lpstr>Correlation Analysis (Numeric Data)</vt:lpstr>
      <vt:lpstr>Data Reduction Strategies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Data Cube Aggregation</vt:lpstr>
      <vt:lpstr>Data Cube</vt:lpstr>
      <vt:lpstr>2-D Data Cube</vt:lpstr>
      <vt:lpstr>3-D Data Cube</vt:lpstr>
      <vt:lpstr>3-D Data Cube</vt:lpstr>
      <vt:lpstr>4-D Data Cube</vt:lpstr>
      <vt:lpstr>Lattice</vt:lpstr>
      <vt:lpstr>A Lattice of Cuboids</vt:lpstr>
      <vt:lpstr>Data Warehouse</vt:lpstr>
      <vt:lpstr>Data Warehouse—Subject-Oriented</vt:lpstr>
      <vt:lpstr>Data Warehouse—Integrated</vt:lpstr>
      <vt:lpstr>Data Warehouse—Time Variant</vt:lpstr>
      <vt:lpstr>Data Warehouse—Nonvolatile</vt:lpstr>
      <vt:lpstr>Data Warehouse Usage</vt:lpstr>
      <vt:lpstr>Slide 33</vt:lpstr>
      <vt:lpstr>Data Reduction 3: Data Compression</vt:lpstr>
      <vt:lpstr>Data Transformation</vt:lpstr>
      <vt:lpstr>Normalization</vt:lpstr>
      <vt:lpstr>Discretization</vt:lpstr>
      <vt:lpstr>Data Discretization Methods</vt:lpstr>
      <vt:lpstr>Discretization by Classification &amp; Correlation</vt:lpstr>
      <vt:lpstr>Concept Hierarchy Generation</vt:lpstr>
      <vt:lpstr>Automatic Concept Hierarchy Generation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128</cp:revision>
  <dcterms:created xsi:type="dcterms:W3CDTF">2014-12-31T18:10:21Z</dcterms:created>
  <dcterms:modified xsi:type="dcterms:W3CDTF">2018-09-03T10:08:41Z</dcterms:modified>
</cp:coreProperties>
</file>