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5" r:id="rId2"/>
    <p:sldId id="265" r:id="rId3"/>
    <p:sldId id="286" r:id="rId4"/>
    <p:sldId id="287" r:id="rId5"/>
    <p:sldId id="288" r:id="rId6"/>
    <p:sldId id="290" r:id="rId7"/>
    <p:sldId id="292" r:id="rId8"/>
    <p:sldId id="294" r:id="rId9"/>
    <p:sldId id="295" r:id="rId10"/>
    <p:sldId id="296" r:id="rId11"/>
    <p:sldId id="315" r:id="rId12"/>
    <p:sldId id="316" r:id="rId13"/>
    <p:sldId id="297" r:id="rId14"/>
    <p:sldId id="29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FF00"/>
    <a:srgbClr val="FF9900"/>
    <a:srgbClr val="000099"/>
    <a:srgbClr val="0000FF"/>
    <a:srgbClr val="CC0000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22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37DED-9D13-44E5-8DCB-1414BF4E20AD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479F6-8D3A-4246-A62B-421289720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C0000"/>
              </a:buClr>
              <a:defRPr/>
            </a:lvl1pPr>
            <a:lvl2pPr>
              <a:buClr>
                <a:srgbClr val="CC0000"/>
              </a:buClr>
              <a:defRPr/>
            </a:lvl2pPr>
            <a:lvl3pPr>
              <a:buClr>
                <a:srgbClr val="CC0000"/>
              </a:buClr>
              <a:defRPr/>
            </a:lvl3pPr>
            <a:lvl4pPr>
              <a:buClr>
                <a:srgbClr val="CC0000"/>
              </a:buClr>
              <a:defRPr/>
            </a:lvl4pPr>
            <a:lvl5pPr>
              <a:buClr>
                <a:srgbClr val="CC00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0F67E-3BFB-4E53-A674-14DCE7B9464C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5400"/>
            <a:ext cx="8229600" cy="1588"/>
          </a:xfrm>
          <a:prstGeom prst="line">
            <a:avLst/>
          </a:prstGeom>
          <a:ln w="349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382000" cy="1770670"/>
          </a:xfrm>
          <a:solidFill>
            <a:srgbClr val="FF3300"/>
          </a:solidFill>
        </p:spPr>
        <p:txBody>
          <a:bodyPr>
            <a:normAutofit/>
          </a:bodyPr>
          <a:lstStyle/>
          <a:p>
            <a:r>
              <a:rPr sz="5400" b="1" smtClean="0">
                <a:solidFill>
                  <a:schemeClr val="bg1"/>
                </a:solidFill>
              </a:rPr>
              <a:t>Data Mining &amp; Knowledge Discovery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7620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IME 672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8400" y="52578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Lecture 3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Correlation Analysis (Nominal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l-GR" sz="2400" b="1" dirty="0" smtClean="0">
                <a:solidFill>
                  <a:srgbClr val="0000CC"/>
                </a:solidFill>
                <a:latin typeface="Calibri" pitchFamily="34" charset="0"/>
              </a:rPr>
              <a:t>Χ</a:t>
            </a:r>
            <a:r>
              <a:rPr lang="en-US" sz="2400" b="1" baseline="30000" dirty="0" smtClean="0">
                <a:solidFill>
                  <a:srgbClr val="0000CC"/>
                </a:solidFill>
                <a:latin typeface="Calibri" pitchFamily="34" charset="0"/>
              </a:rPr>
              <a:t>2</a:t>
            </a:r>
            <a:r>
              <a:rPr lang="en-US" sz="2400" b="1" dirty="0" smtClean="0">
                <a:solidFill>
                  <a:srgbClr val="0000CC"/>
                </a:solidFill>
                <a:latin typeface="Calibri" pitchFamily="34" charset="0"/>
              </a:rPr>
              <a:t> (chi-square) test</a:t>
            </a:r>
            <a:endParaRPr lang="el-GR" sz="2400" b="1" dirty="0" smtClean="0">
              <a:solidFill>
                <a:srgbClr val="0000CC"/>
              </a:solidFill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endParaRPr lang="en-US" sz="2400" dirty="0" smtClean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endParaRPr lang="en-US" sz="2400" dirty="0" smtClean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Calibri" pitchFamily="34" charset="0"/>
              </a:rPr>
              <a:t>The larger the </a:t>
            </a:r>
            <a:r>
              <a:rPr lang="el-GR" sz="2400" dirty="0" smtClean="0">
                <a:latin typeface="Calibri" pitchFamily="34" charset="0"/>
              </a:rPr>
              <a:t>Χ</a:t>
            </a:r>
            <a:r>
              <a:rPr lang="en-US" sz="2400" baseline="30000" dirty="0" smtClean="0">
                <a:latin typeface="Calibri" pitchFamily="34" charset="0"/>
              </a:rPr>
              <a:t>2</a:t>
            </a:r>
            <a:r>
              <a:rPr lang="en-US" sz="2400" dirty="0" smtClean="0">
                <a:latin typeface="Calibri" pitchFamily="34" charset="0"/>
              </a:rPr>
              <a:t> value, the more likely the variables are related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Calibri" pitchFamily="34" charset="0"/>
              </a:rPr>
              <a:t>Correlation does not imply causality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latin typeface="Calibri" pitchFamily="34" charset="0"/>
              </a:rPr>
              <a:t># of hospitals and # of car-theft in a city are correlated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latin typeface="Calibri" pitchFamily="34" charset="0"/>
              </a:rPr>
              <a:t>Both are causally linked to the third variable: population</a:t>
            </a:r>
            <a:endParaRPr lang="en-US" dirty="0"/>
          </a:p>
        </p:txBody>
      </p:sp>
      <p:graphicFrame>
        <p:nvGraphicFramePr>
          <p:cNvPr id="1027" name="Object 4"/>
          <p:cNvGraphicFramePr>
            <a:graphicFrameLocks noChangeAspect="1"/>
          </p:cNvGraphicFramePr>
          <p:nvPr/>
        </p:nvGraphicFramePr>
        <p:xfrm>
          <a:off x="2416175" y="1993768"/>
          <a:ext cx="4365625" cy="972344"/>
        </p:xfrm>
        <a:graphic>
          <a:graphicData uri="http://schemas.openxmlformats.org/presentationml/2006/ole">
            <p:oleObj spid="_x0000_s1027" name="Equation" r:id="rId3" imgW="2057400" imgH="4445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Correlation Analysis (Nominal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Correlation relationship between two attributes, </a:t>
            </a:r>
            <a:r>
              <a:rPr lang="en-US" sz="2400" i="1" dirty="0" smtClean="0"/>
              <a:t>A and B</a:t>
            </a:r>
            <a:endParaRPr lang="en-US" sz="2400" dirty="0" smtClean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400" i="1" dirty="0" smtClean="0"/>
              <a:t>A </a:t>
            </a:r>
            <a:r>
              <a:rPr lang="en-US" sz="2400" dirty="0" smtClean="0"/>
              <a:t>has</a:t>
            </a:r>
            <a:r>
              <a:rPr lang="en-US" sz="2400" i="1" dirty="0" smtClean="0"/>
              <a:t> c </a:t>
            </a:r>
            <a:r>
              <a:rPr lang="en-US" sz="2400" dirty="0" smtClean="0"/>
              <a:t>distinct values and</a:t>
            </a:r>
            <a:r>
              <a:rPr lang="en-US" sz="2400" i="1" dirty="0" smtClean="0"/>
              <a:t> B </a:t>
            </a:r>
            <a:r>
              <a:rPr lang="en-US" sz="2400" dirty="0" smtClean="0"/>
              <a:t>has</a:t>
            </a:r>
            <a:r>
              <a:rPr lang="en-US" sz="2400" i="1" dirty="0" smtClean="0"/>
              <a:t> r </a:t>
            </a:r>
          </a:p>
          <a:p>
            <a:r>
              <a:rPr lang="en-US" sz="2400" b="1" dirty="0" smtClean="0"/>
              <a:t>Contingency table</a:t>
            </a:r>
            <a:r>
              <a:rPr lang="en-US" sz="2400" dirty="0" smtClean="0"/>
              <a:t>: </a:t>
            </a:r>
            <a:r>
              <a:rPr lang="en-US" sz="2400" i="1" dirty="0" smtClean="0"/>
              <a:t>c</a:t>
            </a:r>
            <a:r>
              <a:rPr lang="en-US" sz="2400" dirty="0" smtClean="0"/>
              <a:t> values of </a:t>
            </a:r>
            <a:r>
              <a:rPr lang="en-US" sz="2400" i="1" dirty="0" smtClean="0"/>
              <a:t>A</a:t>
            </a:r>
            <a:r>
              <a:rPr lang="en-US" sz="2400" dirty="0" smtClean="0"/>
              <a:t> are the columns and </a:t>
            </a:r>
            <a:r>
              <a:rPr lang="en-US" sz="2400" i="1" dirty="0" smtClean="0"/>
              <a:t>r </a:t>
            </a:r>
            <a:r>
              <a:rPr lang="en-US" sz="2400" dirty="0" smtClean="0"/>
              <a:t>values of </a:t>
            </a:r>
            <a:r>
              <a:rPr lang="en-US" sz="2400" i="1" dirty="0" smtClean="0"/>
              <a:t>B </a:t>
            </a:r>
            <a:r>
              <a:rPr lang="en-US" sz="2400" dirty="0" smtClean="0"/>
              <a:t>the rows</a:t>
            </a:r>
          </a:p>
          <a:p>
            <a:r>
              <a:rPr lang="en-US" sz="2400" dirty="0" smtClean="0"/>
              <a:t>(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i</a:t>
            </a:r>
            <a:r>
              <a:rPr lang="en-US" sz="2400" i="1" dirty="0" smtClean="0"/>
              <a:t> ,</a:t>
            </a:r>
            <a:r>
              <a:rPr lang="en-US" sz="2400" i="1" dirty="0" err="1" smtClean="0"/>
              <a:t>B</a:t>
            </a:r>
            <a:r>
              <a:rPr lang="en-US" sz="2400" i="1" baseline="-25000" dirty="0" err="1" smtClean="0"/>
              <a:t>j</a:t>
            </a:r>
            <a:r>
              <a:rPr lang="en-US" sz="2400" i="1" dirty="0" smtClean="0"/>
              <a:t>): </a:t>
            </a:r>
            <a:r>
              <a:rPr lang="en-US" sz="2400" dirty="0" smtClean="0"/>
              <a:t>joint event that attribute </a:t>
            </a:r>
            <a:r>
              <a:rPr lang="en-US" sz="2400" i="1" dirty="0" smtClean="0"/>
              <a:t>A</a:t>
            </a:r>
            <a:r>
              <a:rPr lang="en-US" sz="2400" dirty="0" smtClean="0"/>
              <a:t> takes on value </a:t>
            </a:r>
            <a:r>
              <a:rPr lang="en-US" sz="2400" i="1" dirty="0" err="1" smtClean="0"/>
              <a:t>a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and attribute </a:t>
            </a:r>
            <a:r>
              <a:rPr lang="en-US" sz="2400" i="1" dirty="0" smtClean="0"/>
              <a:t>B</a:t>
            </a:r>
            <a:r>
              <a:rPr lang="en-US" sz="2400" dirty="0" smtClean="0"/>
              <a:t> takes on value </a:t>
            </a:r>
            <a:r>
              <a:rPr lang="en-US" sz="2400" i="1" dirty="0" err="1" smtClean="0"/>
              <a:t>b</a:t>
            </a:r>
            <a:r>
              <a:rPr lang="en-US" sz="2400" i="1" baseline="-25000" dirty="0" err="1" smtClean="0"/>
              <a:t>j</a:t>
            </a:r>
            <a:endParaRPr lang="en-US" sz="2400" i="1" baseline="-25000" dirty="0" smtClean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endParaRPr lang="en-US" sz="2400" dirty="0" smtClean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endParaRPr lang="en-US" sz="2400" dirty="0" smtClean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400" i="1" dirty="0" err="1" smtClean="0"/>
              <a:t>o</a:t>
            </a:r>
            <a:r>
              <a:rPr lang="en-US" sz="2400" i="1" baseline="-25000" dirty="0" err="1" smtClean="0"/>
              <a:t>ij</a:t>
            </a:r>
            <a:r>
              <a:rPr lang="en-US" sz="2400" i="1" dirty="0" smtClean="0"/>
              <a:t> </a:t>
            </a:r>
            <a:r>
              <a:rPr lang="en-US" sz="2400" dirty="0" smtClean="0"/>
              <a:t>= observed frequency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e</a:t>
            </a:r>
            <a:r>
              <a:rPr lang="en-US" sz="2400" i="1" baseline="-25000" dirty="0" err="1" smtClean="0"/>
              <a:t>ij</a:t>
            </a:r>
            <a:r>
              <a:rPr lang="en-US" sz="2400" i="1" dirty="0" smtClean="0"/>
              <a:t> </a:t>
            </a:r>
            <a:r>
              <a:rPr lang="en-US" sz="2400" dirty="0" smtClean="0"/>
              <a:t>= expected frequency</a:t>
            </a:r>
            <a:endParaRPr lang="en-US" sz="2400" dirty="0" smtClean="0">
              <a:latin typeface="Calibri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810000"/>
            <a:ext cx="3733800" cy="1220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1" y="5715000"/>
            <a:ext cx="4648200" cy="80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group of 1500 people was surveyed</a:t>
            </a:r>
          </a:p>
          <a:p>
            <a:r>
              <a:rPr lang="en-US" dirty="0" smtClean="0"/>
              <a:t>Gender of each person was noted</a:t>
            </a:r>
          </a:p>
          <a:p>
            <a:r>
              <a:rPr lang="en-US" dirty="0" smtClean="0"/>
              <a:t>Preferred type of reading: fiction or nonfiction</a:t>
            </a:r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429001"/>
            <a:ext cx="6019800" cy="198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5638800"/>
            <a:ext cx="64103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Correlation Analysis (Numeric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Calibri" pitchFamily="34" charset="0"/>
              </a:rPr>
              <a:t>Correlation coefficient (also called </a:t>
            </a:r>
            <a:r>
              <a:rPr lang="en-US" sz="2400" dirty="0" smtClean="0">
                <a:solidFill>
                  <a:srgbClr val="0000CC"/>
                </a:solidFill>
                <a:latin typeface="Calibri" pitchFamily="34" charset="0"/>
              </a:rPr>
              <a:t>Pearson’s product moment coefficient</a:t>
            </a:r>
            <a:r>
              <a:rPr lang="en-US" sz="2400" dirty="0" smtClean="0">
                <a:latin typeface="Calibri" pitchFamily="34" charset="0"/>
              </a:rPr>
              <a:t>)</a:t>
            </a:r>
          </a:p>
          <a:p>
            <a:endParaRPr lang="en-US" sz="2400" dirty="0" smtClean="0">
              <a:latin typeface="Calibri" pitchFamily="34" charset="0"/>
            </a:endParaRPr>
          </a:p>
          <a:p>
            <a:endParaRPr lang="en-US" sz="2400" dirty="0" smtClean="0">
              <a:latin typeface="Calibri" pitchFamily="34" charset="0"/>
            </a:endParaRPr>
          </a:p>
          <a:p>
            <a:endParaRPr lang="en-US" sz="2400" dirty="0" smtClean="0">
              <a:latin typeface="Calibri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2400" dirty="0" smtClean="0">
                <a:latin typeface="Calibri" pitchFamily="34" charset="0"/>
              </a:rPr>
              <a:t>where n is the number of </a:t>
            </a:r>
            <a:r>
              <a:rPr lang="en-US" sz="2400" dirty="0" err="1" smtClean="0">
                <a:latin typeface="Calibri" pitchFamily="34" charset="0"/>
              </a:rPr>
              <a:t>tuples</a:t>
            </a:r>
            <a:r>
              <a:rPr lang="en-US" sz="2400" dirty="0" smtClean="0">
                <a:latin typeface="Calibri" pitchFamily="34" charset="0"/>
              </a:rPr>
              <a:t>,       and      are the respective means of A and B, </a:t>
            </a:r>
            <a:r>
              <a:rPr lang="el-GR" sz="2400" dirty="0" smtClean="0">
                <a:latin typeface="Calibri" pitchFamily="34" charset="0"/>
              </a:rPr>
              <a:t>σ</a:t>
            </a:r>
            <a:r>
              <a:rPr lang="en-US" sz="2400" baseline="-25000" dirty="0" smtClean="0">
                <a:latin typeface="Calibri" pitchFamily="34" charset="0"/>
              </a:rPr>
              <a:t>A </a:t>
            </a:r>
            <a:r>
              <a:rPr lang="en-US" sz="2400" dirty="0" smtClean="0">
                <a:latin typeface="Calibri" pitchFamily="34" charset="0"/>
              </a:rPr>
              <a:t>and </a:t>
            </a:r>
            <a:r>
              <a:rPr lang="el-GR" sz="2400" dirty="0" smtClean="0">
                <a:latin typeface="Calibri" pitchFamily="34" charset="0"/>
              </a:rPr>
              <a:t>σ</a:t>
            </a:r>
            <a:r>
              <a:rPr lang="en-US" sz="2400" baseline="-25000" dirty="0" smtClean="0">
                <a:latin typeface="Calibri" pitchFamily="34" charset="0"/>
              </a:rPr>
              <a:t>B </a:t>
            </a:r>
            <a:r>
              <a:rPr lang="en-US" sz="2400" dirty="0" smtClean="0">
                <a:latin typeface="Calibri" pitchFamily="34" charset="0"/>
              </a:rPr>
              <a:t>are the respective standard deviation of A and B, and </a:t>
            </a:r>
            <a:r>
              <a:rPr lang="el-GR" sz="2400" dirty="0" smtClean="0">
                <a:latin typeface="Calibri" pitchFamily="34" charset="0"/>
              </a:rPr>
              <a:t>Σ</a:t>
            </a:r>
            <a:r>
              <a:rPr lang="en-US" sz="2400" dirty="0" smtClean="0">
                <a:latin typeface="Calibri" pitchFamily="34" charset="0"/>
              </a:rPr>
              <a:t>(</a:t>
            </a:r>
            <a:r>
              <a:rPr lang="en-US" sz="2400" dirty="0" err="1" smtClean="0">
                <a:latin typeface="Calibri" pitchFamily="34" charset="0"/>
              </a:rPr>
              <a:t>a</a:t>
            </a:r>
            <a:r>
              <a:rPr lang="en-US" sz="2400" baseline="-25000" dirty="0" err="1" smtClean="0">
                <a:latin typeface="Calibri" pitchFamily="34" charset="0"/>
              </a:rPr>
              <a:t>i</a:t>
            </a:r>
            <a:r>
              <a:rPr lang="en-US" sz="2400" dirty="0" err="1" smtClean="0">
                <a:latin typeface="Calibri" pitchFamily="34" charset="0"/>
              </a:rPr>
              <a:t>b</a:t>
            </a:r>
            <a:r>
              <a:rPr lang="en-US" sz="2400" baseline="-25000" dirty="0" err="1" smtClean="0">
                <a:latin typeface="Calibri" pitchFamily="34" charset="0"/>
              </a:rPr>
              <a:t>i</a:t>
            </a:r>
            <a:r>
              <a:rPr lang="en-US" sz="2400" dirty="0" smtClean="0">
                <a:latin typeface="Calibri" pitchFamily="34" charset="0"/>
              </a:rPr>
              <a:t>) is the sum of the AB cross-product</a:t>
            </a:r>
          </a:p>
          <a:p>
            <a:r>
              <a:rPr lang="en-US" sz="2400" dirty="0" smtClean="0"/>
              <a:t>-1 &lt;= </a:t>
            </a:r>
            <a:r>
              <a:rPr lang="en-US" sz="2400" dirty="0" err="1" smtClean="0">
                <a:latin typeface="Calibri" pitchFamily="34" charset="0"/>
              </a:rPr>
              <a:t>r</a:t>
            </a:r>
            <a:r>
              <a:rPr lang="en-US" sz="2400" baseline="-25000" dirty="0" err="1" smtClean="0">
                <a:latin typeface="Calibri" pitchFamily="34" charset="0"/>
              </a:rPr>
              <a:t>A,B</a:t>
            </a:r>
            <a:r>
              <a:rPr lang="en-US" sz="2400" i="1" dirty="0" smtClean="0"/>
              <a:t> &lt;= </a:t>
            </a:r>
            <a:r>
              <a:rPr lang="en-US" sz="2400" dirty="0" smtClean="0"/>
              <a:t>+1</a:t>
            </a:r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If </a:t>
            </a:r>
            <a:r>
              <a:rPr lang="en-US" sz="2400" dirty="0" err="1" smtClean="0">
                <a:latin typeface="Calibri" pitchFamily="34" charset="0"/>
              </a:rPr>
              <a:t>r</a:t>
            </a:r>
            <a:r>
              <a:rPr lang="en-US" sz="2400" baseline="-25000" dirty="0" err="1" smtClean="0">
                <a:latin typeface="Calibri" pitchFamily="34" charset="0"/>
              </a:rPr>
              <a:t>A,B</a:t>
            </a:r>
            <a:r>
              <a:rPr lang="en-US" sz="2400" dirty="0" smtClean="0">
                <a:latin typeface="Calibri" pitchFamily="34" charset="0"/>
              </a:rPr>
              <a:t> &gt; 0, A and B are positively correlated (A’s values increase as B’s).  The higher, the stronger correlation.</a:t>
            </a:r>
          </a:p>
          <a:p>
            <a:r>
              <a:rPr lang="en-US" sz="2400" dirty="0" err="1" smtClean="0">
                <a:latin typeface="Calibri" pitchFamily="34" charset="0"/>
              </a:rPr>
              <a:t>r</a:t>
            </a:r>
            <a:r>
              <a:rPr lang="en-US" sz="2400" baseline="-25000" dirty="0" err="1" smtClean="0">
                <a:latin typeface="Calibri" pitchFamily="34" charset="0"/>
              </a:rPr>
              <a:t>A,B</a:t>
            </a:r>
            <a:r>
              <a:rPr lang="en-US" sz="2400" dirty="0" smtClean="0">
                <a:latin typeface="Calibri" pitchFamily="34" charset="0"/>
              </a:rPr>
              <a:t> = 0: independent;  </a:t>
            </a:r>
            <a:r>
              <a:rPr lang="en-US" sz="2400" dirty="0" err="1" smtClean="0">
                <a:latin typeface="Calibri" pitchFamily="34" charset="0"/>
              </a:rPr>
              <a:t>r</a:t>
            </a:r>
            <a:r>
              <a:rPr lang="en-US" sz="2400" baseline="-25000" dirty="0" err="1" smtClean="0">
                <a:latin typeface="Calibri" pitchFamily="34" charset="0"/>
              </a:rPr>
              <a:t>AB</a:t>
            </a:r>
            <a:r>
              <a:rPr lang="en-US" sz="2400" dirty="0" smtClean="0">
                <a:latin typeface="Calibri" pitchFamily="34" charset="0"/>
              </a:rPr>
              <a:t> &lt; 0: negatively correlated</a:t>
            </a:r>
          </a:p>
          <a:p>
            <a:endParaRPr lang="en-US" dirty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905000" y="2473325"/>
          <a:ext cx="5081588" cy="900113"/>
        </p:xfrm>
        <a:graphic>
          <a:graphicData uri="http://schemas.openxmlformats.org/presentationml/2006/ole">
            <p:oleObj spid="_x0000_s2050" name="Equation" r:id="rId3" imgW="2870200" imgH="508000" progId="">
              <p:embed/>
            </p:oleObj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5119048" y="3472216"/>
          <a:ext cx="315968" cy="421944"/>
        </p:xfrm>
        <a:graphic>
          <a:graphicData uri="http://schemas.openxmlformats.org/presentationml/2006/ole">
            <p:oleObj spid="_x0000_s2051" name="Equation" r:id="rId4" imgW="152268" imgH="203024" progId="">
              <p:embed/>
            </p:oleObj>
          </a:graphicData>
        </a:graphic>
      </p:graphicFrame>
      <p:graphicFrame>
        <p:nvGraphicFramePr>
          <p:cNvPr id="2052" name="Object 6"/>
          <p:cNvGraphicFramePr>
            <a:graphicFrameLocks noChangeAspect="1"/>
          </p:cNvGraphicFramePr>
          <p:nvPr/>
        </p:nvGraphicFramePr>
        <p:xfrm>
          <a:off x="6029325" y="3505200"/>
          <a:ext cx="295275" cy="392113"/>
        </p:xfrm>
        <a:graphic>
          <a:graphicData uri="http://schemas.openxmlformats.org/presentationml/2006/ole">
            <p:oleObj spid="_x0000_s2052" name="Equation" r:id="rId5" imgW="152268" imgH="203024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Reduction Strategies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/>
              <a:t>Objective</a:t>
            </a:r>
            <a:r>
              <a:rPr lang="en-US" sz="2000" dirty="0" smtClean="0"/>
              <a:t>: Obtain a reduced representation of the data set that is much smaller in volume but yet produces the same (or almost the same) analytical results</a:t>
            </a:r>
          </a:p>
          <a:p>
            <a:pPr>
              <a:lnSpc>
                <a:spcPct val="90000"/>
              </a:lnSpc>
            </a:pPr>
            <a:r>
              <a:rPr lang="en-US" sz="2000" b="1" dirty="0" smtClean="0"/>
              <a:t>Why</a:t>
            </a:r>
            <a:r>
              <a:rPr lang="en-US" sz="2000" dirty="0" smtClean="0"/>
              <a:t>? </a:t>
            </a:r>
            <a:r>
              <a:rPr lang="en-US" sz="2000" dirty="0" smtClean="0">
                <a:cs typeface="Tahoma" pitchFamily="34" charset="0"/>
              </a:rPr>
              <a:t>— </a:t>
            </a:r>
            <a:r>
              <a:rPr lang="en-US" sz="2000" dirty="0" smtClean="0"/>
              <a:t>Complex data analysis may take a very long time to run on the complete data set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Data reduction strategies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chemeClr val="hlink"/>
                </a:solidFill>
              </a:rPr>
              <a:t>Dimensionality reduction</a:t>
            </a:r>
            <a:endParaRPr lang="en-US" sz="2000" b="1" dirty="0" smtClean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Wavelet transforms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Principal Components Analysis (PCA)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Attribute/Feature subset selection, feature creation</a:t>
            </a:r>
          </a:p>
          <a:p>
            <a:pPr lvl="1">
              <a:lnSpc>
                <a:spcPct val="90000"/>
              </a:lnSpc>
            </a:pPr>
            <a:r>
              <a:rPr lang="en-US" sz="2000" b="1" dirty="0" err="1" smtClean="0">
                <a:solidFill>
                  <a:schemeClr val="hlink"/>
                </a:solidFill>
              </a:rPr>
              <a:t>Numerosity</a:t>
            </a:r>
            <a:r>
              <a:rPr lang="en-US" sz="2000" b="1" dirty="0" smtClean="0">
                <a:solidFill>
                  <a:schemeClr val="hlink"/>
                </a:solidFill>
              </a:rPr>
              <a:t> reduction</a:t>
            </a:r>
            <a:r>
              <a:rPr lang="en-US" sz="2000" b="1" dirty="0" smtClean="0">
                <a:solidFill>
                  <a:schemeClr val="folHlink"/>
                </a:solidFill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Regression and Log-Linear Models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Histograms, clustering, sampling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Data cube aggregation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chemeClr val="hlink"/>
                </a:solidFill>
              </a:rPr>
              <a:t>Data compression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895600"/>
            <a:ext cx="4648200" cy="1143000"/>
          </a:xfrm>
        </p:spPr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Preprocess the Data?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 fontScale="92500"/>
          </a:bodyPr>
          <a:lstStyle/>
          <a:p>
            <a:r>
              <a:rPr lang="en-US" sz="3000" dirty="0" smtClean="0"/>
              <a:t>Low-quality data will lead to low-quality mining results</a:t>
            </a:r>
          </a:p>
          <a:p>
            <a:r>
              <a:rPr lang="en-US" sz="3000" dirty="0" smtClean="0"/>
              <a:t>Major issues with Data Quality</a:t>
            </a:r>
          </a:p>
          <a:p>
            <a:pPr lvl="1">
              <a:lnSpc>
                <a:spcPct val="140000"/>
              </a:lnSpc>
            </a:pPr>
            <a:r>
              <a:rPr lang="en-US" sz="2600" b="1" dirty="0" smtClean="0"/>
              <a:t>Accuracy</a:t>
            </a:r>
            <a:r>
              <a:rPr lang="en-US" sz="2600" dirty="0" smtClean="0"/>
              <a:t>: correct or wrong, accurate or not, noisy, …</a:t>
            </a:r>
          </a:p>
          <a:p>
            <a:pPr lvl="1">
              <a:lnSpc>
                <a:spcPct val="140000"/>
              </a:lnSpc>
            </a:pPr>
            <a:r>
              <a:rPr lang="en-US" sz="2600" b="1" dirty="0" smtClean="0"/>
              <a:t>Completeness</a:t>
            </a:r>
            <a:r>
              <a:rPr lang="en-US" sz="2600" dirty="0" smtClean="0"/>
              <a:t>: not recorded, unavailable, …</a:t>
            </a:r>
          </a:p>
          <a:p>
            <a:pPr lvl="1">
              <a:lnSpc>
                <a:spcPct val="140000"/>
              </a:lnSpc>
            </a:pPr>
            <a:r>
              <a:rPr lang="en-US" sz="2600" b="1" dirty="0" smtClean="0"/>
              <a:t>Consistency</a:t>
            </a:r>
            <a:r>
              <a:rPr lang="en-US" sz="2600" dirty="0" smtClean="0"/>
              <a:t>: some modified but some not, dangling, …</a:t>
            </a:r>
          </a:p>
          <a:p>
            <a:pPr lvl="1">
              <a:lnSpc>
                <a:spcPct val="140000"/>
              </a:lnSpc>
            </a:pPr>
            <a:r>
              <a:rPr lang="en-US" sz="2600" b="1" dirty="0" smtClean="0"/>
              <a:t>Timeliness</a:t>
            </a:r>
            <a:r>
              <a:rPr lang="en-US" sz="2600" dirty="0" smtClean="0"/>
              <a:t>: timely update? </a:t>
            </a:r>
          </a:p>
          <a:p>
            <a:pPr lvl="1">
              <a:lnSpc>
                <a:spcPct val="140000"/>
              </a:lnSpc>
            </a:pPr>
            <a:r>
              <a:rPr lang="en-US" sz="2600" b="1" dirty="0" smtClean="0"/>
              <a:t>Believability</a:t>
            </a:r>
            <a:r>
              <a:rPr lang="en-US" sz="2600" dirty="0" smtClean="0"/>
              <a:t>: how trustable the data are correct?</a:t>
            </a:r>
          </a:p>
          <a:p>
            <a:pPr lvl="1">
              <a:lnSpc>
                <a:spcPct val="140000"/>
              </a:lnSpc>
            </a:pPr>
            <a:r>
              <a:rPr lang="en-US" sz="2600" b="1" dirty="0" smtClean="0"/>
              <a:t>Interpretability</a:t>
            </a:r>
            <a:r>
              <a:rPr lang="en-US" sz="2600" dirty="0" smtClean="0"/>
              <a:t>: how easily the data can be understood?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Tasks in 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rgbClr val="0000CC"/>
                </a:solidFill>
              </a:rPr>
              <a:t>Data cleaning</a:t>
            </a:r>
          </a:p>
          <a:p>
            <a:pPr lvl="1"/>
            <a:r>
              <a:rPr lang="en-US" sz="2400" dirty="0" smtClean="0"/>
              <a:t>Fill in missing values, smooth noisy data, identify or remove outliers, and resolve inconsistencies</a:t>
            </a:r>
          </a:p>
          <a:p>
            <a:r>
              <a:rPr lang="en-US" sz="2600" b="1" dirty="0" smtClean="0">
                <a:solidFill>
                  <a:srgbClr val="0000CC"/>
                </a:solidFill>
              </a:rPr>
              <a:t>Data integration</a:t>
            </a:r>
          </a:p>
          <a:p>
            <a:pPr lvl="1"/>
            <a:r>
              <a:rPr lang="en-US" sz="2400" dirty="0" smtClean="0"/>
              <a:t>Integration of multiple databases, data cubes, or files</a:t>
            </a:r>
          </a:p>
          <a:p>
            <a:r>
              <a:rPr lang="en-US" sz="2600" b="1" dirty="0" smtClean="0">
                <a:solidFill>
                  <a:srgbClr val="0000CC"/>
                </a:solidFill>
              </a:rPr>
              <a:t>Data reduction</a:t>
            </a:r>
          </a:p>
          <a:p>
            <a:pPr lvl="1"/>
            <a:r>
              <a:rPr lang="en-US" sz="2400" dirty="0" smtClean="0"/>
              <a:t>Dimensionality reduction</a:t>
            </a:r>
          </a:p>
          <a:p>
            <a:pPr lvl="1"/>
            <a:r>
              <a:rPr lang="en-US" sz="2400" dirty="0" err="1" smtClean="0"/>
              <a:t>Numerosity</a:t>
            </a:r>
            <a:r>
              <a:rPr lang="en-US" sz="2400" dirty="0" smtClean="0"/>
              <a:t> reduction</a:t>
            </a:r>
          </a:p>
          <a:p>
            <a:r>
              <a:rPr lang="en-US" sz="2600" b="1" dirty="0" smtClean="0">
                <a:solidFill>
                  <a:srgbClr val="0000CC"/>
                </a:solidFill>
              </a:rPr>
              <a:t>Data transformation and data </a:t>
            </a:r>
            <a:r>
              <a:rPr lang="en-US" sz="2600" b="1" dirty="0" err="1" smtClean="0">
                <a:solidFill>
                  <a:srgbClr val="0000CC"/>
                </a:solidFill>
              </a:rPr>
              <a:t>discretization</a:t>
            </a:r>
            <a:endParaRPr lang="en-US" sz="2600" b="1" dirty="0" smtClean="0">
              <a:solidFill>
                <a:srgbClr val="0000CC"/>
              </a:solidFill>
            </a:endParaRPr>
          </a:p>
          <a:p>
            <a:pPr lvl="1"/>
            <a:r>
              <a:rPr lang="en-US" sz="2400" dirty="0" smtClean="0"/>
              <a:t>Normalization </a:t>
            </a:r>
          </a:p>
          <a:p>
            <a:pPr lvl="1"/>
            <a:r>
              <a:rPr lang="en-US" sz="2400" dirty="0" smtClean="0"/>
              <a:t>Concept hierarchy generation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0981"/>
                </a:solidFill>
              </a:rPr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sz="2200" i="1" u="sng" dirty="0" smtClean="0"/>
              <a:t>Data in the Real World is Dirty</a:t>
            </a:r>
            <a:r>
              <a:rPr lang="en-US" sz="2200" dirty="0" smtClean="0"/>
              <a:t>: Lots of potentially incorrect data, e.g., instrument faulty, human or computer error, transmission error</a:t>
            </a:r>
          </a:p>
          <a:p>
            <a:pPr lvl="1"/>
            <a:r>
              <a:rPr lang="en-US" sz="2200" b="1" dirty="0" smtClean="0"/>
              <a:t>incomplete</a:t>
            </a:r>
            <a:r>
              <a:rPr lang="en-US" sz="2200" dirty="0" smtClean="0"/>
              <a:t>: lacking attribute values, lacking certain attributes of interest, or containing only aggregate data</a:t>
            </a:r>
          </a:p>
          <a:p>
            <a:pPr lvl="2"/>
            <a:r>
              <a:rPr lang="en-US" sz="2200" dirty="0" smtClean="0"/>
              <a:t>e.g., </a:t>
            </a:r>
            <a:r>
              <a:rPr lang="en-US" sz="2200" i="1" dirty="0" smtClean="0"/>
              <a:t>Occupation </a:t>
            </a:r>
            <a:r>
              <a:rPr lang="en-US" sz="2200" dirty="0" smtClean="0"/>
              <a:t>= “ ” (missing data)</a:t>
            </a:r>
          </a:p>
          <a:p>
            <a:pPr lvl="1"/>
            <a:r>
              <a:rPr lang="en-US" sz="2200" b="1" dirty="0" smtClean="0"/>
              <a:t>noisy</a:t>
            </a:r>
            <a:r>
              <a:rPr lang="en-US" sz="2200" dirty="0" smtClean="0"/>
              <a:t>: containing noise, errors, or outliers</a:t>
            </a:r>
          </a:p>
          <a:p>
            <a:pPr lvl="2"/>
            <a:r>
              <a:rPr lang="en-US" sz="2200" dirty="0" smtClean="0"/>
              <a:t>e.g., </a:t>
            </a:r>
            <a:r>
              <a:rPr lang="en-US" sz="2200" i="1" dirty="0" smtClean="0"/>
              <a:t>Salary </a:t>
            </a:r>
            <a:r>
              <a:rPr lang="en-US" sz="2200" dirty="0" smtClean="0"/>
              <a:t>= “</a:t>
            </a:r>
            <a:r>
              <a:rPr lang="en-US" sz="2200" dirty="0" smtClean="0">
                <a:cs typeface="Tahoma" pitchFamily="34" charset="0"/>
              </a:rPr>
              <a:t>−</a:t>
            </a:r>
            <a:r>
              <a:rPr lang="en-US" sz="2200" dirty="0" smtClean="0"/>
              <a:t>10” (an error)</a:t>
            </a:r>
          </a:p>
          <a:p>
            <a:pPr lvl="1"/>
            <a:r>
              <a:rPr lang="en-US" sz="2200" b="1" dirty="0" smtClean="0"/>
              <a:t>inconsistent</a:t>
            </a:r>
            <a:r>
              <a:rPr lang="en-US" sz="2200" dirty="0" smtClean="0"/>
              <a:t>: containing discrepancies in codes or names, e.g.,</a:t>
            </a:r>
          </a:p>
          <a:p>
            <a:pPr lvl="2"/>
            <a:r>
              <a:rPr lang="en-US" sz="2200" i="1" dirty="0" smtClean="0"/>
              <a:t>Age </a:t>
            </a:r>
            <a:r>
              <a:rPr lang="en-US" sz="2200" dirty="0" smtClean="0"/>
              <a:t>= “42”, </a:t>
            </a:r>
            <a:r>
              <a:rPr lang="en-US" sz="2200" i="1" dirty="0" smtClean="0"/>
              <a:t>Birthday </a:t>
            </a:r>
            <a:r>
              <a:rPr lang="en-US" sz="2200" dirty="0" smtClean="0"/>
              <a:t>= “03/07/2010”</a:t>
            </a:r>
          </a:p>
          <a:p>
            <a:pPr lvl="2"/>
            <a:r>
              <a:rPr lang="en-US" sz="2200" dirty="0" smtClean="0"/>
              <a:t>Was rating “1, 2, 3”, now rating “A, B, C”</a:t>
            </a:r>
          </a:p>
          <a:p>
            <a:pPr lvl="1"/>
            <a:r>
              <a:rPr lang="en-US" sz="2200" b="1" dirty="0" smtClean="0"/>
              <a:t>intentional: </a:t>
            </a:r>
            <a:r>
              <a:rPr lang="en-US" sz="2200" dirty="0" smtClean="0"/>
              <a:t>(e.g., </a:t>
            </a:r>
            <a:r>
              <a:rPr lang="en-US" sz="2200" i="1" dirty="0" smtClean="0"/>
              <a:t>disguised missing</a:t>
            </a:r>
            <a:r>
              <a:rPr lang="en-US" sz="2200" dirty="0" smtClean="0"/>
              <a:t> data)</a:t>
            </a:r>
          </a:p>
          <a:p>
            <a:pPr lvl="2"/>
            <a:r>
              <a:rPr lang="en-US" sz="2200" dirty="0" smtClean="0"/>
              <a:t>Jan. 1 as everyone’s birthday?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Handle Missing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Ignore the </a:t>
            </a:r>
            <a:r>
              <a:rPr lang="en-US" sz="2400" b="1" dirty="0" err="1" smtClean="0"/>
              <a:t>tuple</a:t>
            </a:r>
            <a:r>
              <a:rPr lang="en-US" sz="2400" dirty="0" smtClean="0"/>
              <a:t>: usually done when class label is missing (when doing classification)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/>
              <a:t>Fill in the missing value manually</a:t>
            </a:r>
            <a:r>
              <a:rPr lang="en-US" sz="2400" dirty="0" smtClean="0"/>
              <a:t>: tedious + infeasible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Fill in it </a:t>
            </a:r>
            <a:r>
              <a:rPr lang="en-US" sz="2400" b="1" dirty="0" smtClean="0"/>
              <a:t>automatically</a:t>
            </a:r>
            <a:r>
              <a:rPr lang="en-US" sz="2400" dirty="0" smtClean="0"/>
              <a:t> with</a:t>
            </a:r>
          </a:p>
          <a:p>
            <a:pPr lvl="1">
              <a:lnSpc>
                <a:spcPct val="120000"/>
              </a:lnSpc>
            </a:pPr>
            <a:r>
              <a:rPr lang="en-US" sz="2400" b="1" dirty="0" smtClean="0"/>
              <a:t>a global constant </a:t>
            </a:r>
            <a:r>
              <a:rPr lang="en-US" sz="2400" dirty="0" smtClean="0"/>
              <a:t>: e.g., “unknown”, a new class?! </a:t>
            </a:r>
          </a:p>
          <a:p>
            <a:pPr lvl="1">
              <a:lnSpc>
                <a:spcPct val="120000"/>
              </a:lnSpc>
            </a:pPr>
            <a:r>
              <a:rPr lang="en-US" sz="2400" b="1" dirty="0" smtClean="0"/>
              <a:t>the attribute mean / median</a:t>
            </a:r>
          </a:p>
          <a:p>
            <a:pPr lvl="1">
              <a:lnSpc>
                <a:spcPct val="120000"/>
              </a:lnSpc>
            </a:pPr>
            <a:r>
              <a:rPr lang="en-US" sz="2400" b="1" dirty="0" smtClean="0"/>
              <a:t>the attribute mean for all samples belonging to the same class</a:t>
            </a:r>
          </a:p>
          <a:p>
            <a:pPr lvl="1">
              <a:lnSpc>
                <a:spcPct val="120000"/>
              </a:lnSpc>
            </a:pPr>
            <a:r>
              <a:rPr lang="en-US" sz="2400" b="1" dirty="0" smtClean="0"/>
              <a:t>the most probable value</a:t>
            </a:r>
            <a:r>
              <a:rPr lang="en-US" sz="2400" dirty="0" smtClean="0"/>
              <a:t>: regression, inference-based such as Bayesian formula or decision tree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Handle Noisy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CC"/>
                </a:solidFill>
              </a:rPr>
              <a:t>Binning</a:t>
            </a:r>
          </a:p>
          <a:p>
            <a:pPr lvl="1"/>
            <a:r>
              <a:rPr lang="en-US" sz="2400" dirty="0" smtClean="0"/>
              <a:t>first sort data and partition into (equal-frequency) bins</a:t>
            </a:r>
          </a:p>
          <a:p>
            <a:pPr lvl="1"/>
            <a:r>
              <a:rPr lang="en-US" sz="2400" dirty="0" smtClean="0"/>
              <a:t>then one can </a:t>
            </a:r>
            <a:r>
              <a:rPr lang="en-US" sz="2400" dirty="0" smtClean="0">
                <a:solidFill>
                  <a:schemeClr val="hlink"/>
                </a:solidFill>
              </a:rPr>
              <a:t>smooth by bin means, smooth by bin median, smooth by bin boundaries</a:t>
            </a:r>
            <a:r>
              <a:rPr lang="en-US" sz="2400" dirty="0" smtClean="0"/>
              <a:t>, etc.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Regression</a:t>
            </a:r>
          </a:p>
          <a:p>
            <a:pPr lvl="1"/>
            <a:r>
              <a:rPr lang="en-US" sz="2400" dirty="0" smtClean="0"/>
              <a:t>smooth by fitting the data into regression functions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Clustering</a:t>
            </a:r>
          </a:p>
          <a:p>
            <a:pPr lvl="1"/>
            <a:r>
              <a:rPr lang="en-US" sz="2400" dirty="0" smtClean="0"/>
              <a:t>detect and remove outliers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Combined computer and human inspection</a:t>
            </a:r>
          </a:p>
          <a:p>
            <a:pPr lvl="1"/>
            <a:r>
              <a:rPr lang="en-US" sz="2400" dirty="0" smtClean="0"/>
              <a:t>detect suspicious values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0981"/>
                </a:solidFill>
              </a:rPr>
              <a:t>Data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600" b="1" dirty="0" smtClean="0"/>
              <a:t>Data integration</a:t>
            </a:r>
            <a:endParaRPr lang="en-US" sz="2600" dirty="0" smtClean="0"/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Combines data from multiple sources into a coherent store</a:t>
            </a:r>
          </a:p>
          <a:p>
            <a:pPr lvl="1">
              <a:lnSpc>
                <a:spcPct val="130000"/>
              </a:lnSpc>
            </a:pPr>
            <a:r>
              <a:rPr lang="en-US" sz="2100" dirty="0" smtClean="0"/>
              <a:t>Schema integration: e.g., </a:t>
            </a:r>
            <a:r>
              <a:rPr lang="en-US" sz="2100" dirty="0" err="1" smtClean="0"/>
              <a:t>A.cust</a:t>
            </a:r>
            <a:r>
              <a:rPr lang="en-US" sz="2100" dirty="0" smtClean="0"/>
              <a:t>-id </a:t>
            </a:r>
            <a:r>
              <a:rPr lang="en-US" sz="2100" dirty="0" smtClean="0">
                <a:sym typeface="Symbol" pitchFamily="18" charset="2"/>
              </a:rPr>
              <a:t> </a:t>
            </a:r>
            <a:r>
              <a:rPr lang="en-US" sz="2100" dirty="0" err="1" smtClean="0">
                <a:sym typeface="Symbol" pitchFamily="18" charset="2"/>
              </a:rPr>
              <a:t>B.</a:t>
            </a:r>
            <a:r>
              <a:rPr lang="en-US" sz="2100" dirty="0" err="1" smtClean="0"/>
              <a:t>cust</a:t>
            </a:r>
            <a:r>
              <a:rPr lang="en-US" sz="2100" dirty="0" smtClean="0"/>
              <a:t>-#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Integrate metadata from different sources</a:t>
            </a:r>
          </a:p>
          <a:p>
            <a:pPr>
              <a:lnSpc>
                <a:spcPct val="130000"/>
              </a:lnSpc>
            </a:pPr>
            <a:r>
              <a:rPr lang="en-US" sz="2600" dirty="0" smtClean="0">
                <a:solidFill>
                  <a:schemeClr val="hlink"/>
                </a:solidFill>
              </a:rPr>
              <a:t>Entity identification problem</a:t>
            </a:r>
            <a:r>
              <a:rPr lang="en-US" sz="2600" dirty="0" smtClean="0"/>
              <a:t>: </a:t>
            </a:r>
          </a:p>
          <a:p>
            <a:pPr lvl="1"/>
            <a:r>
              <a:rPr lang="en-US" sz="2100" dirty="0" smtClean="0"/>
              <a:t>How can equivalent real-world entities from multiple data sources be matched up?</a:t>
            </a:r>
          </a:p>
          <a:p>
            <a:pPr>
              <a:lnSpc>
                <a:spcPct val="130000"/>
              </a:lnSpc>
            </a:pPr>
            <a:r>
              <a:rPr lang="en-US" sz="2600" dirty="0" smtClean="0"/>
              <a:t>Detecting and resolving data value conflicts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For the same real world entity, attribute values from different sources are different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Possible reasons: different representations, different scales, e.g., metric vs. British units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Handling Redundancy in Data Integration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Redundant </a:t>
            </a:r>
            <a:r>
              <a:rPr lang="en-US" sz="2400" smtClean="0"/>
              <a:t>data occurs </a:t>
            </a:r>
            <a:r>
              <a:rPr lang="en-US" sz="2400" dirty="0" smtClean="0"/>
              <a:t>often when integration of multiple databases</a:t>
            </a:r>
          </a:p>
          <a:p>
            <a:pPr lvl="1">
              <a:lnSpc>
                <a:spcPct val="120000"/>
              </a:lnSpc>
            </a:pPr>
            <a:r>
              <a:rPr lang="en-US" sz="2400" i="1" dirty="0" smtClean="0"/>
              <a:t>Object identification</a:t>
            </a:r>
            <a:r>
              <a:rPr lang="en-US" sz="2400" dirty="0" smtClean="0"/>
              <a:t>:  The same attribute or object may have different names in different databases</a:t>
            </a:r>
          </a:p>
          <a:p>
            <a:pPr lvl="1">
              <a:lnSpc>
                <a:spcPct val="120000"/>
              </a:lnSpc>
            </a:pPr>
            <a:r>
              <a:rPr lang="en-US" sz="2400" i="1" dirty="0" smtClean="0"/>
              <a:t>Derivable data:</a:t>
            </a:r>
            <a:r>
              <a:rPr lang="en-US" sz="2400" dirty="0" smtClean="0"/>
              <a:t> One attribute may be a “derived” attribute in another table, e.g., annual revenue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solidFill>
                  <a:srgbClr val="0000CC"/>
                </a:solidFill>
              </a:rPr>
              <a:t>Redundant attributes can be detected by </a:t>
            </a:r>
            <a:r>
              <a:rPr lang="en-US" sz="2400" b="1" i="1" dirty="0" smtClean="0">
                <a:solidFill>
                  <a:srgbClr val="0000CC"/>
                </a:solidFill>
              </a:rPr>
              <a:t>correlation </a:t>
            </a:r>
            <a:r>
              <a:rPr lang="en-US" sz="2400" b="1" dirty="0" smtClean="0">
                <a:solidFill>
                  <a:srgbClr val="0000CC"/>
                </a:solidFill>
              </a:rPr>
              <a:t>and</a:t>
            </a:r>
            <a:r>
              <a:rPr lang="en-US" sz="2400" b="1" i="1" dirty="0" smtClean="0">
                <a:solidFill>
                  <a:srgbClr val="0000CC"/>
                </a:solidFill>
              </a:rPr>
              <a:t> covariance analysis</a:t>
            </a:r>
            <a:endParaRPr lang="en-US" sz="2400" b="1" dirty="0" smtClean="0">
              <a:solidFill>
                <a:srgbClr val="0000CC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 smtClean="0"/>
              <a:t>Careful integration of the data from multiple sources may help reduce/avoid redundancies and inconsistencies and improve mining speed and quality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902</Words>
  <Application>Microsoft Office PowerPoint</Application>
  <PresentationFormat>On-screen Show (4:3)</PresentationFormat>
  <Paragraphs>112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Data Mining &amp; Knowledge Discovery</vt:lpstr>
      <vt:lpstr>Data Preprocessing</vt:lpstr>
      <vt:lpstr>Why Preprocess the Data?</vt:lpstr>
      <vt:lpstr>Major Tasks in Data Preprocessing</vt:lpstr>
      <vt:lpstr>Data Cleaning</vt:lpstr>
      <vt:lpstr>How to Handle Missing Data?</vt:lpstr>
      <vt:lpstr>How to Handle Noisy Data?</vt:lpstr>
      <vt:lpstr>Data Integration</vt:lpstr>
      <vt:lpstr>Handling Redundancy in Data Integration</vt:lpstr>
      <vt:lpstr>Correlation Analysis (Nominal Data)</vt:lpstr>
      <vt:lpstr>Correlation Analysis (Nominal Data)</vt:lpstr>
      <vt:lpstr>Example</vt:lpstr>
      <vt:lpstr>Correlation Analysis (Numeric Data)</vt:lpstr>
      <vt:lpstr>Data Reduction Strategies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IME 672  Data Mining &amp;  Knowledge Discovery</dc:title>
  <dc:creator>Faiz</dc:creator>
  <cp:lastModifiedBy>Admin</cp:lastModifiedBy>
  <cp:revision>128</cp:revision>
  <dcterms:created xsi:type="dcterms:W3CDTF">2014-12-31T18:10:21Z</dcterms:created>
  <dcterms:modified xsi:type="dcterms:W3CDTF">2018-08-25T07:22:18Z</dcterms:modified>
</cp:coreProperties>
</file>