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85" r:id="rId2"/>
    <p:sldId id="298" r:id="rId3"/>
    <p:sldId id="362" r:id="rId4"/>
    <p:sldId id="296" r:id="rId5"/>
    <p:sldId id="299" r:id="rId6"/>
    <p:sldId id="300" r:id="rId7"/>
    <p:sldId id="301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7" r:id="rId16"/>
    <p:sldId id="360" r:id="rId17"/>
    <p:sldId id="303" r:id="rId18"/>
    <p:sldId id="304" r:id="rId19"/>
    <p:sldId id="305" r:id="rId20"/>
    <p:sldId id="361" r:id="rId21"/>
    <p:sldId id="307" r:id="rId22"/>
    <p:sldId id="309" r:id="rId23"/>
    <p:sldId id="332" r:id="rId24"/>
    <p:sldId id="333" r:id="rId25"/>
    <p:sldId id="310" r:id="rId26"/>
    <p:sldId id="338" r:id="rId27"/>
    <p:sldId id="306" r:id="rId28"/>
    <p:sldId id="311" r:id="rId29"/>
    <p:sldId id="312" r:id="rId30"/>
    <p:sldId id="313" r:id="rId31"/>
    <p:sldId id="314" r:id="rId32"/>
    <p:sldId id="336" r:id="rId33"/>
    <p:sldId id="315" r:id="rId34"/>
    <p:sldId id="316" r:id="rId35"/>
    <p:sldId id="334" r:id="rId36"/>
    <p:sldId id="335" r:id="rId37"/>
    <p:sldId id="317" r:id="rId38"/>
    <p:sldId id="318" r:id="rId39"/>
    <p:sldId id="319" r:id="rId40"/>
    <p:sldId id="322" r:id="rId41"/>
    <p:sldId id="323" r:id="rId42"/>
    <p:sldId id="320" r:id="rId43"/>
    <p:sldId id="321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24" r:id="rId58"/>
    <p:sldId id="357" r:id="rId59"/>
    <p:sldId id="358" r:id="rId60"/>
    <p:sldId id="359" r:id="rId61"/>
    <p:sldId id="36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0000CC"/>
    <a:srgbClr val="FF3300"/>
    <a:srgbClr val="00FF00"/>
    <a:srgbClr val="FF9900"/>
    <a:srgbClr val="000099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64" autoAdjust="0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7DED-9D13-44E5-8DCB-1414BF4E20AD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79F6-8D3A-4246-A62B-421289720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F67E-3BFB-4E53-A674-14DCE7B9464C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1588"/>
          </a:xfrm>
          <a:prstGeom prst="line">
            <a:avLst/>
          </a:prstGeom>
          <a:ln w="349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-machines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8382000" cy="1770670"/>
          </a:xfrm>
          <a:solidFill>
            <a:srgbClr val="FF3300"/>
          </a:solidFill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bg1"/>
                </a:solidFill>
              </a:rPr>
              <a:t>Data Mining &amp; Knowledge Discovery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IME 672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5257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Lecture 7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Predictor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Predict volume of egg sales in a supermarket</a:t>
            </a:r>
          </a:p>
          <a:p>
            <a:r>
              <a:rPr lang="en-US" sz="2800" u="sng" dirty="0" smtClean="0"/>
              <a:t>Target variable</a:t>
            </a:r>
            <a:r>
              <a:rPr lang="en-US" sz="2800" dirty="0" smtClean="0"/>
              <a:t>: number of cases of eggs sold each week</a:t>
            </a:r>
          </a:p>
          <a:p>
            <a:r>
              <a:rPr lang="en-US" sz="2800" u="sng" dirty="0" smtClean="0"/>
              <a:t>Predictor variable</a:t>
            </a:r>
            <a:r>
              <a:rPr lang="en-US" sz="2800" dirty="0" smtClean="0"/>
              <a:t>: weekly egg prices</a:t>
            </a:r>
          </a:p>
          <a:p>
            <a:r>
              <a:rPr lang="en-US" sz="2800" dirty="0" smtClean="0"/>
              <a:t>Two years of historical data available</a:t>
            </a:r>
          </a:p>
          <a:p>
            <a:r>
              <a:rPr lang="en-US" sz="2800" dirty="0" smtClean="0"/>
              <a:t>Eggs data set from the BCA data library in R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Predictor Problem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60000">
            <a:off x="1727789" y="1390723"/>
            <a:ext cx="5545975" cy="4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6183868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Weekly Eggs Sales and Prices in Southern California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Predictor Problem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7800"/>
            <a:ext cx="6019800" cy="452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3600" y="60198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Regression Line and Scatter Plot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Predictor Problem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03667"/>
            <a:ext cx="6096000" cy="451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60198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95% Confidence Limits of the Regression Prediction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Relationships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0868" y="1828800"/>
            <a:ext cx="484521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52601"/>
            <a:ext cx="457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0" y="2971800"/>
            <a:ext cx="464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Neural Networks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875"/>
            <a:ext cx="8534400" cy="5181600"/>
          </a:xfrm>
        </p:spPr>
        <p:txBody>
          <a:bodyPr/>
          <a:lstStyle/>
          <a:p>
            <a:r>
              <a:rPr lang="en-IN" sz="2800" dirty="0" smtClean="0"/>
              <a:t>An information processing system inspired by biological nervous systems</a:t>
            </a:r>
            <a:endParaRPr lang="en-US" sz="2800" dirty="0" smtClean="0"/>
          </a:p>
          <a:p>
            <a:r>
              <a:rPr lang="en-US" sz="2800" dirty="0" smtClean="0"/>
              <a:t>A set of connected input/output units in which each connection has a weight associated with it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00400"/>
            <a:ext cx="5867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network learns by adjusting the weights so as to be able to predict the correct class label of the input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Statistically: nonlinear regression</a:t>
            </a:r>
          </a:p>
          <a:p>
            <a:r>
              <a:rPr lang="en-US" dirty="0" smtClean="0"/>
              <a:t>Multilayer feed-forward networks: </a:t>
            </a:r>
            <a:r>
              <a:rPr lang="en-US" i="1" dirty="0" smtClean="0"/>
              <a:t>given enough hidden units and enough training samples, can closely approximate any function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long training times</a:t>
            </a:r>
          </a:p>
          <a:p>
            <a:pPr lvl="1"/>
            <a:r>
              <a:rPr lang="en-US" dirty="0" smtClean="0"/>
              <a:t>require a number of parameters</a:t>
            </a:r>
          </a:p>
          <a:p>
            <a:pPr lvl="1"/>
            <a:r>
              <a:rPr lang="en-US" dirty="0" smtClean="0"/>
              <a:t>poor interpretability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Advantages</a:t>
            </a:r>
          </a:p>
          <a:p>
            <a:pPr lvl="1"/>
            <a:r>
              <a:rPr lang="en-US" sz="2600" dirty="0" smtClean="0"/>
              <a:t>High tolerance of noisy data</a:t>
            </a:r>
          </a:p>
          <a:p>
            <a:pPr lvl="1"/>
            <a:r>
              <a:rPr lang="en-US" sz="2600" dirty="0" smtClean="0"/>
              <a:t>Ability to classify untrained patterns</a:t>
            </a:r>
          </a:p>
          <a:p>
            <a:pPr lvl="1"/>
            <a:r>
              <a:rPr lang="en-US" sz="2600" dirty="0" smtClean="0"/>
              <a:t>Require little knowledge of relationships between attributes and classes</a:t>
            </a:r>
          </a:p>
          <a:p>
            <a:pPr lvl="1"/>
            <a:r>
              <a:rPr lang="en-US" sz="2600" dirty="0" smtClean="0"/>
              <a:t>Well suited for continuous-valued inputs and outputs</a:t>
            </a:r>
          </a:p>
          <a:p>
            <a:pPr lvl="1"/>
            <a:r>
              <a:rPr lang="en-US" sz="2600" dirty="0" smtClean="0"/>
              <a:t>Inherently parallel: parallelization techniques can be used to speed up computation</a:t>
            </a:r>
          </a:p>
          <a:p>
            <a:pPr lvl="1"/>
            <a:r>
              <a:rPr lang="en-US" sz="2600" dirty="0" smtClean="0"/>
              <a:t>Techniques recently developed for rule extraction from trained neural networks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Initialize the weights</a:t>
            </a:r>
          </a:p>
          <a:p>
            <a:pPr lvl="1"/>
            <a:r>
              <a:rPr lang="en-US" dirty="0" smtClean="0"/>
              <a:t>weights  and bias (thresholds) in the network are initialized to small random numbers (e.g.,[-1.0,1.0],  </a:t>
            </a:r>
            <a:r>
              <a:rPr lang="en-US" smtClean="0"/>
              <a:t>[-0.5 </a:t>
            </a:r>
            <a:r>
              <a:rPr lang="en-US" dirty="0" smtClean="0"/>
              <a:t>to 0.5])</a:t>
            </a:r>
            <a:endParaRPr lang="en-US" b="1" dirty="0" smtClean="0"/>
          </a:p>
          <a:p>
            <a:r>
              <a:rPr lang="en-US" b="1" dirty="0" smtClean="0"/>
              <a:t>Propagate the inputs forward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 err="1" smtClean="0"/>
              <a:t>tuple</a:t>
            </a:r>
            <a:r>
              <a:rPr lang="en-US" dirty="0" smtClean="0"/>
              <a:t> is fed to the network’s input layer</a:t>
            </a:r>
          </a:p>
          <a:p>
            <a:pPr lvl="1"/>
            <a:r>
              <a:rPr lang="en-US" dirty="0" smtClean="0"/>
              <a:t>inputs pass through the input units unchanged</a:t>
            </a:r>
          </a:p>
          <a:p>
            <a:pPr lvl="1"/>
            <a:r>
              <a:rPr lang="en-US" dirty="0" smtClean="0"/>
              <a:t>net input to a unit in the hidden or output layers is computed as a linear combination of its inputs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962400"/>
            <a:ext cx="5943600" cy="8382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 smtClean="0">
                <a:latin typeface="Comic Sans MS" pitchFamily="66" charset="0"/>
              </a:rPr>
              <a:t>Advanced Methods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Classification: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unit in the hidden and output layers takes its net input and then applies an </a:t>
            </a:r>
            <a:r>
              <a:rPr lang="en-US" sz="2400" b="1" dirty="0" smtClean="0"/>
              <a:t>activation </a:t>
            </a:r>
            <a:r>
              <a:rPr lang="en-US" sz="2400" dirty="0" smtClean="0"/>
              <a:t>function to it</a:t>
            </a:r>
          </a:p>
          <a:p>
            <a:r>
              <a:rPr lang="en-US" sz="2400" b="1" dirty="0" smtClean="0"/>
              <a:t>Logistic / sigmoid </a:t>
            </a:r>
            <a:r>
              <a:rPr lang="en-US" sz="2400" dirty="0" smtClean="0"/>
              <a:t>function is used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524000"/>
            <a:ext cx="509090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648200"/>
            <a:ext cx="2247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724399"/>
            <a:ext cx="1600200" cy="84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5719227"/>
            <a:ext cx="8382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200" dirty="0" smtClean="0"/>
              <a:t>The logistic function is nonlinear and differentiable, allowing the </a:t>
            </a:r>
            <a:r>
              <a:rPr lang="en-US" sz="2200" dirty="0" err="1" smtClean="0"/>
              <a:t>backpropagation</a:t>
            </a:r>
            <a:r>
              <a:rPr lang="en-US" sz="2200" dirty="0" smtClean="0"/>
              <a:t> algorithm to model classification problems that are linearly inseparable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1371600"/>
            <a:ext cx="2971800" cy="2743200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Backpropagate</a:t>
            </a:r>
            <a:r>
              <a:rPr lang="en-US" b="1" dirty="0" smtClean="0"/>
              <a:t> the error</a:t>
            </a:r>
          </a:p>
          <a:p>
            <a:pPr lvl="1"/>
            <a:r>
              <a:rPr lang="en-US" sz="2400" dirty="0" smtClean="0"/>
              <a:t>Error is propagated backward by updating the weights and biases to reflect the error of the network’s prediction</a:t>
            </a:r>
          </a:p>
          <a:p>
            <a:pPr lvl="1"/>
            <a:r>
              <a:rPr lang="en-US" sz="2400" dirty="0" smtClean="0"/>
              <a:t>Error </a:t>
            </a:r>
            <a:r>
              <a:rPr lang="en-US" sz="2400" i="1" dirty="0" err="1" smtClean="0"/>
              <a:t>Err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of a unit in output layer is computed by</a:t>
            </a:r>
            <a:endParaRPr lang="en-US" sz="2400" b="1" dirty="0" smtClean="0"/>
          </a:p>
          <a:p>
            <a:endParaRPr lang="en-US" sz="2400" b="1" dirty="0" smtClean="0"/>
          </a:p>
          <a:p>
            <a:pPr lvl="1"/>
            <a:r>
              <a:rPr lang="en-US" sz="2400" dirty="0" smtClean="0"/>
              <a:t>Error of a hidden layer unit </a:t>
            </a:r>
            <a:r>
              <a:rPr lang="en-US" sz="2400" i="1" dirty="0" smtClean="0"/>
              <a:t>j </a:t>
            </a:r>
            <a:r>
              <a:rPr lang="en-US" sz="2400" dirty="0" smtClean="0"/>
              <a:t>is</a:t>
            </a:r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r>
              <a:rPr lang="en-US" sz="2400" dirty="0" smtClean="0"/>
              <a:t>Weights and biases are updated as (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dirty="0" smtClean="0"/>
              <a:t> </a:t>
            </a:r>
            <a:r>
              <a:rPr lang="en-US" sz="2400" dirty="0" smtClean="0"/>
              <a:t>being learning rate)</a:t>
            </a:r>
          </a:p>
          <a:p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429000"/>
            <a:ext cx="3667125" cy="4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26720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638800"/>
            <a:ext cx="2590800" cy="97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5629275"/>
            <a:ext cx="2286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Terminating condition</a:t>
            </a:r>
          </a:p>
          <a:p>
            <a:pPr lvl="1"/>
            <a:r>
              <a:rPr lang="en-US" dirty="0" smtClean="0"/>
              <a:t>Training stops when</a:t>
            </a:r>
          </a:p>
          <a:p>
            <a:pPr lvl="2"/>
            <a:r>
              <a:rPr lang="en-US" dirty="0" smtClean="0"/>
              <a:t>All          in the previous </a:t>
            </a:r>
            <a:r>
              <a:rPr lang="en-US" b="1" dirty="0" smtClean="0"/>
              <a:t>epoch</a:t>
            </a:r>
            <a:r>
              <a:rPr lang="en-US" dirty="0" smtClean="0"/>
              <a:t> (iteration) are below some specified threshold, or</a:t>
            </a:r>
          </a:p>
          <a:p>
            <a:pPr lvl="2"/>
            <a:r>
              <a:rPr lang="en-US" dirty="0" smtClean="0"/>
              <a:t>The percentage of </a:t>
            </a:r>
            <a:r>
              <a:rPr lang="en-US" dirty="0" err="1" smtClean="0"/>
              <a:t>tuples</a:t>
            </a:r>
            <a:r>
              <a:rPr lang="en-US" dirty="0" smtClean="0"/>
              <a:t> misclassified in the previous epoch is below some specified threshold, or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prespecified</a:t>
            </a:r>
            <a:r>
              <a:rPr lang="en-US" dirty="0" smtClean="0"/>
              <a:t> number of epochs has expired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634" y="2743200"/>
            <a:ext cx="609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Neural network learning for classification or numeric prediction, using the </a:t>
            </a:r>
            <a:r>
              <a:rPr lang="en-US" sz="2800" dirty="0" err="1" smtClean="0"/>
              <a:t>backpropagation</a:t>
            </a:r>
            <a:r>
              <a:rPr lang="en-US" sz="2800" dirty="0" smtClean="0"/>
              <a:t>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Input</a:t>
            </a:r>
          </a:p>
          <a:p>
            <a:pPr lvl="1"/>
            <a:r>
              <a:rPr lang="en-US" sz="2400" i="1" dirty="0" smtClean="0"/>
              <a:t>D</a:t>
            </a:r>
            <a:r>
              <a:rPr lang="en-US" sz="2400" dirty="0" smtClean="0"/>
              <a:t>, a data set consisting of the training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and their associated target values;</a:t>
            </a:r>
          </a:p>
          <a:p>
            <a:pPr lvl="1"/>
            <a:r>
              <a:rPr lang="en-US" sz="2400" i="1" dirty="0" smtClean="0"/>
              <a:t>l, </a:t>
            </a:r>
            <a:r>
              <a:rPr lang="en-US" sz="2400" dirty="0" smtClean="0"/>
              <a:t>the learning rate;</a:t>
            </a:r>
          </a:p>
          <a:p>
            <a:pPr lvl="1"/>
            <a:r>
              <a:rPr lang="en-US" sz="2400" dirty="0" smtClean="0"/>
              <a:t>network, a multilayer feed-forward network</a:t>
            </a:r>
          </a:p>
          <a:p>
            <a:endParaRPr lang="en-US" sz="2800" b="1" dirty="0" smtClean="0"/>
          </a:p>
          <a:p>
            <a:r>
              <a:rPr lang="en-US" sz="2800" dirty="0" smtClean="0"/>
              <a:t>Output: A trained neural network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305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Some comments</a:t>
            </a:r>
          </a:p>
          <a:p>
            <a:pPr lvl="1"/>
            <a:r>
              <a:rPr lang="en-US" sz="2600" dirty="0" err="1" smtClean="0"/>
              <a:t>Backpropagation</a:t>
            </a:r>
            <a:r>
              <a:rPr lang="en-US" sz="2600" dirty="0" smtClean="0"/>
              <a:t> learns using a gradient descent method</a:t>
            </a:r>
          </a:p>
          <a:p>
            <a:pPr lvl="1"/>
            <a:r>
              <a:rPr lang="en-US" sz="2600" dirty="0" smtClean="0"/>
              <a:t>Minimize mean squared distance between the network’s class prediction and the known target value</a:t>
            </a:r>
          </a:p>
          <a:p>
            <a:pPr lvl="1"/>
            <a:r>
              <a:rPr lang="en-US" sz="2600" dirty="0" smtClean="0"/>
              <a:t>Learning rate helps avoid getting stuck at a local minimum</a:t>
            </a:r>
          </a:p>
          <a:p>
            <a:pPr lvl="1"/>
            <a:r>
              <a:rPr lang="en-US" sz="2600" dirty="0" smtClean="0"/>
              <a:t>If learning rate is too small, learning occurs at a very slow pace</a:t>
            </a:r>
          </a:p>
          <a:p>
            <a:pPr lvl="1"/>
            <a:r>
              <a:rPr lang="en-US" sz="2600" dirty="0" smtClean="0"/>
              <a:t>If learning rate is too large, oscillation between inadequate solutions may occur</a:t>
            </a:r>
          </a:p>
          <a:p>
            <a:pPr lvl="1"/>
            <a:r>
              <a:rPr lang="en-US" sz="2600" dirty="0" smtClean="0"/>
              <a:t>Given |</a:t>
            </a:r>
            <a:r>
              <a:rPr lang="en-US" sz="2600" i="1" dirty="0" smtClean="0"/>
              <a:t>D</a:t>
            </a:r>
            <a:r>
              <a:rPr lang="en-US" sz="2600" dirty="0" smtClean="0"/>
              <a:t>|</a:t>
            </a:r>
            <a:r>
              <a:rPr lang="en-US" sz="2600" i="1" dirty="0" smtClean="0"/>
              <a:t>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and </a:t>
            </a:r>
            <a:r>
              <a:rPr lang="en-US" sz="2600" i="1" dirty="0" smtClean="0"/>
              <a:t>w </a:t>
            </a:r>
            <a:r>
              <a:rPr lang="en-US" sz="2600" dirty="0" smtClean="0"/>
              <a:t>weights, each epoch requires</a:t>
            </a:r>
            <a:r>
              <a:rPr lang="en-US" sz="2600" i="1" dirty="0" smtClean="0"/>
              <a:t> O</a:t>
            </a:r>
            <a:r>
              <a:rPr lang="en-US" sz="2600" dirty="0" smtClean="0"/>
              <a:t>(|</a:t>
            </a:r>
            <a:r>
              <a:rPr lang="en-US" sz="2600" i="1" dirty="0" smtClean="0"/>
              <a:t>D</a:t>
            </a:r>
            <a:r>
              <a:rPr lang="en-US" sz="2600" dirty="0" smtClean="0"/>
              <a:t>|*</a:t>
            </a:r>
            <a:r>
              <a:rPr lang="en-US" sz="2600" i="1" dirty="0" smtClean="0"/>
              <a:t>w</a:t>
            </a:r>
            <a:r>
              <a:rPr lang="en-US" sz="2600" dirty="0" smtClean="0"/>
              <a:t>) time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0" y="2971800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4400" b="1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Support Vector Machines</a:t>
            </a:r>
            <a:endParaRPr lang="en-US" sz="4400" b="1" i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486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 </a:t>
            </a:r>
            <a:r>
              <a:rPr lang="en-US" altLang="en-US" sz="2600" dirty="0" smtClean="0"/>
              <a:t>relatively new classification method for </a:t>
            </a:r>
            <a:r>
              <a:rPr lang="en-US" sz="2600" dirty="0" smtClean="0"/>
              <a:t>both </a:t>
            </a:r>
            <a:r>
              <a:rPr lang="en-US" sz="2600" u="sng" dirty="0" smtClean="0"/>
              <a:t>linear</a:t>
            </a:r>
            <a:r>
              <a:rPr lang="en-US" sz="2600" dirty="0" smtClean="0"/>
              <a:t> and </a:t>
            </a:r>
            <a:r>
              <a:rPr lang="en-US" sz="2600" u="sng" dirty="0" smtClean="0"/>
              <a:t>nonlinear</a:t>
            </a:r>
            <a:r>
              <a:rPr lang="en-US" sz="2600" dirty="0" smtClean="0"/>
              <a:t> data </a:t>
            </a:r>
            <a:r>
              <a:rPr lang="en-US" altLang="en-US" sz="2600" dirty="0" smtClean="0"/>
              <a:t>– (Vladimir </a:t>
            </a:r>
            <a:r>
              <a:rPr lang="en-US" altLang="en-US" sz="2600" dirty="0" err="1" smtClean="0"/>
              <a:t>Vapnik</a:t>
            </a:r>
            <a:r>
              <a:rPr lang="en-US" altLang="en-US" sz="2600" dirty="0" smtClean="0"/>
              <a:t>, 1992)</a:t>
            </a:r>
          </a:p>
          <a:p>
            <a:r>
              <a:rPr lang="en-US" altLang="en-US" sz="2600" dirty="0" smtClean="0"/>
              <a:t>Uses a </a:t>
            </a:r>
            <a:r>
              <a:rPr lang="en-US" altLang="en-US" sz="2600" u="sng" dirty="0" smtClean="0"/>
              <a:t>nonlinear mapping</a:t>
            </a:r>
            <a:r>
              <a:rPr lang="en-US" altLang="en-US" sz="2600" dirty="0" smtClean="0"/>
              <a:t> to transform the original training data into a higher dimension</a:t>
            </a:r>
          </a:p>
          <a:p>
            <a:r>
              <a:rPr lang="en-US" altLang="en-US" sz="2600" dirty="0" smtClean="0"/>
              <a:t>With the new dimension, it searches for the linear optimal separating </a:t>
            </a:r>
            <a:r>
              <a:rPr lang="en-US" altLang="en-US" sz="2600" i="1" dirty="0" err="1" smtClean="0">
                <a:solidFill>
                  <a:srgbClr val="0000FF"/>
                </a:solidFill>
              </a:rPr>
              <a:t>hyperplane</a:t>
            </a:r>
            <a:endParaRPr lang="en-US" altLang="en-US" sz="2600" i="1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600" i="1" dirty="0" smtClean="0"/>
              <a:t>With an appropriate nonlinear mapping to a sufficiently high dimension, data from two classes can always be separated by a </a:t>
            </a:r>
            <a:r>
              <a:rPr lang="en-US" altLang="en-US" sz="2600" i="1" dirty="0" err="1" smtClean="0"/>
              <a:t>hyperplane</a:t>
            </a:r>
            <a:endParaRPr lang="en-US" altLang="en-US" sz="2600" i="1" dirty="0" smtClean="0"/>
          </a:p>
          <a:p>
            <a:pPr>
              <a:lnSpc>
                <a:spcPct val="110000"/>
              </a:lnSpc>
            </a:pPr>
            <a:r>
              <a:rPr lang="en-US" altLang="en-US" sz="2600" dirty="0" smtClean="0"/>
              <a:t>SVM finds this </a:t>
            </a:r>
            <a:r>
              <a:rPr lang="en-US" altLang="en-US" sz="2600" dirty="0" err="1" smtClean="0"/>
              <a:t>hyperplane</a:t>
            </a:r>
            <a:r>
              <a:rPr lang="en-US" altLang="en-US" sz="2600" dirty="0" smtClean="0"/>
              <a:t> using </a:t>
            </a:r>
            <a:r>
              <a:rPr lang="en-US" altLang="en-US" sz="2600" i="1" dirty="0" smtClean="0">
                <a:solidFill>
                  <a:srgbClr val="0000FF"/>
                </a:solidFill>
              </a:rPr>
              <a:t>support vectors </a:t>
            </a:r>
            <a:r>
              <a:rPr lang="en-US" altLang="en-US" sz="2600" dirty="0" smtClean="0"/>
              <a:t>(“essential” training </a:t>
            </a:r>
            <a:r>
              <a:rPr lang="en-US" altLang="en-US" sz="2600" dirty="0" err="1" smtClean="0"/>
              <a:t>tuples</a:t>
            </a:r>
            <a:r>
              <a:rPr lang="en-US" altLang="en-US" sz="2600" dirty="0" smtClean="0"/>
              <a:t>) and </a:t>
            </a:r>
            <a:r>
              <a:rPr lang="en-US" altLang="en-US" sz="2600" i="1" dirty="0" smtClean="0">
                <a:solidFill>
                  <a:srgbClr val="0000FF"/>
                </a:solidFill>
              </a:rPr>
              <a:t>margins</a:t>
            </a:r>
            <a:r>
              <a:rPr lang="en-US" altLang="en-US" sz="2600" dirty="0" smtClean="0"/>
              <a:t> (defined by the support vectors)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88532"/>
            <a:ext cx="7467600" cy="501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819400" y="2133600"/>
            <a:ext cx="1524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209800"/>
            <a:ext cx="1524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2133600"/>
            <a:ext cx="1524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460898">
            <a:off x="2866865" y="3345591"/>
            <a:ext cx="209870" cy="3689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429387">
            <a:off x="3206349" y="2208020"/>
            <a:ext cx="253277" cy="3920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3396849" y="3221382"/>
            <a:ext cx="177078" cy="3920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an infinite number of separating </a:t>
            </a:r>
            <a:r>
              <a:rPr lang="en-US" dirty="0" err="1" smtClean="0"/>
              <a:t>hyperplanes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 is to find the “best” </a:t>
            </a:r>
            <a:r>
              <a:rPr lang="en-US" dirty="0" err="1" smtClean="0"/>
              <a:t>hyperplane</a:t>
            </a:r>
            <a:r>
              <a:rPr lang="en-US" dirty="0" smtClean="0"/>
              <a:t> that will have the minimum classification error on unseen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Maximum marginal </a:t>
            </a:r>
            <a:r>
              <a:rPr lang="en-US" b="1" dirty="0" err="1" smtClean="0"/>
              <a:t>hyperplane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Classifier: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Easy to implement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Assumption: class conditional independence, therefore loss of accuracy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Practically, dependencies exist among variables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Patients: Profile - age, family history, etc. </a:t>
            </a:r>
            <a:r>
              <a:rPr lang="en-US" sz="2400" dirty="0" smtClean="0"/>
              <a:t>Symptoms</a:t>
            </a:r>
            <a:r>
              <a:rPr lang="en-US" dirty="0" smtClean="0"/>
              <a:t> - </a:t>
            </a:r>
            <a:r>
              <a:rPr lang="en-US" sz="2400" dirty="0" smtClean="0"/>
              <a:t>fever, cough etc., Disease - lung cancer, diabetes, etc.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Dependencies among these cannot be modeled by 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399"/>
            <a:ext cx="4343400" cy="502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76399"/>
            <a:ext cx="4114800" cy="502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A separating </a:t>
            </a:r>
            <a:r>
              <a:rPr lang="en-US" altLang="en-US" sz="2400" dirty="0" err="1" smtClean="0"/>
              <a:t>hyperplane</a:t>
            </a:r>
            <a:r>
              <a:rPr lang="en-US" altLang="en-US" sz="2400" dirty="0" smtClean="0"/>
              <a:t> can be written as</a:t>
            </a:r>
          </a:p>
          <a:p>
            <a:pPr marL="342900" lvl="2" indent="-342900"/>
            <a:r>
              <a:rPr lang="en-US" altLang="en-US" b="1" dirty="0" smtClean="0"/>
              <a:t>W</a:t>
            </a:r>
            <a:r>
              <a:rPr lang="en-US" altLang="en-US" dirty="0" smtClean="0"/>
              <a:t> ●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+ b = 0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400" dirty="0" smtClean="0"/>
              <a:t>where </a:t>
            </a:r>
            <a:r>
              <a:rPr lang="en-US" altLang="en-US" sz="2400" b="1" dirty="0" smtClean="0"/>
              <a:t>W</a:t>
            </a:r>
            <a:r>
              <a:rPr lang="en-US" altLang="en-US" sz="2400" dirty="0" smtClean="0"/>
              <a:t>={w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w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…, </a:t>
            </a:r>
            <a:r>
              <a:rPr lang="en-US" altLang="en-US" sz="2400" dirty="0" err="1" smtClean="0"/>
              <a:t>w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} is a weight vector and b a scalar (bias)</a:t>
            </a:r>
          </a:p>
          <a:p>
            <a:r>
              <a:rPr lang="en-US" altLang="en-US" sz="2400" dirty="0" smtClean="0"/>
              <a:t>For 2-D it can be written as</a:t>
            </a:r>
          </a:p>
          <a:p>
            <a:pPr marL="342900" lvl="2" indent="-342900"/>
            <a:r>
              <a:rPr lang="en-US" altLang="en-US" dirty="0" smtClean="0"/>
              <a:t>w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+ w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w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0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dirty="0" err="1" smtClean="0"/>
              <a:t>hyperplane</a:t>
            </a:r>
            <a:r>
              <a:rPr lang="en-US" altLang="en-US" sz="2400" dirty="0" smtClean="0"/>
              <a:t> defining the sides of the margin: </a:t>
            </a:r>
          </a:p>
          <a:p>
            <a:pPr lvl="2">
              <a:lnSpc>
                <a:spcPct val="110000"/>
              </a:lnSpc>
              <a:buClr>
                <a:schemeClr val="folHlink"/>
              </a:buClr>
              <a:buSzPct val="50000"/>
              <a:buNone/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: w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+ w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w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≥ 1    for 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+1,</a:t>
            </a:r>
          </a:p>
          <a:p>
            <a:pPr lvl="2">
              <a:lnSpc>
                <a:spcPct val="110000"/>
              </a:lnSpc>
              <a:buClr>
                <a:schemeClr val="folHlink"/>
              </a:buClr>
              <a:buSzPct val="50000"/>
              <a:buNone/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: w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+ w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w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≤ – 1 for 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–1</a:t>
            </a:r>
          </a:p>
          <a:p>
            <a:r>
              <a:rPr lang="en-US" altLang="en-US" sz="2400" dirty="0" smtClean="0"/>
              <a:t>Any training </a:t>
            </a:r>
            <a:r>
              <a:rPr lang="en-US" altLang="en-US" sz="2400" dirty="0" err="1" smtClean="0"/>
              <a:t>tuples</a:t>
            </a:r>
            <a:r>
              <a:rPr lang="en-US" altLang="en-US" sz="2400" dirty="0" smtClean="0"/>
              <a:t> that fall on </a:t>
            </a:r>
            <a:r>
              <a:rPr lang="en-US" altLang="en-US" sz="2400" dirty="0" err="1" smtClean="0"/>
              <a:t>hyperplanes</a:t>
            </a:r>
            <a:r>
              <a:rPr lang="en-US" altLang="en-US" sz="2400" dirty="0" smtClean="0"/>
              <a:t> H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or H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(i.e., the sides defining the margin) are </a:t>
            </a:r>
            <a:r>
              <a:rPr lang="en-US" altLang="en-US" sz="2400" b="1" dirty="0" smtClean="0"/>
              <a:t>support vectors</a:t>
            </a:r>
          </a:p>
          <a:p>
            <a:r>
              <a:rPr lang="en-US" altLang="en-US" sz="2400" b="1" dirty="0" smtClean="0"/>
              <a:t>Constrained (convex) quadratic optimization</a:t>
            </a:r>
            <a:r>
              <a:rPr lang="en-US" altLang="en-US" sz="2400" dirty="0" smtClean="0"/>
              <a:t> problem: Quadratic objective function and linear constraints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6482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Maximum separating </a:t>
            </a:r>
            <a:r>
              <a:rPr lang="en-US" sz="2400" dirty="0" err="1" smtClean="0"/>
              <a:t>hyperplane</a:t>
            </a:r>
            <a:r>
              <a:rPr lang="en-US" sz="2400" dirty="0" smtClean="0"/>
              <a:t> = maximum distance between the nearest training </a:t>
            </a:r>
            <a:r>
              <a:rPr lang="en-US" sz="2400" dirty="0" err="1" smtClean="0"/>
              <a:t>tuples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support vectors are shown with red thick border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8213" y="1438275"/>
            <a:ext cx="424338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7780447" y="3321268"/>
            <a:ext cx="228600" cy="212834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51647" y="4451132"/>
            <a:ext cx="228600" cy="212834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SVM and High 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dirty="0" smtClean="0"/>
              <a:t>Complexity</a:t>
            </a:r>
            <a:r>
              <a:rPr lang="en-US" altLang="en-US" sz="2400" dirty="0" smtClean="0"/>
              <a:t> of trained classifier is characterized by the </a:t>
            </a:r>
            <a:r>
              <a:rPr lang="en-US" altLang="en-US" sz="2400" u="sng" dirty="0" smtClean="0"/>
              <a:t># of support vectors</a:t>
            </a:r>
            <a:r>
              <a:rPr lang="en-US" altLang="en-US" sz="2400" dirty="0" smtClean="0"/>
              <a:t> rather than the dimensionality of the data</a:t>
            </a:r>
          </a:p>
          <a:p>
            <a:r>
              <a:rPr lang="en-US" altLang="en-US" sz="2400" b="1" dirty="0" smtClean="0"/>
              <a:t>Support vectors:</a:t>
            </a:r>
            <a:r>
              <a:rPr lang="en-US" altLang="en-US" sz="2400" dirty="0" smtClean="0"/>
              <a:t> the </a:t>
            </a:r>
            <a:r>
              <a:rPr lang="en-US" altLang="en-US" sz="2400" u="sng" dirty="0" smtClean="0"/>
              <a:t>essential or critical training examples,</a:t>
            </a:r>
            <a:r>
              <a:rPr lang="en-US" altLang="en-US" sz="2400" dirty="0" smtClean="0"/>
              <a:t> lie closest to the decision boundary (MMH)</a:t>
            </a:r>
          </a:p>
          <a:p>
            <a:r>
              <a:rPr lang="en-US" altLang="en-US" sz="2400" dirty="0" smtClean="0"/>
              <a:t>If all training examples are removed except the support vectors and the training is repeated, the same separating </a:t>
            </a:r>
            <a:r>
              <a:rPr lang="en-US" altLang="en-US" sz="2400" dirty="0" err="1" smtClean="0"/>
              <a:t>hyperplane</a:t>
            </a:r>
            <a:r>
              <a:rPr lang="en-US" altLang="en-US" sz="2400" dirty="0" smtClean="0"/>
              <a:t> would be found</a:t>
            </a:r>
          </a:p>
          <a:p>
            <a:r>
              <a:rPr lang="en-US" altLang="en-US" sz="2400" dirty="0" smtClean="0"/>
              <a:t>The number of support vectors found can be used to compute an </a:t>
            </a:r>
            <a:r>
              <a:rPr lang="en-US" altLang="en-US" sz="2400" u="sng" dirty="0" smtClean="0"/>
              <a:t>(upper) bound on the expected error rate</a:t>
            </a:r>
            <a:r>
              <a:rPr lang="en-US" altLang="en-US" sz="2400" dirty="0" smtClean="0"/>
              <a:t> of the SVM classifier, which is independent of the data dimensionality</a:t>
            </a:r>
          </a:p>
          <a:p>
            <a:r>
              <a:rPr lang="en-US" altLang="en-US" sz="2400" dirty="0" smtClean="0"/>
              <a:t>SVM with a small number of support vectors can have good generalization, even when the dimensionality of the data is high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SVM—Linearly Inseparable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Transform the original input data into a higher dimensional space using a nonlinear mapping</a:t>
            </a:r>
          </a:p>
          <a:p>
            <a:r>
              <a:rPr lang="en-US" sz="2800" dirty="0" smtClean="0"/>
              <a:t>Search for a linear separating </a:t>
            </a:r>
            <a:r>
              <a:rPr lang="en-US" sz="2800" dirty="0" err="1" smtClean="0"/>
              <a:t>hyperplane</a:t>
            </a:r>
            <a:r>
              <a:rPr lang="en-US" sz="2800" dirty="0" smtClean="0"/>
              <a:t> in the new space</a:t>
            </a:r>
          </a:p>
          <a:p>
            <a:r>
              <a:rPr lang="en-US" sz="2800" dirty="0" smtClean="0"/>
              <a:t>MMH found in the new space corresponds to a nonlinear separating </a:t>
            </a:r>
            <a:r>
              <a:rPr lang="en-US" sz="2800" dirty="0" err="1" smtClean="0"/>
              <a:t>hypersurface</a:t>
            </a:r>
            <a:r>
              <a:rPr lang="en-US" sz="2800" dirty="0" smtClean="0"/>
              <a:t> in the original space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2089" y="1447800"/>
            <a:ext cx="3795711" cy="321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SVM—Linearly Inseparable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83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SVM—Linearly Inseparable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36" y="1581150"/>
            <a:ext cx="91440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43800" y="2362200"/>
            <a:ext cx="1371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Hyperplane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 Related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 sz="2800" dirty="0" smtClean="0"/>
              <a:t>SVM Website: </a:t>
            </a:r>
            <a:r>
              <a:rPr lang="en-US" altLang="en-US" sz="2800" dirty="0" smtClean="0">
                <a:hlinkClick r:id="rId2"/>
              </a:rPr>
              <a:t>http://www.kernel-machines.org/</a:t>
            </a:r>
            <a:endParaRPr lang="en-US" altLang="en-US" sz="2800" dirty="0" smtClean="0"/>
          </a:p>
          <a:p>
            <a:r>
              <a:rPr lang="en-US" altLang="en-US" sz="2800" dirty="0" smtClean="0"/>
              <a:t>Representative implementations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 smtClean="0"/>
              <a:t>LIBSVM</a:t>
            </a:r>
            <a:r>
              <a:rPr lang="en-US" altLang="en-US" sz="2400" dirty="0" smtClean="0"/>
              <a:t>: an efficient implementation of SVM, multi-class classifications, nu-SVM, one-class SVM, including also various interfaces with java, python, etc.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 smtClean="0"/>
              <a:t>SVM-light</a:t>
            </a:r>
            <a:r>
              <a:rPr lang="en-US" altLang="en-US" sz="2400" dirty="0" smtClean="0"/>
              <a:t>: simpler but performance is not better than LIBSVM, support only binary classification and only in C 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 smtClean="0"/>
              <a:t>SVM-torch</a:t>
            </a:r>
            <a:r>
              <a:rPr lang="en-US" altLang="en-US" sz="2400" dirty="0" smtClean="0"/>
              <a:t>: another recent implementation also written in C</a:t>
            </a:r>
          </a:p>
          <a:p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Other Classification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Genetic Algorithms (GA)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800" dirty="0" smtClean="0"/>
              <a:t>Genetic Algorithm: based on an analogy to biological evolution</a:t>
            </a:r>
          </a:p>
          <a:p>
            <a:r>
              <a:rPr lang="en-US" altLang="en-US" sz="2800" dirty="0" smtClean="0"/>
              <a:t>An initial </a:t>
            </a:r>
            <a:r>
              <a:rPr lang="en-US" altLang="en-US" sz="2800" b="1" dirty="0" smtClean="0"/>
              <a:t>population</a:t>
            </a:r>
            <a:r>
              <a:rPr lang="en-US" altLang="en-US" sz="2800" dirty="0" smtClean="0"/>
              <a:t> is created consisting of randomly generated rules</a:t>
            </a:r>
          </a:p>
          <a:p>
            <a:pPr lvl="1"/>
            <a:r>
              <a:rPr lang="en-US" altLang="en-US" sz="2600" dirty="0" smtClean="0"/>
              <a:t>Each rule is represented by a string of bits</a:t>
            </a:r>
          </a:p>
          <a:p>
            <a:pPr lvl="1"/>
            <a:r>
              <a:rPr lang="en-US" altLang="en-US" sz="2600" dirty="0" smtClean="0"/>
              <a:t>E.g., if A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 and ¬A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 then C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 can be encoded as 100</a:t>
            </a:r>
          </a:p>
          <a:p>
            <a:pPr lvl="1"/>
            <a:r>
              <a:rPr lang="en-US" altLang="en-US" sz="2600" dirty="0" smtClean="0"/>
              <a:t>If an attribute has k &gt; 2 values, k bits can be used</a:t>
            </a:r>
          </a:p>
          <a:p>
            <a:r>
              <a:rPr lang="en-US" altLang="en-US" sz="2800" dirty="0" smtClean="0"/>
              <a:t>Based on the notion of survival of the </a:t>
            </a:r>
            <a:r>
              <a:rPr lang="en-US" altLang="en-US" sz="2800" b="1" dirty="0" smtClean="0"/>
              <a:t>fittest</a:t>
            </a:r>
            <a:r>
              <a:rPr lang="en-US" altLang="en-US" sz="2800" dirty="0" smtClean="0"/>
              <a:t>, a new population is formed to consist of the fittest rules and their offspring</a:t>
            </a:r>
          </a:p>
          <a:p>
            <a:r>
              <a:rPr lang="en-US" altLang="en-US" sz="2800" dirty="0" smtClean="0"/>
              <a:t>The </a:t>
            </a:r>
            <a:r>
              <a:rPr lang="en-US" altLang="en-US" sz="2800" i="1" dirty="0" smtClean="0"/>
              <a:t>fitness of a rule</a:t>
            </a:r>
            <a:r>
              <a:rPr lang="en-US" altLang="en-US" sz="2800" dirty="0" smtClean="0"/>
              <a:t> is represented by its classification accuracy on a set of training examples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Offspring are generated by </a:t>
            </a:r>
            <a:r>
              <a:rPr lang="en-US" altLang="en-US" sz="2800" i="1" dirty="0" smtClean="0"/>
              <a:t>crossover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/>
              <a:t>mutation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The process continues until a population P evolves </a:t>
            </a:r>
            <a:r>
              <a:rPr lang="en-US" altLang="en-US" sz="2800" i="1" dirty="0" smtClean="0"/>
              <a:t>when each rule in P satisfies a </a:t>
            </a:r>
            <a:r>
              <a:rPr lang="en-US" altLang="en-US" sz="2800" i="1" dirty="0" err="1" smtClean="0"/>
              <a:t>prespecified</a:t>
            </a:r>
            <a:r>
              <a:rPr lang="en-US" altLang="en-US" sz="2800" i="1" dirty="0" smtClean="0"/>
              <a:t> threshold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Slow but easily parallelizable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Unlike naive Bayesian classifiers, do not assume class conditional independence</a:t>
            </a:r>
          </a:p>
          <a:p>
            <a:r>
              <a:rPr lang="en-US" sz="2800" dirty="0" smtClean="0"/>
              <a:t>Allow the representation of dependencies among subsets of attributes</a:t>
            </a:r>
          </a:p>
          <a:p>
            <a:r>
              <a:rPr lang="en-US" sz="2800" dirty="0" smtClean="0"/>
              <a:t>Graphical model of causal relationships</a:t>
            </a:r>
          </a:p>
          <a:p>
            <a:r>
              <a:rPr lang="en-US" sz="2800" dirty="0" smtClean="0"/>
              <a:t>Two components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i="1" dirty="0" smtClean="0"/>
              <a:t>directed acyclic </a:t>
            </a:r>
            <a:r>
              <a:rPr lang="en-US" sz="2400" b="1" dirty="0" smtClean="0"/>
              <a:t>graph</a:t>
            </a:r>
          </a:p>
          <a:p>
            <a:pPr lvl="1"/>
            <a:r>
              <a:rPr lang="en-US" sz="2400" dirty="0" smtClean="0"/>
              <a:t>set of </a:t>
            </a:r>
            <a:r>
              <a:rPr lang="en-US" sz="2400" b="1" i="1" dirty="0" smtClean="0"/>
              <a:t>conditional probability </a:t>
            </a:r>
            <a:r>
              <a:rPr lang="en-US" sz="2400" b="1" dirty="0" smtClean="0"/>
              <a:t>tables </a:t>
            </a:r>
            <a:r>
              <a:rPr lang="en-US" sz="2400" dirty="0" smtClean="0"/>
              <a:t>(CPT)</a:t>
            </a:r>
          </a:p>
          <a:p>
            <a:r>
              <a:rPr lang="en-US" sz="2800" dirty="0" smtClean="0"/>
              <a:t>Node = random variable (discrete- or continuous)</a:t>
            </a:r>
          </a:p>
          <a:p>
            <a:r>
              <a:rPr lang="en-US" sz="2800" dirty="0" smtClean="0"/>
              <a:t>Arc = probabilistic 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Fuzzy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Fuzzy set approaches replace “brittle” threshold cutoffs for continuous-valued attributes with membership degree functions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Discretize</a:t>
            </a:r>
            <a:r>
              <a:rPr lang="en-US" sz="2800" dirty="0" smtClean="0"/>
              <a:t> attributes into categories (e.g.,</a:t>
            </a:r>
            <a:r>
              <a:rPr lang="en-US" sz="2800" i="1" dirty="0" smtClean="0"/>
              <a:t> </a:t>
            </a:r>
            <a:r>
              <a:rPr lang="en-US" sz="2800" dirty="0" smtClean="0"/>
              <a:t>{</a:t>
            </a:r>
            <a:r>
              <a:rPr lang="en-US" sz="2800" i="1" dirty="0" err="1" smtClean="0"/>
              <a:t>low_income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medium_income,high_income</a:t>
            </a:r>
            <a:r>
              <a:rPr lang="en-US" sz="2800" dirty="0" smtClean="0"/>
              <a:t>})</a:t>
            </a:r>
          </a:p>
          <a:p>
            <a:r>
              <a:rPr lang="en-US" altLang="en-US" sz="2800" dirty="0" smtClean="0"/>
              <a:t>Assign a fuzzy membership value to each of the discrete categories (e.g. $49K belongs to “</a:t>
            </a:r>
            <a:r>
              <a:rPr lang="en-US" altLang="en-US" sz="2800" dirty="0" err="1" smtClean="0"/>
              <a:t>medium_income</a:t>
            </a:r>
            <a:r>
              <a:rPr lang="en-US" altLang="en-US" sz="2800" dirty="0" smtClean="0"/>
              <a:t>” with fuzzy value 0.15 but belongs to “</a:t>
            </a:r>
            <a:r>
              <a:rPr lang="en-US" altLang="en-US" sz="2800" dirty="0" err="1" smtClean="0"/>
              <a:t>high_income</a:t>
            </a:r>
            <a:r>
              <a:rPr lang="en-US" altLang="en-US" sz="2800" dirty="0" smtClean="0"/>
              <a:t>” with fuzzy value 0.96)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38474"/>
            <a:ext cx="7162800" cy="39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Fuzzy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Works at a high abstraction level and offers a means for dealing with imprecise data</a:t>
            </a:r>
          </a:p>
          <a:p>
            <a:r>
              <a:rPr lang="en-US" altLang="en-US" sz="2400" dirty="0" smtClean="0"/>
              <a:t>Fuzzy membership values do not have to sum to 1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3" y="1355834"/>
            <a:ext cx="6315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Set (RS)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Used for classification to discover structural relationships within imprecise or noisy data</a:t>
            </a:r>
          </a:p>
          <a:p>
            <a:r>
              <a:rPr lang="en-US" dirty="0" smtClean="0"/>
              <a:t>Applies to discrete-valued attributes</a:t>
            </a:r>
          </a:p>
          <a:p>
            <a:r>
              <a:rPr lang="en-US" dirty="0" smtClean="0"/>
              <a:t>RS theory is based on the establishment of </a:t>
            </a:r>
            <a:r>
              <a:rPr lang="en-US" b="1" dirty="0" smtClean="0"/>
              <a:t>equivalence classes </a:t>
            </a:r>
            <a:r>
              <a:rPr lang="en-US" dirty="0" smtClean="0"/>
              <a:t>within the given training data</a:t>
            </a:r>
          </a:p>
          <a:p>
            <a:r>
              <a:rPr lang="en-US" dirty="0" smtClean="0"/>
              <a:t>All the data </a:t>
            </a:r>
            <a:r>
              <a:rPr lang="en-US" dirty="0" err="1" smtClean="0"/>
              <a:t>tuples</a:t>
            </a:r>
            <a:r>
              <a:rPr lang="en-US" dirty="0" smtClean="0"/>
              <a:t> forming an equivalence class are identical </a:t>
            </a:r>
            <a:r>
              <a:rPr lang="en-US" dirty="0" err="1" smtClean="0"/>
              <a:t>w.r.t</a:t>
            </a:r>
            <a:r>
              <a:rPr lang="en-US" dirty="0" smtClean="0"/>
              <a:t>. the attributes describing the data</a:t>
            </a:r>
          </a:p>
          <a:p>
            <a:r>
              <a:rPr lang="en-US" dirty="0" smtClean="0"/>
              <a:t>Given real-world data, it is common that some classes cannot be distinguished in terms of the available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000" dirty="0" smtClean="0"/>
              <a:t>A RS for a given class C is approximated by two sets: a </a:t>
            </a:r>
            <a:r>
              <a:rPr lang="en-US" altLang="en-US" sz="3000" dirty="0" smtClean="0">
                <a:solidFill>
                  <a:schemeClr val="hlink"/>
                </a:solidFill>
              </a:rPr>
              <a:t>lower approximation</a:t>
            </a:r>
            <a:r>
              <a:rPr lang="en-US" altLang="en-US" sz="3000" dirty="0" smtClean="0"/>
              <a:t> (certain to be in C) and an </a:t>
            </a:r>
            <a:r>
              <a:rPr lang="en-US" altLang="en-US" sz="3000" dirty="0" smtClean="0">
                <a:solidFill>
                  <a:schemeClr val="hlink"/>
                </a:solidFill>
              </a:rPr>
              <a:t>upper approximation</a:t>
            </a:r>
            <a:r>
              <a:rPr lang="en-US" altLang="en-US" sz="3000" dirty="0" smtClean="0"/>
              <a:t> (cannot be described as not belonging to C) </a:t>
            </a:r>
          </a:p>
          <a:p>
            <a:endParaRPr lang="en-US" altLang="en-US" sz="3000" dirty="0" smtClean="0"/>
          </a:p>
          <a:p>
            <a:r>
              <a:rPr lang="en-US" sz="3000" dirty="0" smtClean="0"/>
              <a:t>RS can also be used for </a:t>
            </a:r>
          </a:p>
          <a:p>
            <a:pPr lvl="1"/>
            <a:r>
              <a:rPr lang="en-US" sz="2600" b="1" dirty="0" smtClean="0"/>
              <a:t>attribute subset selection</a:t>
            </a:r>
            <a:r>
              <a:rPr lang="en-US" sz="2600" dirty="0" smtClean="0"/>
              <a:t> (or feature reduction, where attributes that do not contribute to the classification of the given training data can be identified and removed) </a:t>
            </a:r>
          </a:p>
          <a:p>
            <a:pPr lvl="1"/>
            <a:r>
              <a:rPr lang="en-US" sz="2600" b="1" dirty="0" smtClean="0"/>
              <a:t>relevance analysis</a:t>
            </a:r>
            <a:r>
              <a:rPr lang="en-US" sz="2600" dirty="0" smtClean="0"/>
              <a:t> (where the contribution or significance of each attribute is assessed with respect to the classification task)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27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Rule-Based Classification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IF-THEN Rules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Represent the knowledge in the form of </a:t>
            </a:r>
            <a:r>
              <a:rPr lang="en-US" sz="2400" dirty="0" smtClean="0">
                <a:solidFill>
                  <a:schemeClr val="hlink"/>
                </a:solidFill>
              </a:rPr>
              <a:t>IF-THEN</a:t>
            </a:r>
            <a:r>
              <a:rPr lang="en-US" sz="2400" dirty="0" smtClean="0"/>
              <a:t> rules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R:  IF </a:t>
            </a:r>
            <a:r>
              <a:rPr lang="en-US" sz="2400" i="1" dirty="0" smtClean="0"/>
              <a:t>age</a:t>
            </a:r>
            <a:r>
              <a:rPr lang="en-US" sz="2400" dirty="0" smtClean="0"/>
              <a:t> = youth AND </a:t>
            </a:r>
            <a:r>
              <a:rPr lang="en-US" sz="2400" i="1" dirty="0" smtClean="0"/>
              <a:t>student</a:t>
            </a:r>
            <a:r>
              <a:rPr lang="en-US" sz="2400" dirty="0" smtClean="0"/>
              <a:t> = yes  THEN </a:t>
            </a:r>
            <a:r>
              <a:rPr lang="en-US" sz="2400" i="1" dirty="0" err="1" smtClean="0"/>
              <a:t>buys_computer</a:t>
            </a:r>
            <a:r>
              <a:rPr lang="en-US" sz="2400" dirty="0" smtClean="0"/>
              <a:t> = yes</a:t>
            </a:r>
          </a:p>
          <a:p>
            <a:r>
              <a:rPr lang="en-US" sz="2400" dirty="0" smtClean="0"/>
              <a:t>Can be generated either from a decision Tree or directly from the training data using a </a:t>
            </a:r>
            <a:r>
              <a:rPr lang="en-US" sz="2400" i="1" dirty="0" smtClean="0"/>
              <a:t>sequential covering algorithm</a:t>
            </a:r>
            <a:endParaRPr lang="en-US" sz="2400" dirty="0" smtClean="0"/>
          </a:p>
          <a:p>
            <a:r>
              <a:rPr lang="en-US" sz="2400" dirty="0" smtClean="0"/>
              <a:t>The “IF” part (or left side) of a rule is known as the </a:t>
            </a:r>
            <a:r>
              <a:rPr lang="en-US" sz="2400" b="1" dirty="0" smtClean="0"/>
              <a:t>rule antecedent </a:t>
            </a:r>
            <a:r>
              <a:rPr lang="en-US" sz="2400" dirty="0" smtClean="0"/>
              <a:t>or</a:t>
            </a:r>
            <a:r>
              <a:rPr lang="en-US" sz="2400" b="1" dirty="0" smtClean="0"/>
              <a:t> precondition</a:t>
            </a:r>
          </a:p>
          <a:p>
            <a:r>
              <a:rPr lang="en-US" sz="2400" dirty="0" smtClean="0"/>
              <a:t>The “THEN” part (or right side) is the </a:t>
            </a:r>
            <a:r>
              <a:rPr lang="en-US" sz="2400" b="1" dirty="0" smtClean="0"/>
              <a:t>rule consequent</a:t>
            </a:r>
          </a:p>
          <a:p>
            <a:r>
              <a:rPr lang="en-US" sz="2400" dirty="0" smtClean="0"/>
              <a:t>If the rule antecedent holds true for a given </a:t>
            </a:r>
            <a:r>
              <a:rPr lang="en-US" sz="2400" dirty="0" err="1" smtClean="0"/>
              <a:t>tuple</a:t>
            </a:r>
            <a:r>
              <a:rPr lang="en-US" sz="2400" dirty="0" smtClean="0"/>
              <a:t>, we say that the </a:t>
            </a:r>
            <a:r>
              <a:rPr lang="en-US" sz="2400" b="1" dirty="0" smtClean="0"/>
              <a:t>rule is satisfied </a:t>
            </a:r>
            <a:r>
              <a:rPr lang="en-US" sz="2400" dirty="0" smtClean="0"/>
              <a:t>and that the rule </a:t>
            </a:r>
            <a:r>
              <a:rPr lang="en-US" sz="2400" b="1" dirty="0" smtClean="0"/>
              <a:t>covers the </a:t>
            </a:r>
            <a:r>
              <a:rPr lang="en-US" sz="2400" b="1" dirty="0" err="1" smtClean="0"/>
              <a:t>tuple</a:t>
            </a:r>
            <a:endParaRPr lang="en-US" sz="2400" b="1" dirty="0" smtClean="0"/>
          </a:p>
          <a:p>
            <a:r>
              <a:rPr lang="en-US" sz="2400" dirty="0" smtClean="0"/>
              <a:t>Assessment of a rule </a:t>
            </a:r>
            <a:r>
              <a:rPr lang="en-US" sz="2400" i="1" dirty="0" smtClean="0"/>
              <a:t>R</a:t>
            </a:r>
            <a:r>
              <a:rPr lang="en-US" sz="2400" dirty="0" smtClean="0"/>
              <a:t>: </a:t>
            </a:r>
            <a:r>
              <a:rPr lang="en-US" sz="2400" b="1" dirty="0" smtClean="0"/>
              <a:t>coverage</a:t>
            </a:r>
            <a:r>
              <a:rPr lang="en-US" sz="2400" dirty="0" smtClean="0"/>
              <a:t> and </a:t>
            </a:r>
            <a:r>
              <a:rPr lang="en-US" sz="2400" b="1" dirty="0" smtClean="0"/>
              <a:t>accuracy</a:t>
            </a:r>
            <a:r>
              <a:rPr lang="en-US" sz="2400" dirty="0" smtClean="0"/>
              <a:t> </a:t>
            </a:r>
          </a:p>
          <a:p>
            <a:pPr lvl="1"/>
            <a:r>
              <a:rPr lang="en-US" sz="2200" dirty="0" err="1" smtClean="0"/>
              <a:t>n</a:t>
            </a:r>
            <a:r>
              <a:rPr lang="en-US" sz="2200" baseline="-25000" dirty="0" err="1" smtClean="0"/>
              <a:t>covers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= # of tuples covered by </a:t>
            </a:r>
            <a:r>
              <a:rPr lang="en-US" sz="2200" i="1" dirty="0" smtClean="0"/>
              <a:t>R</a:t>
            </a:r>
          </a:p>
          <a:p>
            <a:pPr lvl="1"/>
            <a:r>
              <a:rPr lang="en-US" sz="2200" dirty="0" err="1" smtClean="0"/>
              <a:t>n</a:t>
            </a:r>
            <a:r>
              <a:rPr lang="en-US" sz="2200" baseline="-25000" dirty="0" err="1" smtClean="0"/>
              <a:t>correct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= # of tuples correctly classified by </a:t>
            </a:r>
            <a:r>
              <a:rPr lang="en-US" sz="2200" i="1" dirty="0" smtClean="0"/>
              <a:t>R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IF-THEN Rules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more than one rule is triggered, need </a:t>
            </a:r>
            <a:r>
              <a:rPr lang="en-US" b="1" dirty="0" smtClean="0"/>
              <a:t>conflict resolution</a:t>
            </a:r>
          </a:p>
          <a:p>
            <a:pPr lvl="1"/>
            <a:r>
              <a:rPr lang="en-US" b="1" dirty="0" smtClean="0"/>
              <a:t>Size ordering</a:t>
            </a:r>
            <a:r>
              <a:rPr lang="en-US" dirty="0" smtClean="0"/>
              <a:t>: assigns highest priority to the triggering rules that has the “toughest” requirement (i.e., with the </a:t>
            </a:r>
            <a:r>
              <a:rPr lang="en-US" i="1" dirty="0" smtClean="0"/>
              <a:t>most attribute tests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Rule ordering: rules prioritized beforehand</a:t>
            </a:r>
          </a:p>
          <a:p>
            <a:pPr lvl="2"/>
            <a:r>
              <a:rPr lang="en-US" i="1" dirty="0" smtClean="0"/>
              <a:t>class-based, rule-based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355835"/>
            <a:ext cx="3429000" cy="85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136" y="2362100"/>
            <a:ext cx="3429000" cy="80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IF-THEN Rules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Class-based ordering</a:t>
            </a:r>
            <a:r>
              <a:rPr lang="en-US" dirty="0" smtClean="0"/>
              <a:t>: classes are sorted in decreasing order of </a:t>
            </a:r>
            <a:r>
              <a:rPr lang="en-US" i="1" dirty="0" smtClean="0"/>
              <a:t>prevalence </a:t>
            </a:r>
            <a:r>
              <a:rPr lang="en-US" dirty="0" smtClean="0"/>
              <a:t>or </a:t>
            </a:r>
            <a:r>
              <a:rPr lang="en-US" i="1" dirty="0" smtClean="0"/>
              <a:t>misclassification cost per class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Rule-based ordering</a:t>
            </a:r>
            <a:r>
              <a:rPr lang="en-US" dirty="0" smtClean="0"/>
              <a:t> (decision list): rules are organized into one long priority list, according to some measure of rule quality or by experts</a:t>
            </a:r>
          </a:p>
          <a:p>
            <a:r>
              <a:rPr lang="en-US" dirty="0" smtClean="0"/>
              <a:t>What if no rule satisfied by </a:t>
            </a:r>
            <a:r>
              <a:rPr lang="en-US" b="1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Set up a</a:t>
            </a:r>
            <a:r>
              <a:rPr lang="en-US" b="1" dirty="0" smtClean="0"/>
              <a:t> default rule </a:t>
            </a:r>
            <a:r>
              <a:rPr lang="en-US" dirty="0" smtClean="0"/>
              <a:t>to specify a default class, based on a training set</a:t>
            </a:r>
          </a:p>
          <a:p>
            <a:pPr lvl="1"/>
            <a:r>
              <a:rPr lang="en-US" dirty="0" smtClean="0"/>
              <a:t>May be the class in majority or the majority class of the tuples that were not covered by any 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Extraction from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Rules are </a:t>
            </a:r>
            <a:r>
              <a:rPr lang="en-US" i="1" dirty="0" smtClean="0">
                <a:latin typeface="Calibri" pitchFamily="34" charset="0"/>
              </a:rPr>
              <a:t>easier to understand</a:t>
            </a:r>
            <a:r>
              <a:rPr lang="en-US" dirty="0" smtClean="0">
                <a:latin typeface="Calibri" pitchFamily="34" charset="0"/>
              </a:rPr>
              <a:t> than large trees</a:t>
            </a:r>
          </a:p>
          <a:p>
            <a:r>
              <a:rPr lang="en-US" dirty="0" smtClean="0">
                <a:latin typeface="Calibri" pitchFamily="34" charset="0"/>
              </a:rPr>
              <a:t>One rule is created </a:t>
            </a:r>
            <a:r>
              <a:rPr lang="en-US" i="1" dirty="0" smtClean="0">
                <a:latin typeface="Calibri" pitchFamily="34" charset="0"/>
              </a:rPr>
              <a:t>for each path</a:t>
            </a:r>
            <a:r>
              <a:rPr lang="en-US" dirty="0" smtClean="0">
                <a:latin typeface="Calibri" pitchFamily="34" charset="0"/>
              </a:rPr>
              <a:t> from the root to a leaf</a:t>
            </a:r>
          </a:p>
          <a:p>
            <a:r>
              <a:rPr lang="en-US" dirty="0" smtClean="0"/>
              <a:t>Each splitting criterion along a given path is logically </a:t>
            </a:r>
            <a:r>
              <a:rPr lang="en-US" dirty="0" err="1" smtClean="0"/>
              <a:t>ANDed</a:t>
            </a:r>
            <a:r>
              <a:rPr lang="en-US" dirty="0" smtClean="0"/>
              <a:t> to form the rule antecedent (“IF” part)</a:t>
            </a:r>
          </a:p>
          <a:p>
            <a:r>
              <a:rPr lang="en-US" dirty="0" smtClean="0"/>
              <a:t>The leaf node holds the class prediction, forming the rule consequent (“THEN” part)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Extraction from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Example</a:t>
            </a:r>
          </a:p>
          <a:p>
            <a:pPr lvl="1">
              <a:spcBef>
                <a:spcPct val="40000"/>
              </a:spcBef>
              <a:buNone/>
            </a:pPr>
            <a:endParaRPr lang="en-US" sz="2000" dirty="0" smtClean="0"/>
          </a:p>
          <a:p>
            <a:pPr lvl="1">
              <a:spcBef>
                <a:spcPct val="40000"/>
              </a:spcBef>
              <a:buNone/>
            </a:pPr>
            <a:endParaRPr lang="en-US" sz="2000" dirty="0" smtClean="0"/>
          </a:p>
          <a:p>
            <a:pPr lvl="1">
              <a:spcBef>
                <a:spcPct val="40000"/>
              </a:spcBef>
              <a:buNone/>
            </a:pPr>
            <a:endParaRPr lang="en-US" sz="2000" dirty="0" smtClean="0"/>
          </a:p>
          <a:p>
            <a:pPr lvl="1">
              <a:spcBef>
                <a:spcPct val="40000"/>
              </a:spcBef>
              <a:buNone/>
            </a:pPr>
            <a:endParaRPr lang="en-US" sz="2000" dirty="0" smtClean="0"/>
          </a:p>
          <a:p>
            <a:pPr lvl="1">
              <a:spcBef>
                <a:spcPct val="40000"/>
              </a:spcBef>
              <a:buNone/>
            </a:pPr>
            <a:endParaRPr lang="en-US" sz="2000" dirty="0" smtClean="0"/>
          </a:p>
          <a:p>
            <a:pPr lvl="1">
              <a:spcBef>
                <a:spcPct val="40000"/>
              </a:spcBef>
              <a:buNone/>
            </a:pPr>
            <a:endParaRPr lang="en-US" sz="2200" dirty="0" smtClean="0"/>
          </a:p>
          <a:p>
            <a:pPr lvl="1">
              <a:spcBef>
                <a:spcPct val="40000"/>
              </a:spcBef>
              <a:buNone/>
            </a:pPr>
            <a:r>
              <a:rPr lang="en-US" sz="2200" dirty="0" smtClean="0"/>
              <a:t>IF </a:t>
            </a:r>
            <a:r>
              <a:rPr lang="en-US" sz="2200" i="1" dirty="0" smtClean="0"/>
              <a:t>age</a:t>
            </a:r>
            <a:r>
              <a:rPr lang="en-US" sz="2200" dirty="0" smtClean="0"/>
              <a:t> = youth AND </a:t>
            </a:r>
            <a:r>
              <a:rPr lang="en-US" sz="2200" i="1" dirty="0" smtClean="0"/>
              <a:t>student</a:t>
            </a:r>
            <a:r>
              <a:rPr lang="en-US" sz="2200" dirty="0" smtClean="0"/>
              <a:t> = </a:t>
            </a:r>
            <a:r>
              <a:rPr lang="en-US" sz="2200" i="1" dirty="0" smtClean="0"/>
              <a:t>no</a:t>
            </a:r>
            <a:r>
              <a:rPr lang="en-US" sz="2200" dirty="0" smtClean="0"/>
              <a:t>                        THEN </a:t>
            </a:r>
            <a:r>
              <a:rPr lang="en-US" sz="2200" i="1" dirty="0" err="1" smtClean="0"/>
              <a:t>buys_computer</a:t>
            </a:r>
            <a:r>
              <a:rPr lang="en-US" sz="2200" dirty="0" smtClean="0"/>
              <a:t> = </a:t>
            </a:r>
            <a:r>
              <a:rPr lang="en-US" sz="2200" i="1" dirty="0" smtClean="0"/>
              <a:t>no</a:t>
            </a: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IF </a:t>
            </a:r>
            <a:r>
              <a:rPr lang="en-US" sz="2200" i="1" dirty="0" smtClean="0"/>
              <a:t>age</a:t>
            </a:r>
            <a:r>
              <a:rPr lang="en-US" sz="2200" dirty="0" smtClean="0"/>
              <a:t> = youth AND </a:t>
            </a:r>
            <a:r>
              <a:rPr lang="en-US" sz="2200" i="1" dirty="0" smtClean="0"/>
              <a:t>student</a:t>
            </a:r>
            <a:r>
              <a:rPr lang="en-US" sz="2200" dirty="0" smtClean="0"/>
              <a:t> = </a:t>
            </a:r>
            <a:r>
              <a:rPr lang="en-US" sz="2200" i="1" dirty="0" smtClean="0"/>
              <a:t>yes</a:t>
            </a:r>
            <a:r>
              <a:rPr lang="en-US" sz="2200" dirty="0" smtClean="0"/>
              <a:t>                       THEN </a:t>
            </a:r>
            <a:r>
              <a:rPr lang="en-US" sz="2200" i="1" dirty="0" err="1" smtClean="0"/>
              <a:t>buys_computer</a:t>
            </a:r>
            <a:r>
              <a:rPr lang="en-US" sz="2200" dirty="0" smtClean="0"/>
              <a:t> = </a:t>
            </a:r>
            <a:r>
              <a:rPr lang="en-US" sz="2200" i="1" dirty="0" smtClean="0"/>
              <a:t>yes</a:t>
            </a: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IF </a:t>
            </a:r>
            <a:r>
              <a:rPr lang="en-US" sz="2200" i="1" dirty="0" smtClean="0"/>
              <a:t>age</a:t>
            </a:r>
            <a:r>
              <a:rPr lang="en-US" sz="2200" dirty="0" smtClean="0"/>
              <a:t> = mid-age 			          THEN </a:t>
            </a:r>
            <a:r>
              <a:rPr lang="en-US" sz="2200" i="1" dirty="0" err="1" smtClean="0"/>
              <a:t>buys_computer</a:t>
            </a:r>
            <a:r>
              <a:rPr lang="en-US" sz="2200" dirty="0" smtClean="0"/>
              <a:t> = </a:t>
            </a:r>
            <a:r>
              <a:rPr lang="en-US" sz="2200" i="1" dirty="0" smtClean="0"/>
              <a:t>yes</a:t>
            </a: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IF </a:t>
            </a:r>
            <a:r>
              <a:rPr lang="en-US" sz="2200" i="1" dirty="0" smtClean="0"/>
              <a:t>age</a:t>
            </a:r>
            <a:r>
              <a:rPr lang="en-US" sz="2200" dirty="0" smtClean="0"/>
              <a:t> = senior AND </a:t>
            </a:r>
            <a:r>
              <a:rPr lang="en-US" sz="2200" i="1" dirty="0" err="1" smtClean="0"/>
              <a:t>credit_rating</a:t>
            </a:r>
            <a:r>
              <a:rPr lang="en-US" sz="2200" dirty="0" smtClean="0"/>
              <a:t> = </a:t>
            </a:r>
            <a:r>
              <a:rPr lang="en-US" sz="2200" i="1" dirty="0" smtClean="0"/>
              <a:t>fair</a:t>
            </a:r>
            <a:r>
              <a:rPr lang="en-US" sz="2200" dirty="0" smtClean="0"/>
              <a:t> 	          THEN </a:t>
            </a:r>
            <a:r>
              <a:rPr lang="en-US" sz="2200" i="1" dirty="0" err="1" smtClean="0"/>
              <a:t>buys_computer</a:t>
            </a:r>
            <a:r>
              <a:rPr lang="en-US" sz="2200" i="1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/>
              <a:t>no</a:t>
            </a: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IF </a:t>
            </a:r>
            <a:r>
              <a:rPr lang="en-US" sz="2200" i="1" dirty="0" smtClean="0"/>
              <a:t>age</a:t>
            </a:r>
            <a:r>
              <a:rPr lang="en-US" sz="2200" dirty="0" smtClean="0"/>
              <a:t> = senior AND </a:t>
            </a:r>
            <a:r>
              <a:rPr lang="en-US" sz="2200" i="1" dirty="0" err="1" smtClean="0"/>
              <a:t>credit_rating</a:t>
            </a:r>
            <a:r>
              <a:rPr lang="en-US" sz="2200" dirty="0" smtClean="0"/>
              <a:t> = </a:t>
            </a:r>
            <a:r>
              <a:rPr lang="en-US" sz="2200" i="1" dirty="0" smtClean="0"/>
              <a:t>excellent  </a:t>
            </a:r>
            <a:r>
              <a:rPr lang="en-US" sz="2200" dirty="0" smtClean="0"/>
              <a:t>THEN </a:t>
            </a:r>
            <a:r>
              <a:rPr lang="en-US" sz="2200" i="1" dirty="0" err="1" smtClean="0"/>
              <a:t>buys_computer</a:t>
            </a:r>
            <a:r>
              <a:rPr lang="en-US" sz="2200" dirty="0" smtClean="0"/>
              <a:t> = </a:t>
            </a:r>
            <a:r>
              <a:rPr lang="en-US" sz="2200" i="1" dirty="0" smtClean="0"/>
              <a:t>yes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0"/>
            <a:ext cx="4114800" cy="270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Arc </a:t>
            </a:r>
            <a:r>
              <a:rPr lang="en-US" sz="2800" i="1" dirty="0" smtClean="0"/>
              <a:t>Y</a:t>
            </a:r>
            <a:r>
              <a:rPr lang="en-US" sz="2800" dirty="0" smtClean="0"/>
              <a:t> -&gt; </a:t>
            </a:r>
            <a:r>
              <a:rPr lang="en-US" sz="2800" i="1" dirty="0" smtClean="0"/>
              <a:t>Z</a:t>
            </a:r>
            <a:r>
              <a:rPr lang="en-US" sz="2800" dirty="0" smtClean="0"/>
              <a:t> implies </a:t>
            </a:r>
            <a:r>
              <a:rPr lang="en-US" sz="2800" i="1" dirty="0" smtClean="0"/>
              <a:t>Y </a:t>
            </a:r>
            <a:r>
              <a:rPr lang="en-US" sz="2800" dirty="0" smtClean="0"/>
              <a:t>is a</a:t>
            </a:r>
            <a:r>
              <a:rPr lang="en-US" sz="2800" i="1" dirty="0" smtClean="0"/>
              <a:t> </a:t>
            </a:r>
            <a:r>
              <a:rPr lang="en-US" sz="2800" b="1" dirty="0" smtClean="0"/>
              <a:t>parent</a:t>
            </a:r>
            <a:r>
              <a:rPr lang="en-US" sz="2800" b="1" i="1" dirty="0" smtClean="0"/>
              <a:t>, </a:t>
            </a:r>
            <a:r>
              <a:rPr lang="en-US" sz="2800" i="1" dirty="0" smtClean="0"/>
              <a:t>Z </a:t>
            </a:r>
            <a:r>
              <a:rPr lang="en-US" sz="2800" dirty="0" smtClean="0"/>
              <a:t>is a </a:t>
            </a:r>
            <a:r>
              <a:rPr lang="en-US" sz="2800" b="1" dirty="0" smtClean="0"/>
              <a:t>descendant</a:t>
            </a:r>
            <a:endParaRPr lang="en-US" sz="28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37" y="2514600"/>
            <a:ext cx="4757963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648200"/>
            <a:ext cx="4114800" cy="115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Extraction from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Rules extracted are mutually exclusive and exhaustive</a:t>
            </a:r>
          </a:p>
          <a:p>
            <a:r>
              <a:rPr lang="en-US" i="1" dirty="0" smtClean="0"/>
              <a:t>Mutually exclusive</a:t>
            </a:r>
            <a:r>
              <a:rPr lang="en-US" dirty="0" smtClean="0"/>
              <a:t>: cannot have rule conflicts here as no two rules will be triggered for the same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i="1" dirty="0" smtClean="0"/>
              <a:t>Exhaustive</a:t>
            </a:r>
            <a:r>
              <a:rPr lang="en-US" dirty="0" smtClean="0"/>
              <a:t>: one rule for each possible attribute–value combination</a:t>
            </a:r>
          </a:p>
          <a:p>
            <a:r>
              <a:rPr lang="en-US" dirty="0" smtClean="0"/>
              <a:t>Since one rule extracted per leaf, the set of rules is not much simpler than the corresponding decision tree</a:t>
            </a:r>
          </a:p>
          <a:p>
            <a:r>
              <a:rPr lang="en-US" dirty="0" smtClean="0"/>
              <a:t>Rule pruning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Rule Induction: Sequential Covering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Extracts rules directly from training data</a:t>
            </a:r>
          </a:p>
          <a:p>
            <a:r>
              <a:rPr lang="en-US" sz="2600" dirty="0" smtClean="0"/>
              <a:t>Typical sequential covering algorithms: FOIL, AQ, CN2, RIPPER</a:t>
            </a:r>
          </a:p>
          <a:p>
            <a:r>
              <a:rPr lang="en-US" sz="2600" dirty="0" smtClean="0"/>
              <a:t>Rules are learned </a:t>
            </a:r>
            <a:r>
              <a:rPr lang="en-US" sz="2600" i="1" dirty="0" smtClean="0"/>
              <a:t>sequentially</a:t>
            </a:r>
            <a:r>
              <a:rPr lang="en-US" sz="2600" dirty="0" smtClean="0"/>
              <a:t>, </a:t>
            </a:r>
            <a:r>
              <a:rPr lang="en-US" sz="2600" smtClean="0"/>
              <a:t>each rule for </a:t>
            </a:r>
            <a:r>
              <a:rPr lang="en-US" sz="2600" dirty="0" smtClean="0"/>
              <a:t>a given class 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will cover many tuples of 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but none (or few) of the tuples of other classes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Steps: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Rules are learned one at a time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Each time a rule is learned, the tuples covered by the rules are removed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Repeat the process on the remaining tuples until </a:t>
            </a:r>
            <a:r>
              <a:rPr lang="en-US" sz="2200" i="1" dirty="0" smtClean="0"/>
              <a:t>termination condition</a:t>
            </a:r>
            <a:r>
              <a:rPr lang="en-US" sz="2200" dirty="0" smtClean="0"/>
              <a:t>, e.g., when no more training examples or when the quality of a rule returned is below a user-specified threshold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Sequential Covering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rules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 </a:t>
            </a:r>
            <a:r>
              <a:rPr lang="en-US" i="1" dirty="0" smtClean="0"/>
              <a:t>most general rule</a:t>
            </a:r>
            <a:r>
              <a:rPr lang="en-US" dirty="0" smtClean="0"/>
              <a:t> possible: </a:t>
            </a:r>
          </a:p>
          <a:p>
            <a:pPr lvl="1"/>
            <a:r>
              <a:rPr lang="en-US" dirty="0" smtClean="0"/>
              <a:t>IF   THEN </a:t>
            </a:r>
            <a:r>
              <a:rPr lang="en-US" i="1" dirty="0" err="1" smtClean="0"/>
              <a:t>loan_decision</a:t>
            </a:r>
            <a:r>
              <a:rPr lang="en-US" i="1" dirty="0" smtClean="0"/>
              <a:t> = accept</a:t>
            </a:r>
            <a:endParaRPr lang="en-US" dirty="0" smtClean="0"/>
          </a:p>
          <a:p>
            <a:r>
              <a:rPr lang="en-US" dirty="0" smtClean="0"/>
              <a:t>Add new attributes by adopting a greedy depth-first strategy</a:t>
            </a:r>
          </a:p>
          <a:p>
            <a:pPr lvl="1"/>
            <a:r>
              <a:rPr lang="en-US" dirty="0" smtClean="0"/>
              <a:t>Pick the one that improves the rule quality most</a:t>
            </a:r>
          </a:p>
          <a:p>
            <a:r>
              <a:rPr lang="en-US" dirty="0" smtClean="0"/>
              <a:t>The resulting rule should </a:t>
            </a:r>
            <a:r>
              <a:rPr lang="en-US" u="sng" dirty="0" smtClean="0"/>
              <a:t>cover</a:t>
            </a:r>
            <a:r>
              <a:rPr lang="en-US" dirty="0" smtClean="0"/>
              <a:t> relatively more of the “</a:t>
            </a:r>
            <a:r>
              <a:rPr lang="en-US" i="1" dirty="0" smtClean="0"/>
              <a:t>accept</a:t>
            </a:r>
            <a:r>
              <a:rPr lang="en-US" dirty="0" smtClean="0"/>
              <a:t>” tuples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Learning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30" y="1676400"/>
            <a:ext cx="8814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Rule-Quality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Need to consider both coverage and accuracy</a:t>
            </a:r>
          </a:p>
          <a:p>
            <a:r>
              <a:rPr lang="en-US" sz="2400" b="1" i="1" dirty="0" smtClean="0"/>
              <a:t>Entropy</a:t>
            </a:r>
            <a:r>
              <a:rPr lang="en-US" sz="2400" dirty="0" smtClean="0"/>
              <a:t> - prefers rules that cover a large number of tuples of a single class and few tuples of other classes</a:t>
            </a:r>
          </a:p>
          <a:p>
            <a:r>
              <a:rPr lang="en-US" sz="2400" dirty="0" smtClean="0"/>
              <a:t>Tuples of the class for which rules are learned are called </a:t>
            </a:r>
            <a:r>
              <a:rPr lang="en-US" sz="2400" i="1" dirty="0" smtClean="0"/>
              <a:t>positive </a:t>
            </a:r>
            <a:r>
              <a:rPr lang="en-US" sz="2400" dirty="0" smtClean="0"/>
              <a:t>tuples</a:t>
            </a:r>
            <a:r>
              <a:rPr lang="en-US" sz="2400" i="1" dirty="0" smtClean="0"/>
              <a:t>, </a:t>
            </a:r>
            <a:r>
              <a:rPr lang="en-US" sz="2400" dirty="0" smtClean="0"/>
              <a:t>while the remaining tuples are </a:t>
            </a:r>
            <a:r>
              <a:rPr lang="en-US" sz="2400" i="1" dirty="0" smtClean="0"/>
              <a:t>negative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Foil-gain (in FOIL &amp; RIPPER): assesses information gained by extending the antecedent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Favors rules that have high accuracy and cover many positive tuples</a:t>
            </a:r>
          </a:p>
          <a:p>
            <a:endParaRPr lang="en-US" i="1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828800" y="4419600"/>
          <a:ext cx="5672667" cy="762000"/>
        </p:xfrm>
        <a:graphic>
          <a:graphicData uri="http://schemas.openxmlformats.org/presentationml/2006/ole">
            <p:oleObj spid="_x0000_s1026" name="Equation" r:id="rId3" imgW="33655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 smtClean="0"/>
              <a:t>Prune a rule, </a:t>
            </a:r>
            <a:r>
              <a:rPr lang="en-US" sz="2800" i="1" dirty="0" smtClean="0"/>
              <a:t>R</a:t>
            </a:r>
            <a:r>
              <a:rPr lang="en-US" sz="2800" dirty="0" smtClean="0"/>
              <a:t>, if the pruned version of </a:t>
            </a:r>
            <a:r>
              <a:rPr lang="en-US" sz="2800" i="1" dirty="0" smtClean="0"/>
              <a:t>R</a:t>
            </a:r>
            <a:r>
              <a:rPr lang="en-US" sz="2800" dirty="0" smtClean="0"/>
              <a:t> has greater quality, as assessed on an independent set of tuples</a:t>
            </a:r>
          </a:p>
          <a:p>
            <a:endParaRPr lang="en-US" sz="2800" dirty="0" smtClean="0"/>
          </a:p>
          <a:p>
            <a:pPr marL="342900" lvl="2" indent="-342900"/>
            <a:endParaRPr lang="en-US" sz="2800" dirty="0" smtClean="0"/>
          </a:p>
          <a:p>
            <a:pPr marL="342900" lvl="2" indent="-342900"/>
            <a:r>
              <a:rPr lang="en-US" sz="2800" dirty="0" smtClean="0"/>
              <a:t>If </a:t>
            </a:r>
            <a:r>
              <a:rPr lang="en-US" sz="2800" i="1" dirty="0" smtClean="0"/>
              <a:t>FOIL_Prune</a:t>
            </a:r>
            <a:r>
              <a:rPr lang="en-US" sz="2800" dirty="0" smtClean="0"/>
              <a:t> is higher for the pruned version of R, prune R</a:t>
            </a:r>
          </a:p>
          <a:p>
            <a:endParaRPr lang="en-US" dirty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884371" y="2743200"/>
          <a:ext cx="3440229" cy="762000"/>
        </p:xfrm>
        <a:graphic>
          <a:graphicData uri="http://schemas.openxmlformats.org/presentationml/2006/ole">
            <p:oleObj spid="_x0000_s2050" name="Equation" r:id="rId3" imgW="18923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Classification methods</a:t>
            </a:r>
          </a:p>
          <a:p>
            <a:pPr lvl="1"/>
            <a:r>
              <a:rPr lang="en-US" sz="2400" dirty="0" smtClean="0"/>
              <a:t>Decision tree induction</a:t>
            </a:r>
          </a:p>
          <a:p>
            <a:pPr lvl="1"/>
            <a:r>
              <a:rPr lang="en-US" sz="2400" dirty="0" smtClean="0"/>
              <a:t>Naive Bayesian classifier</a:t>
            </a:r>
          </a:p>
          <a:p>
            <a:pPr lvl="1"/>
            <a:r>
              <a:rPr lang="en-US" sz="2400" dirty="0" smtClean="0"/>
              <a:t>Bayesian Belief networks</a:t>
            </a:r>
          </a:p>
          <a:p>
            <a:pPr lvl="1"/>
            <a:r>
              <a:rPr lang="en-US" altLang="en-US" sz="2400" dirty="0" err="1" smtClean="0"/>
              <a:t>Backpropagation</a:t>
            </a:r>
            <a:r>
              <a:rPr lang="en-US" altLang="en-US" sz="2400" dirty="0" smtClean="0"/>
              <a:t> (Neural networks)</a:t>
            </a:r>
          </a:p>
          <a:p>
            <a:pPr lvl="1"/>
            <a:r>
              <a:rPr lang="en-US" altLang="en-US" sz="2400" dirty="0" smtClean="0"/>
              <a:t>Support Vector Machine</a:t>
            </a:r>
          </a:p>
          <a:p>
            <a:pPr lvl="1"/>
            <a:r>
              <a:rPr lang="en-US" altLang="en-US" sz="2400" dirty="0" smtClean="0"/>
              <a:t>Genetic algorithms </a:t>
            </a:r>
          </a:p>
          <a:p>
            <a:pPr lvl="1"/>
            <a:r>
              <a:rPr lang="en-US" altLang="en-US" sz="2400" dirty="0" smtClean="0"/>
              <a:t>Rough set approach </a:t>
            </a:r>
          </a:p>
          <a:p>
            <a:pPr lvl="1"/>
            <a:r>
              <a:rPr lang="en-US" altLang="en-US" sz="2400" dirty="0" smtClean="0"/>
              <a:t>Fuzzy set approach</a:t>
            </a:r>
          </a:p>
          <a:p>
            <a:pPr lvl="1"/>
            <a:r>
              <a:rPr lang="en-US" sz="2400" dirty="0" smtClean="0"/>
              <a:t>Rule based classification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Evaluation Metrics</a:t>
            </a:r>
            <a:endParaRPr lang="en-US" dirty="0"/>
          </a:p>
        </p:txBody>
      </p:sp>
      <p:graphicFrame>
        <p:nvGraphicFramePr>
          <p:cNvPr id="4" name="Group 79"/>
          <p:cNvGraphicFramePr>
            <a:graphicFrameLocks/>
          </p:cNvGraphicFramePr>
          <p:nvPr/>
        </p:nvGraphicFramePr>
        <p:xfrm>
          <a:off x="685800" y="4572000"/>
          <a:ext cx="8077200" cy="1935163"/>
        </p:xfrm>
        <a:graphic>
          <a:graphicData uri="http://schemas.openxmlformats.org/drawingml/2006/table">
            <a:tbl>
              <a:tblPr/>
              <a:tblGrid>
                <a:gridCol w="3124200"/>
                <a:gridCol w="1792357"/>
                <a:gridCol w="2019300"/>
                <a:gridCol w="1141343"/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685800" y="14478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Confusion Matrix:</a:t>
            </a:r>
          </a:p>
        </p:txBody>
      </p:sp>
      <p:graphicFrame>
        <p:nvGraphicFramePr>
          <p:cNvPr id="6" name="Group 77"/>
          <p:cNvGraphicFramePr>
            <a:graphicFrameLocks noGrp="1"/>
          </p:cNvGraphicFramePr>
          <p:nvPr/>
        </p:nvGraphicFramePr>
        <p:xfrm>
          <a:off x="609600" y="2133600"/>
          <a:ext cx="8077200" cy="1250316"/>
        </p:xfrm>
        <a:graphic>
          <a:graphicData uri="http://schemas.openxmlformats.org/drawingml/2006/table">
            <a:tbl>
              <a:tblPr/>
              <a:tblGrid>
                <a:gridCol w="30480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8"/>
          <p:cNvSpPr>
            <a:spLocks noChangeArrowheads="1"/>
          </p:cNvSpPr>
          <p:nvPr/>
        </p:nvSpPr>
        <p:spPr bwMode="auto">
          <a:xfrm>
            <a:off x="685800" y="4034135"/>
            <a:ext cx="3959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Example of Confusion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5029200"/>
          </a:xfrm>
        </p:spPr>
        <p:txBody>
          <a:bodyPr/>
          <a:lstStyle/>
          <a:p>
            <a:r>
              <a:rPr lang="en-US" sz="2400" b="1" dirty="0" smtClean="0"/>
              <a:t>Classifier Accuracy, </a:t>
            </a:r>
            <a:r>
              <a:rPr lang="en-US" sz="2400" dirty="0" smtClean="0"/>
              <a:t>or recognition rate: percentage of test set tuples that are correctly classified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 smtClean="0"/>
              <a:t>Accuracy = (TP + TN)/All</a:t>
            </a:r>
            <a:endParaRPr lang="en-US" sz="2400" dirty="0" smtClean="0"/>
          </a:p>
          <a:p>
            <a:r>
              <a:rPr lang="en-US" sz="2400" b="1" dirty="0" smtClean="0"/>
              <a:t>Error rate:</a:t>
            </a:r>
            <a:r>
              <a:rPr lang="en-US" sz="2400" dirty="0" smtClean="0"/>
              <a:t> </a:t>
            </a:r>
            <a:r>
              <a:rPr lang="en-US" sz="2400" i="1" dirty="0" smtClean="0"/>
              <a:t>1 –</a:t>
            </a:r>
            <a:r>
              <a:rPr lang="en-US" sz="2400" dirty="0" smtClean="0"/>
              <a:t> </a:t>
            </a:r>
            <a:r>
              <a:rPr lang="en-US" sz="2400" i="1" dirty="0" smtClean="0"/>
              <a:t>accuracy</a:t>
            </a:r>
            <a:r>
              <a:rPr lang="en-US" sz="2400" dirty="0" smtClean="0"/>
              <a:t>, or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 smtClean="0"/>
              <a:t>Error rate = (FP + FN)/All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/>
              <a:t>Sensitivity: </a:t>
            </a:r>
            <a:r>
              <a:rPr lang="en-US" sz="2400" dirty="0" smtClean="0"/>
              <a:t>True Positive recognition rate</a:t>
            </a:r>
          </a:p>
          <a:p>
            <a:pPr marL="742950" lvl="2" indent="-342900"/>
            <a:r>
              <a:rPr lang="en-US" b="1" dirty="0" smtClean="0">
                <a:latin typeface="Calibri" pitchFamily="34" charset="0"/>
              </a:rPr>
              <a:t>Sensitivity = TP/P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/>
              <a:t>Specificity: </a:t>
            </a:r>
            <a:r>
              <a:rPr lang="en-US" sz="2400" dirty="0" smtClean="0"/>
              <a:t>True Negative recognition rate</a:t>
            </a:r>
          </a:p>
          <a:p>
            <a:pPr marL="742950" lvl="2" indent="-342900"/>
            <a:r>
              <a:rPr lang="en-US" b="1" dirty="0" smtClean="0">
                <a:latin typeface="Calibri" pitchFamily="34" charset="0"/>
              </a:rPr>
              <a:t>Specificity = TN/N</a:t>
            </a:r>
          </a:p>
          <a:p>
            <a:pPr marL="742950" lvl="2" indent="-342900"/>
            <a:endParaRPr lang="en-US" sz="2000" b="1" dirty="0" smtClean="0">
              <a:latin typeface="Calibri" pitchFamily="34" charset="0"/>
            </a:endParaRPr>
          </a:p>
          <a:p>
            <a:pPr marL="742950" lvl="2" indent="-342900"/>
            <a:endParaRPr lang="en-US" sz="2000" dirty="0" smtClean="0"/>
          </a:p>
        </p:txBody>
      </p:sp>
      <p:graphicFrame>
        <p:nvGraphicFramePr>
          <p:cNvPr id="4" name="Group 131"/>
          <p:cNvGraphicFramePr>
            <a:graphicFrameLocks noGrp="1"/>
          </p:cNvGraphicFramePr>
          <p:nvPr/>
        </p:nvGraphicFramePr>
        <p:xfrm>
          <a:off x="6248400" y="1676400"/>
          <a:ext cx="2667000" cy="1676400"/>
        </p:xfrm>
        <a:graphic>
          <a:graphicData uri="http://schemas.openxmlformats.org/drawingml/2006/table">
            <a:tbl>
              <a:tblPr/>
              <a:tblGrid>
                <a:gridCol w="746760"/>
                <a:gridCol w="640080"/>
                <a:gridCol w="640080"/>
                <a:gridCol w="64008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variable is conditionally independent of its non-descendants in the graph, given its parents</a:t>
            </a:r>
          </a:p>
          <a:p>
            <a:r>
              <a:rPr lang="en-US" sz="2800" dirty="0" smtClean="0"/>
              <a:t>One CPT for each variable</a:t>
            </a:r>
          </a:p>
          <a:p>
            <a:r>
              <a:rPr lang="en-US" sz="2800" i="1" dirty="0" smtClean="0"/>
              <a:t>X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,…,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be a data </a:t>
            </a:r>
            <a:r>
              <a:rPr lang="en-US" sz="2800" dirty="0" err="1" smtClean="0"/>
              <a:t>tuple</a:t>
            </a:r>
            <a:r>
              <a:rPr lang="en-US" sz="2800" dirty="0" smtClean="0"/>
              <a:t> described by the variables or attributes </a:t>
            </a:r>
            <a:r>
              <a:rPr lang="en-US" sz="2800" i="1" dirty="0" smtClean="0"/>
              <a:t>Y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,…, 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r>
              <a:rPr lang="en-US" sz="2800" dirty="0" smtClean="0"/>
              <a:t>Complete representation of the existing joint probability distribution</a:t>
            </a:r>
            <a:endParaRPr lang="en-US" sz="28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761" y="5029200"/>
            <a:ext cx="617423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Precision</a:t>
            </a:r>
            <a:r>
              <a:rPr lang="en-US" sz="2400" dirty="0" smtClean="0"/>
              <a:t>: exactness – what % of tuples that the classifier labeled as positive are actually positive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Recall: </a:t>
            </a:r>
            <a:r>
              <a:rPr lang="en-US" sz="2400" dirty="0" smtClean="0"/>
              <a:t>completeness – what % of positive tuples did the classifier label as positive?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F</a:t>
            </a:r>
            <a:r>
              <a:rPr lang="en-US" sz="2400" b="1" dirty="0" smtClean="0"/>
              <a:t> measure (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1</a:t>
            </a:r>
            <a:r>
              <a:rPr lang="en-US" sz="2400" b="1" dirty="0" smtClean="0"/>
              <a:t> </a:t>
            </a:r>
            <a:r>
              <a:rPr lang="en-US" sz="2400" dirty="0" smtClean="0"/>
              <a:t>or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-score)</a:t>
            </a:r>
            <a:r>
              <a:rPr lang="en-US" sz="2400" dirty="0" smtClean="0"/>
              <a:t>: harmonic mean of precision and recall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i="1" dirty="0" err="1" smtClean="0"/>
              <a:t>F</a:t>
            </a:r>
            <a:r>
              <a:rPr lang="en-US" sz="2400" b="1" i="1" baseline="-25000" dirty="0" err="1" smtClean="0">
                <a:cs typeface="Tahoma" pitchFamily="34" charset="0"/>
              </a:rPr>
              <a:t>ß</a:t>
            </a:r>
            <a:r>
              <a:rPr lang="en-US" sz="2400" b="1" dirty="0" smtClean="0"/>
              <a:t>:  </a:t>
            </a:r>
            <a:r>
              <a:rPr lang="en-US" sz="2400" dirty="0" smtClean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assigns </a:t>
            </a:r>
            <a:r>
              <a:rPr lang="en-US" sz="2400" dirty="0" smtClean="0">
                <a:cs typeface="Tahoma" pitchFamily="34" charset="0"/>
              </a:rPr>
              <a:t>ß times as much weight to recall as to precision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2667000" cy="91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00400"/>
            <a:ext cx="269804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7366" y="4343400"/>
            <a:ext cx="3200400" cy="78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5867400"/>
            <a:ext cx="4343400" cy="89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ROC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node within the network can be selected as an “output” node, representing a class label attribute</a:t>
            </a:r>
          </a:p>
          <a:p>
            <a:r>
              <a:rPr lang="en-US" sz="2800" dirty="0" smtClean="0"/>
              <a:t>May be more than one output node</a:t>
            </a:r>
          </a:p>
          <a:p>
            <a:r>
              <a:rPr lang="en-US" sz="2800" dirty="0" smtClean="0"/>
              <a:t>Can return probability of each class</a:t>
            </a:r>
          </a:p>
          <a:p>
            <a:r>
              <a:rPr lang="en-US" sz="2800" dirty="0" smtClean="0"/>
              <a:t>Various learning algorithms – gradient descent</a:t>
            </a:r>
          </a:p>
          <a:p>
            <a:r>
              <a:rPr lang="en-US" sz="2800" dirty="0" smtClean="0"/>
              <a:t>Some applications</a:t>
            </a:r>
          </a:p>
          <a:p>
            <a:pPr lvl="1"/>
            <a:r>
              <a:rPr lang="en-US" sz="2400" dirty="0" smtClean="0"/>
              <a:t>genetic linkage analysis</a:t>
            </a:r>
          </a:p>
          <a:p>
            <a:pPr lvl="1"/>
            <a:r>
              <a:rPr lang="en-US" sz="2400" dirty="0" smtClean="0"/>
              <a:t>computer vision</a:t>
            </a:r>
          </a:p>
          <a:p>
            <a:pPr lvl="1"/>
            <a:r>
              <a:rPr lang="en-US" sz="2400" dirty="0" smtClean="0"/>
              <a:t>document and text analysis</a:t>
            </a:r>
          </a:p>
          <a:p>
            <a:pPr lvl="1"/>
            <a:r>
              <a:rPr lang="en-US" sz="2400" dirty="0" smtClean="0"/>
              <a:t>decision support systems</a:t>
            </a:r>
          </a:p>
          <a:p>
            <a:pPr lvl="1"/>
            <a:r>
              <a:rPr lang="en-US" sz="2400" dirty="0" smtClean="0"/>
              <a:t>sensitivity analysis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0" y="2971800"/>
            <a:ext cx="464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Linear Regression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Francis Galton introduced linear regression in 1877</a:t>
            </a:r>
          </a:p>
          <a:p>
            <a:r>
              <a:rPr lang="en-US" sz="2800" dirty="0" smtClean="0"/>
              <a:t>Karl Pearson formalized the algebra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672840"/>
          <a:ext cx="8305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Statisticians</a:t>
                      </a:r>
                      <a:r>
                        <a:rPr lang="en-US" sz="2400" baseline="0" dirty="0" smtClean="0"/>
                        <a:t> say 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Miners say 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 …</a:t>
                      </a:r>
                      <a:endParaRPr lang="en-US" sz="2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Independent Variables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Predictor Variables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Things you can use as inputs</a:t>
                      </a:r>
                      <a:r>
                        <a:rPr lang="en-US" sz="2200" b="1" baseline="0" dirty="0" smtClean="0"/>
                        <a:t> to predict an outcome</a:t>
                      </a:r>
                      <a:endParaRPr lang="en-US" sz="2200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Dependent Variable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Target Variable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The outcome you want to predict with the inputs</a:t>
                      </a:r>
                      <a:endParaRPr lang="en-US" sz="2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2766</Words>
  <Application>Microsoft Office PowerPoint</Application>
  <PresentationFormat>On-screen Show (4:3)</PresentationFormat>
  <Paragraphs>371</Paragraphs>
  <Slides>61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Equation</vt:lpstr>
      <vt:lpstr>Data Mining &amp; Knowledge Discovery</vt:lpstr>
      <vt:lpstr>Advanced Methods</vt:lpstr>
      <vt:lpstr>Naive Bayes Classifier: Comments</vt:lpstr>
      <vt:lpstr>Bayesian Belief Networks</vt:lpstr>
      <vt:lpstr>Bayesian Belief Networks</vt:lpstr>
      <vt:lpstr>Bayesian Belief Networks</vt:lpstr>
      <vt:lpstr>Bayesian Belief Networks</vt:lpstr>
      <vt:lpstr>Slide 8</vt:lpstr>
      <vt:lpstr>Linear Regression</vt:lpstr>
      <vt:lpstr>Single Predictor Problem</vt:lpstr>
      <vt:lpstr>Single Predictor Problem</vt:lpstr>
      <vt:lpstr>Single Predictor Problem</vt:lpstr>
      <vt:lpstr>Single Predictor Problem</vt:lpstr>
      <vt:lpstr>Non-linear Relationships</vt:lpstr>
      <vt:lpstr>Slide 15</vt:lpstr>
      <vt:lpstr>Neural Networks</vt:lpstr>
      <vt:lpstr>Neural Networks</vt:lpstr>
      <vt:lpstr>Neural Networks</vt:lpstr>
      <vt:lpstr>Backpropagation Algorithm</vt:lpstr>
      <vt:lpstr>Backpropagation Algorithm</vt:lpstr>
      <vt:lpstr>Backpropagation Algorithm</vt:lpstr>
      <vt:lpstr>Backpropagation Algorithm</vt:lpstr>
      <vt:lpstr>Backpropagation Algorithm</vt:lpstr>
      <vt:lpstr>Slide 24</vt:lpstr>
      <vt:lpstr>Backpropagation Algorithm</vt:lpstr>
      <vt:lpstr>Slide 26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SVM and High Dimensional Data</vt:lpstr>
      <vt:lpstr>SVM—Linearly Inseparable</vt:lpstr>
      <vt:lpstr>SVM—Linearly Inseparable</vt:lpstr>
      <vt:lpstr>SVM—Linearly Inseparable</vt:lpstr>
      <vt:lpstr>SVM Related Links</vt:lpstr>
      <vt:lpstr>Other Classification Methods</vt:lpstr>
      <vt:lpstr>Genetic Algorithms (GA)</vt:lpstr>
      <vt:lpstr>Fuzzy Set Approach</vt:lpstr>
      <vt:lpstr>Fuzzy Set Approach</vt:lpstr>
      <vt:lpstr>Rough Set (RS) Approach</vt:lpstr>
      <vt:lpstr>Rough Set Approach</vt:lpstr>
      <vt:lpstr>Slide 44</vt:lpstr>
      <vt:lpstr>Using IF-THEN Rules for Classification</vt:lpstr>
      <vt:lpstr>Using IF-THEN Rules for Classification</vt:lpstr>
      <vt:lpstr>Using IF-THEN Rules for Classification</vt:lpstr>
      <vt:lpstr>Rule Extraction from a Decision Tree</vt:lpstr>
      <vt:lpstr>Rule Extraction from a Decision Tree</vt:lpstr>
      <vt:lpstr>Rule Extraction from a Decision Tree</vt:lpstr>
      <vt:lpstr>Rule Induction: Sequential Covering Algorithm</vt:lpstr>
      <vt:lpstr>Basic Sequential Covering Algorithm</vt:lpstr>
      <vt:lpstr>How are rules learned?</vt:lpstr>
      <vt:lpstr>Rule Learning</vt:lpstr>
      <vt:lpstr>Rule-Quality measures</vt:lpstr>
      <vt:lpstr>Rule Pruning</vt:lpstr>
      <vt:lpstr>Summary</vt:lpstr>
      <vt:lpstr>Classifier Evaluation Metrics</vt:lpstr>
      <vt:lpstr>Classifier Evaluation Metrics</vt:lpstr>
      <vt:lpstr>Classifier Evaluation Metrics</vt:lpstr>
      <vt:lpstr>ROC Curve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672  Data Mining &amp;  Knowledge Discovery</dc:title>
  <dc:creator>Faiz</dc:creator>
  <cp:lastModifiedBy>Admin</cp:lastModifiedBy>
  <cp:revision>441</cp:revision>
  <dcterms:created xsi:type="dcterms:W3CDTF">2014-12-31T18:10:21Z</dcterms:created>
  <dcterms:modified xsi:type="dcterms:W3CDTF">2018-11-04T14:30:50Z</dcterms:modified>
</cp:coreProperties>
</file>