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9" r:id="rId3"/>
    <p:sldId id="260" r:id="rId4"/>
    <p:sldId id="262" r:id="rId5"/>
    <p:sldId id="265" r:id="rId6"/>
    <p:sldId id="264" r:id="rId7"/>
    <p:sldId id="267" r:id="rId8"/>
    <p:sldId id="269" r:id="rId9"/>
    <p:sldId id="270" r:id="rId10"/>
    <p:sldId id="547" r:id="rId11"/>
    <p:sldId id="548" r:id="rId12"/>
    <p:sldId id="272" r:id="rId13"/>
    <p:sldId id="275" r:id="rId14"/>
    <p:sldId id="276" r:id="rId15"/>
    <p:sldId id="277" r:id="rId16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32" autoAdjust="0"/>
    <p:restoredTop sz="90931" autoAdjust="0"/>
  </p:normalViewPr>
  <p:slideViewPr>
    <p:cSldViewPr>
      <p:cViewPr>
        <p:scale>
          <a:sx n="87" d="100"/>
          <a:sy n="87" d="100"/>
        </p:scale>
        <p:origin x="-1752" y="-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3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i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i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 i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 i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7BA9952E-40F4-4F7E-9784-D642005047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28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2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5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86AC0D67-5868-4B22-84EE-376C7908C0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03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43000" y="457200"/>
            <a:ext cx="3200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buNone/>
              <a:defRPr sz="2400" baseline="0">
                <a:latin typeface="Arial" pitchFamily="34" charset="0"/>
              </a:defRPr>
            </a:lvl2pPr>
            <a:lvl3pPr>
              <a:defRPr sz="1600" baseline="0">
                <a:latin typeface="Arial" pitchFamily="34" charset="0"/>
              </a:defRPr>
            </a:lvl3pPr>
            <a:lvl4pPr>
              <a:defRPr sz="1600" baseline="0">
                <a:latin typeface="Arial" pitchFamily="34" charset="0"/>
              </a:defRPr>
            </a:lvl4pPr>
            <a:lvl5pPr>
              <a:defRPr sz="1600" baseline="0">
                <a:latin typeface="Arial" pitchFamily="34" charset="0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A46AA-EB1C-40E5-8D78-46075680F401}" type="datetime1">
              <a:rPr lang="en-US" smtClean="0"/>
              <a:pPr>
                <a:defRPr/>
              </a:pPr>
              <a:t>11/26/2017</a:t>
            </a:fld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ME321: Advanced Mechanics of Solids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55E31-9127-4E05-8BD0-68DD69C3A5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F5521-8B5D-4D50-974D-483323664DB0}" type="datetime1">
              <a:rPr lang="en-US" smtClean="0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ME321: Advanced Mechanics of Solids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8C06A-9D13-40CD-B00A-4434747B82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43000" y="457200"/>
            <a:ext cx="3200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buNone/>
              <a:defRPr sz="2400" baseline="0">
                <a:latin typeface="Arial" pitchFamily="34" charset="0"/>
              </a:defRPr>
            </a:lvl2pPr>
            <a:lvl3pPr>
              <a:defRPr sz="1600" baseline="0">
                <a:latin typeface="Arial" pitchFamily="34" charset="0"/>
              </a:defRPr>
            </a:lvl3pPr>
            <a:lvl4pPr>
              <a:defRPr sz="1600" baseline="0">
                <a:latin typeface="Arial" pitchFamily="34" charset="0"/>
              </a:defRPr>
            </a:lvl4pPr>
            <a:lvl5pPr>
              <a:defRPr sz="1600" baseline="0">
                <a:latin typeface="Arial" pitchFamily="34" charset="0"/>
              </a:defRPr>
            </a:lvl5pPr>
          </a:lstStyle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62000" y="533400"/>
            <a:ext cx="0" cy="571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Times New Roman" charset="0"/>
            </a:endParaRPr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914400" y="685800"/>
            <a:ext cx="0" cy="571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Times New Roman" charset="0"/>
            </a:endParaRP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381000" y="5638800"/>
            <a:ext cx="822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Times New Roman" charset="0"/>
            </a:endParaRPr>
          </a:p>
        </p:txBody>
      </p:sp>
      <p:pic>
        <p:nvPicPr>
          <p:cNvPr id="2053" name="Picture 5" descr="C:\Documents and Settings\Dr. Sumeet Basu\My Documents\My Pictures\iitk_log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5715000"/>
            <a:ext cx="10064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65D35AAA-1723-45C7-A094-4423521D8FFA}" type="datetime1">
              <a:rPr lang="en-US" smtClean="0"/>
              <a:pPr>
                <a:defRPr/>
              </a:pPr>
              <a:t>11/26/2017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r>
              <a:rPr lang="en-US"/>
              <a:t>ME321: Advanced Mechanics of Solids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58200" y="304800"/>
            <a:ext cx="4572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baseline="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297A33E9-6E9B-4565-9B46-87BAB2BB02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cs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cs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cs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cs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54.xml"/><Relationship Id="rId7" Type="http://schemas.openxmlformats.org/officeDocument/2006/relationships/image" Target="../media/image35.png"/><Relationship Id="rId2" Type="http://schemas.openxmlformats.org/officeDocument/2006/relationships/tags" Target="../tags/tag5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5.png"/><Relationship Id="rId18" Type="http://schemas.openxmlformats.org/officeDocument/2006/relationships/image" Target="../media/image10.pn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" Type="http://schemas.openxmlformats.org/officeDocument/2006/relationships/tags" Target="../tags/tag4.xml"/><Relationship Id="rId16" Type="http://schemas.openxmlformats.org/officeDocument/2006/relationships/image" Target="../media/image8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3.png"/><Relationship Id="rId5" Type="http://schemas.openxmlformats.org/officeDocument/2006/relationships/tags" Target="../tags/tag7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11.png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3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9.png"/><Relationship Id="rId5" Type="http://schemas.openxmlformats.org/officeDocument/2006/relationships/tags" Target="../tags/tag17.xml"/><Relationship Id="rId10" Type="http://schemas.openxmlformats.org/officeDocument/2006/relationships/image" Target="../media/image8.png"/><Relationship Id="rId4" Type="http://schemas.openxmlformats.org/officeDocument/2006/relationships/tags" Target="../tags/tag16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image" Target="../media/image18.png"/><Relationship Id="rId18" Type="http://schemas.openxmlformats.org/officeDocument/2006/relationships/image" Target="../media/image7.png"/><Relationship Id="rId3" Type="http://schemas.openxmlformats.org/officeDocument/2006/relationships/tags" Target="../tags/tag22.xml"/><Relationship Id="rId21" Type="http://schemas.openxmlformats.org/officeDocument/2006/relationships/image" Target="../media/image19.png"/><Relationship Id="rId7" Type="http://schemas.openxmlformats.org/officeDocument/2006/relationships/tags" Target="../tags/tag26.xml"/><Relationship Id="rId12" Type="http://schemas.openxmlformats.org/officeDocument/2006/relationships/slideLayout" Target="../slideLayouts/slideLayout1.xml"/><Relationship Id="rId17" Type="http://schemas.openxmlformats.org/officeDocument/2006/relationships/image" Target="../media/image6.png"/><Relationship Id="rId2" Type="http://schemas.openxmlformats.org/officeDocument/2006/relationships/tags" Target="../tags/tag21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image" Target="../media/image4.png"/><Relationship Id="rId23" Type="http://schemas.openxmlformats.org/officeDocument/2006/relationships/image" Target="../media/image21.png"/><Relationship Id="rId10" Type="http://schemas.openxmlformats.org/officeDocument/2006/relationships/tags" Target="../tags/tag29.xml"/><Relationship Id="rId19" Type="http://schemas.openxmlformats.org/officeDocument/2006/relationships/image" Target="../media/image8.png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image" Target="../media/image3.png"/><Relationship Id="rId22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image" Target="../media/image3.png"/><Relationship Id="rId26" Type="http://schemas.openxmlformats.org/officeDocument/2006/relationships/image" Target="../media/image23.png"/><Relationship Id="rId3" Type="http://schemas.openxmlformats.org/officeDocument/2006/relationships/tags" Target="../tags/tag34.xml"/><Relationship Id="rId21" Type="http://schemas.openxmlformats.org/officeDocument/2006/relationships/image" Target="../media/image6.png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slideLayout" Target="../slideLayouts/slideLayout1.xml"/><Relationship Id="rId25" Type="http://schemas.openxmlformats.org/officeDocument/2006/relationships/image" Target="../media/image19.png"/><Relationship Id="rId33" Type="http://schemas.openxmlformats.org/officeDocument/2006/relationships/image" Target="../media/image28.png"/><Relationship Id="rId2" Type="http://schemas.openxmlformats.org/officeDocument/2006/relationships/tags" Target="../tags/tag33.xml"/><Relationship Id="rId16" Type="http://schemas.openxmlformats.org/officeDocument/2006/relationships/tags" Target="../tags/tag47.xml"/><Relationship Id="rId20" Type="http://schemas.openxmlformats.org/officeDocument/2006/relationships/image" Target="../media/image5.png"/><Relationship Id="rId29" Type="http://schemas.openxmlformats.org/officeDocument/2006/relationships/image" Target="../media/image21.png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24" Type="http://schemas.openxmlformats.org/officeDocument/2006/relationships/image" Target="../media/image9.png"/><Relationship Id="rId32" Type="http://schemas.openxmlformats.org/officeDocument/2006/relationships/image" Target="../media/image27.png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23" Type="http://schemas.openxmlformats.org/officeDocument/2006/relationships/image" Target="../media/image8.png"/><Relationship Id="rId28" Type="http://schemas.openxmlformats.org/officeDocument/2006/relationships/image" Target="../media/image20.png"/><Relationship Id="rId10" Type="http://schemas.openxmlformats.org/officeDocument/2006/relationships/tags" Target="../tags/tag41.xml"/><Relationship Id="rId19" Type="http://schemas.openxmlformats.org/officeDocument/2006/relationships/image" Target="../media/image4.png"/><Relationship Id="rId31" Type="http://schemas.openxmlformats.org/officeDocument/2006/relationships/image" Target="../media/image26.png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Relationship Id="rId22" Type="http://schemas.openxmlformats.org/officeDocument/2006/relationships/image" Target="../media/image7.png"/><Relationship Id="rId27" Type="http://schemas.openxmlformats.org/officeDocument/2006/relationships/image" Target="../media/image24.png"/><Relationship Id="rId30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5334000" cy="466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/>
              <a:t>The field equations of elasticity</a:t>
            </a:r>
          </a:p>
        </p:txBody>
      </p:sp>
      <p:pic>
        <p:nvPicPr>
          <p:cNvPr id="41987" name="Picture 5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93700" y="1143000"/>
            <a:ext cx="8356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8" name="Date Placeholder 3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42A2EA5-2576-4C74-B284-2DF5F46C7E54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AF15C3F-F21B-41A5-9754-85BF4573A20B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990" name="Footer Placehold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AF5521-8B5D-4D50-974D-483323664DB0}" type="datetime1">
              <a:rPr lang="en-US" smtClean="0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ME321: Advanced Mechanics of Solids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8C06A-9D13-40CD-B00A-4434747B82C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43000" y="457200"/>
            <a:ext cx="4724400" cy="457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What does      represent?</a:t>
            </a:r>
            <a:endParaRPr lang="en-US" dirty="0"/>
          </a:p>
        </p:txBody>
      </p:sp>
      <p:pic>
        <p:nvPicPr>
          <p:cNvPr id="7" name="Picture 6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43200" y="533400"/>
            <a:ext cx="304800" cy="263857"/>
          </a:xfrm>
          <a:prstGeom prst="rect">
            <a:avLst/>
          </a:prstGeom>
          <a:noFill/>
        </p:spPr>
      </p:pic>
      <p:pic>
        <p:nvPicPr>
          <p:cNvPr id="13" name="Picture 12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03273" y="1143000"/>
            <a:ext cx="8764551" cy="454842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AF5521-8B5D-4D50-974D-483323664DB0}" type="datetime1">
              <a:rPr lang="en-US" smtClean="0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ME321: Advanced Mechanics of Solids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8C06A-9D13-40CD-B00A-4434747B82C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3" name="Picture 12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80929" y="381000"/>
            <a:ext cx="8763120" cy="645270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:\Documents and Settings\Dr. Sumeet Basu\My Documents\me622_2010\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 bwMode="auto">
          <a:xfrm>
            <a:off x="228591" y="304800"/>
            <a:ext cx="8763017" cy="6172211"/>
          </a:xfrm>
          <a:prstGeom prst="rect">
            <a:avLst/>
          </a:prstGeom>
          <a:noFill/>
          <a:ln/>
          <a:effectLst/>
        </p:spPr>
      </p:pic>
      <p:sp>
        <p:nvSpPr>
          <p:cNvPr id="51203" name="Rectangle 7"/>
          <p:cNvSpPr>
            <a:spLocks noChangeArrowheads="1"/>
          </p:cNvSpPr>
          <p:nvPr/>
        </p:nvSpPr>
        <p:spPr bwMode="auto">
          <a:xfrm>
            <a:off x="3200400" y="4495800"/>
            <a:ext cx="2743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160510-D5B3-4031-B935-564E664AC652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0B4AC96-0FC6-4ADC-98E5-1E1A60C14C36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06" name="Footer Placehold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219200" y="4572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/>
              <a:t>1.5 Handling </a:t>
            </a:r>
          </a:p>
        </p:txBody>
      </p:sp>
      <p:graphicFrame>
        <p:nvGraphicFramePr>
          <p:cNvPr id="1026" name="Object 1024"/>
          <p:cNvGraphicFramePr>
            <a:graphicFrameLocks noChangeAspect="1"/>
          </p:cNvGraphicFramePr>
          <p:nvPr/>
        </p:nvGraphicFramePr>
        <p:xfrm>
          <a:off x="4089400" y="2006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5" imgW="914400" imgH="198720" progId="">
                  <p:embed/>
                </p:oleObj>
              </mc:Choice>
              <mc:Fallback>
                <p:oleObj name="Equation" r:id="rId5" imgW="914400" imgH="198720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2006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8" name="Picture 6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3022600" y="609600"/>
            <a:ext cx="40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8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228600" y="1447800"/>
            <a:ext cx="8763000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Date Placeholder 5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E4B8EAD-2F2F-4D5D-A6A9-EAADC0568EF5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1" name="Slide Number Placeholder 6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A74892C-4577-4884-B7A1-583380B6963A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2" name="Footer Placeholder 7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Documents and Settings\Dr. Sumeet Basu\My Documents\me622_2010\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 bwMode="auto">
          <a:xfrm>
            <a:off x="153132" y="304800"/>
            <a:ext cx="8736130" cy="5638180"/>
          </a:xfrm>
          <a:prstGeom prst="rect">
            <a:avLst/>
          </a:prstGeom>
          <a:noFill/>
          <a:ln/>
          <a:effectLst/>
        </p:spPr>
      </p:pic>
      <p:sp>
        <p:nvSpPr>
          <p:cNvPr id="53251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1F3B0D1-E1F6-4E74-BE58-7C8675DC545D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B7E7DB9-6514-4F47-B5DF-DBAEA1F7AFD0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253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:\Documents and Settings\Dr. Sumeet Basu\My Documents\me622_2010\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 bwMode="auto">
          <a:xfrm>
            <a:off x="495792" y="304800"/>
            <a:ext cx="8050814" cy="4545823"/>
          </a:xfrm>
          <a:prstGeom prst="rect">
            <a:avLst/>
          </a:prstGeom>
          <a:noFill/>
          <a:ln/>
          <a:effectLst/>
        </p:spPr>
      </p:pic>
      <p:sp>
        <p:nvSpPr>
          <p:cNvPr id="54275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DF430F9-41E8-4E9B-A38A-1FD1FB6C98F2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85C519B-4C4E-420D-8210-C24FB8D047C4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15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990600" y="3810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/>
              <a:t> 1.</a:t>
            </a:r>
            <a:r>
              <a:rPr lang="en-US" i="0" u="sng"/>
              <a:t>Kinematics of deformation</a:t>
            </a:r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4445000" y="914400"/>
            <a:ext cx="4457700" cy="4368800"/>
            <a:chOff x="2800" y="576"/>
            <a:chExt cx="2808" cy="2752"/>
          </a:xfrm>
        </p:grpSpPr>
        <p:sp>
          <p:nvSpPr>
            <p:cNvPr id="43019" name="Freeform 4"/>
            <p:cNvSpPr>
              <a:spLocks noChangeAspect="1"/>
            </p:cNvSpPr>
            <p:nvPr/>
          </p:nvSpPr>
          <p:spPr bwMode="auto">
            <a:xfrm>
              <a:off x="2800" y="576"/>
              <a:ext cx="1066" cy="1417"/>
            </a:xfrm>
            <a:custGeom>
              <a:avLst/>
              <a:gdLst>
                <a:gd name="T0" fmla="*/ 30 w 1336"/>
                <a:gd name="T1" fmla="*/ 2 h 1776"/>
                <a:gd name="T2" fmla="*/ 2 w 1336"/>
                <a:gd name="T3" fmla="*/ 18 h 1776"/>
                <a:gd name="T4" fmla="*/ 20 w 1336"/>
                <a:gd name="T5" fmla="*/ 51 h 1776"/>
                <a:gd name="T6" fmla="*/ 12 w 1336"/>
                <a:gd name="T7" fmla="*/ 79 h 1776"/>
                <a:gd name="T8" fmla="*/ 45 w 1336"/>
                <a:gd name="T9" fmla="*/ 87 h 1776"/>
                <a:gd name="T10" fmla="*/ 71 w 1336"/>
                <a:gd name="T11" fmla="*/ 33 h 1776"/>
                <a:gd name="T12" fmla="*/ 47 w 1336"/>
                <a:gd name="T13" fmla="*/ 5 h 1776"/>
                <a:gd name="T14" fmla="*/ 30 w 1336"/>
                <a:gd name="T15" fmla="*/ 2 h 17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36"/>
                <a:gd name="T25" fmla="*/ 0 h 1776"/>
                <a:gd name="T26" fmla="*/ 1336 w 1336"/>
                <a:gd name="T27" fmla="*/ 1776 h 177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36" h="1776">
                  <a:moveTo>
                    <a:pt x="560" y="48"/>
                  </a:moveTo>
                  <a:cubicBezTo>
                    <a:pt x="416" y="88"/>
                    <a:pt x="64" y="184"/>
                    <a:pt x="32" y="336"/>
                  </a:cubicBezTo>
                  <a:cubicBezTo>
                    <a:pt x="0" y="488"/>
                    <a:pt x="336" y="768"/>
                    <a:pt x="368" y="960"/>
                  </a:cubicBezTo>
                  <a:cubicBezTo>
                    <a:pt x="400" y="1152"/>
                    <a:pt x="144" y="1376"/>
                    <a:pt x="224" y="1488"/>
                  </a:cubicBezTo>
                  <a:cubicBezTo>
                    <a:pt x="304" y="1600"/>
                    <a:pt x="664" y="1776"/>
                    <a:pt x="848" y="1632"/>
                  </a:cubicBezTo>
                  <a:cubicBezTo>
                    <a:pt x="1032" y="1488"/>
                    <a:pt x="1320" y="880"/>
                    <a:pt x="1328" y="624"/>
                  </a:cubicBezTo>
                  <a:cubicBezTo>
                    <a:pt x="1336" y="368"/>
                    <a:pt x="1024" y="192"/>
                    <a:pt x="896" y="96"/>
                  </a:cubicBezTo>
                  <a:cubicBezTo>
                    <a:pt x="768" y="0"/>
                    <a:pt x="704" y="8"/>
                    <a:pt x="560" y="4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0" name="Freeform 5"/>
            <p:cNvSpPr>
              <a:spLocks/>
            </p:cNvSpPr>
            <p:nvPr/>
          </p:nvSpPr>
          <p:spPr bwMode="auto">
            <a:xfrm>
              <a:off x="4512" y="656"/>
              <a:ext cx="1096" cy="1520"/>
            </a:xfrm>
            <a:custGeom>
              <a:avLst/>
              <a:gdLst>
                <a:gd name="T0" fmla="*/ 576 w 1096"/>
                <a:gd name="T1" fmla="*/ 16 h 1520"/>
                <a:gd name="T2" fmla="*/ 336 w 1096"/>
                <a:gd name="T3" fmla="*/ 64 h 1520"/>
                <a:gd name="T4" fmla="*/ 240 w 1096"/>
                <a:gd name="T5" fmla="*/ 400 h 1520"/>
                <a:gd name="T6" fmla="*/ 48 w 1096"/>
                <a:gd name="T7" fmla="*/ 976 h 1520"/>
                <a:gd name="T8" fmla="*/ 528 w 1096"/>
                <a:gd name="T9" fmla="*/ 1456 h 1520"/>
                <a:gd name="T10" fmla="*/ 1056 w 1096"/>
                <a:gd name="T11" fmla="*/ 592 h 1520"/>
                <a:gd name="T12" fmla="*/ 768 w 1096"/>
                <a:gd name="T13" fmla="*/ 112 h 1520"/>
                <a:gd name="T14" fmla="*/ 576 w 1096"/>
                <a:gd name="T15" fmla="*/ 16 h 15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96"/>
                <a:gd name="T25" fmla="*/ 0 h 1520"/>
                <a:gd name="T26" fmla="*/ 1096 w 1096"/>
                <a:gd name="T27" fmla="*/ 1520 h 15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96" h="1520">
                  <a:moveTo>
                    <a:pt x="576" y="16"/>
                  </a:moveTo>
                  <a:cubicBezTo>
                    <a:pt x="504" y="8"/>
                    <a:pt x="392" y="0"/>
                    <a:pt x="336" y="64"/>
                  </a:cubicBezTo>
                  <a:cubicBezTo>
                    <a:pt x="280" y="128"/>
                    <a:pt x="288" y="248"/>
                    <a:pt x="240" y="400"/>
                  </a:cubicBezTo>
                  <a:cubicBezTo>
                    <a:pt x="192" y="552"/>
                    <a:pt x="0" y="800"/>
                    <a:pt x="48" y="976"/>
                  </a:cubicBezTo>
                  <a:cubicBezTo>
                    <a:pt x="96" y="1152"/>
                    <a:pt x="360" y="1520"/>
                    <a:pt x="528" y="1456"/>
                  </a:cubicBezTo>
                  <a:cubicBezTo>
                    <a:pt x="696" y="1392"/>
                    <a:pt x="1016" y="816"/>
                    <a:pt x="1056" y="592"/>
                  </a:cubicBezTo>
                  <a:cubicBezTo>
                    <a:pt x="1096" y="368"/>
                    <a:pt x="848" y="208"/>
                    <a:pt x="768" y="112"/>
                  </a:cubicBezTo>
                  <a:cubicBezTo>
                    <a:pt x="688" y="16"/>
                    <a:pt x="648" y="24"/>
                    <a:pt x="576" y="1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1" name="AutoShape 6"/>
            <p:cNvSpPr>
              <a:spLocks noChangeArrowheads="1"/>
            </p:cNvSpPr>
            <p:nvPr/>
          </p:nvSpPr>
          <p:spPr bwMode="auto">
            <a:xfrm>
              <a:off x="3984" y="1008"/>
              <a:ext cx="624" cy="336"/>
            </a:xfrm>
            <a:prstGeom prst="curvedDownArrow">
              <a:avLst>
                <a:gd name="adj1" fmla="val 37143"/>
                <a:gd name="adj2" fmla="val 74286"/>
                <a:gd name="adj3" fmla="val 33333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3022" name="Picture 7" descr="C:\Documents and Settings\Dr. Sumeet Basu\My Documents\me729_2007\TP_tmp.pn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5184" y="1296"/>
              <a:ext cx="112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3" name="Picture 8" descr="C:\Documents and Settings\Dr. Sumeet Basu\My Documents\me729_2007\TP_tmp.pn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4224" y="816"/>
              <a:ext cx="112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4" name="Picture 9" descr="C:\Documents and Settings\Dr. Sumeet Basu\My Documents\me729_2007\TP_tmp.pn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3744" y="1872"/>
              <a:ext cx="160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5" name="Picture 10" descr="C:\Documents and Settings\Dr. Sumeet Basu\My Documents\me729_2007\TP_tmp.pn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4560" y="2112"/>
              <a:ext cx="96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026" name="Oval 11"/>
            <p:cNvSpPr>
              <a:spLocks noChangeArrowheads="1"/>
            </p:cNvSpPr>
            <p:nvPr/>
          </p:nvSpPr>
          <p:spPr bwMode="auto">
            <a:xfrm>
              <a:off x="3360" y="115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7" name="Oval 12"/>
            <p:cNvSpPr>
              <a:spLocks noChangeArrowheads="1"/>
            </p:cNvSpPr>
            <p:nvPr/>
          </p:nvSpPr>
          <p:spPr bwMode="auto">
            <a:xfrm>
              <a:off x="4896" y="129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028" name="Group 13"/>
            <p:cNvGrpSpPr>
              <a:grpSpLocks/>
            </p:cNvGrpSpPr>
            <p:nvPr/>
          </p:nvGrpSpPr>
          <p:grpSpPr bwMode="auto">
            <a:xfrm>
              <a:off x="3408" y="2352"/>
              <a:ext cx="1728" cy="976"/>
              <a:chOff x="3408" y="2352"/>
              <a:chExt cx="1728" cy="976"/>
            </a:xfrm>
          </p:grpSpPr>
          <p:sp>
            <p:nvSpPr>
              <p:cNvPr id="43033" name="Line 14"/>
              <p:cNvSpPr>
                <a:spLocks noChangeShapeType="1"/>
              </p:cNvSpPr>
              <p:nvPr/>
            </p:nvSpPr>
            <p:spPr bwMode="auto">
              <a:xfrm flipV="1">
                <a:off x="4128" y="2544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4" name="Line 15"/>
              <p:cNvSpPr>
                <a:spLocks noChangeShapeType="1"/>
              </p:cNvSpPr>
              <p:nvPr/>
            </p:nvSpPr>
            <p:spPr bwMode="auto">
              <a:xfrm>
                <a:off x="4128" y="297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5" name="Line 16"/>
              <p:cNvSpPr>
                <a:spLocks noChangeShapeType="1"/>
              </p:cNvSpPr>
              <p:nvPr/>
            </p:nvSpPr>
            <p:spPr bwMode="auto">
              <a:xfrm flipH="1">
                <a:off x="3888" y="2976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3036" name="Picture 17" descr="C:\Documents and Settings\Dr. Sumeet Basu\My Documents\me729_2007\TP_tmp.png"/>
              <p:cNvPicPr>
                <a:picLocks noChangeAspect="1" noChangeArrowheads="1"/>
              </p:cNvPicPr>
              <p:nvPr>
                <p:custDataLst>
                  <p:tags r:id="rId7"/>
                </p:custDataLst>
              </p:nvPr>
            </p:nvPicPr>
            <p:blipFill>
              <a:blip r:embed="rId15"/>
              <a:srcRect/>
              <a:stretch>
                <a:fillRect/>
              </a:stretch>
            </p:blipFill>
            <p:spPr bwMode="auto">
              <a:xfrm>
                <a:off x="3696" y="2352"/>
                <a:ext cx="672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3037" name="Picture 18" descr="C:\Documents and Settings\Dr. Sumeet Basu\My Documents\me729_2007\TP_tmp.png"/>
              <p:cNvPicPr>
                <a:picLocks noChangeAspect="1" noChangeArrowheads="1"/>
              </p:cNvPicPr>
              <p:nvPr>
                <p:custDataLst>
                  <p:tags r:id="rId8"/>
                </p:custDataLst>
              </p:nvPr>
            </p:nvPicPr>
            <p:blipFill>
              <a:blip r:embed="rId16"/>
              <a:srcRect/>
              <a:stretch>
                <a:fillRect/>
              </a:stretch>
            </p:blipFill>
            <p:spPr bwMode="auto">
              <a:xfrm>
                <a:off x="3408" y="3168"/>
                <a:ext cx="672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3038" name="Picture 19" descr="C:\Documents and Settings\Dr. Sumeet Basu\My Documents\me729_2007\TP_tmp.png"/>
              <p:cNvPicPr>
                <a:picLocks noChangeAspect="1" noChangeArrowheads="1"/>
              </p:cNvPicPr>
              <p:nvPr>
                <p:custDataLst>
                  <p:tags r:id="rId9"/>
                </p:custDataLst>
              </p:nvPr>
            </p:nvPicPr>
            <p:blipFill>
              <a:blip r:embed="rId17"/>
              <a:srcRect/>
              <a:stretch>
                <a:fillRect/>
              </a:stretch>
            </p:blipFill>
            <p:spPr bwMode="auto">
              <a:xfrm>
                <a:off x="4464" y="3024"/>
                <a:ext cx="672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3029" name="Line 20"/>
            <p:cNvSpPr>
              <a:spLocks noChangeShapeType="1"/>
            </p:cNvSpPr>
            <p:nvPr/>
          </p:nvSpPr>
          <p:spPr bwMode="auto">
            <a:xfrm flipV="1">
              <a:off x="4128" y="1344"/>
              <a:ext cx="816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0" name="Line 21"/>
            <p:cNvSpPr>
              <a:spLocks noChangeShapeType="1"/>
            </p:cNvSpPr>
            <p:nvPr/>
          </p:nvSpPr>
          <p:spPr bwMode="auto">
            <a:xfrm flipH="1" flipV="1">
              <a:off x="3408" y="1200"/>
              <a:ext cx="72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1" name="Text Box 22"/>
            <p:cNvSpPr txBox="1">
              <a:spLocks noChangeArrowheads="1"/>
            </p:cNvSpPr>
            <p:nvPr/>
          </p:nvSpPr>
          <p:spPr bwMode="auto">
            <a:xfrm>
              <a:off x="3360" y="96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0"/>
                <a:t>P</a:t>
              </a:r>
            </a:p>
          </p:txBody>
        </p:sp>
        <p:sp>
          <p:nvSpPr>
            <p:cNvPr id="43032" name="Text Box 23"/>
            <p:cNvSpPr txBox="1">
              <a:spLocks noChangeArrowheads="1"/>
            </p:cNvSpPr>
            <p:nvPr/>
          </p:nvSpPr>
          <p:spPr bwMode="auto">
            <a:xfrm>
              <a:off x="4800" y="105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0"/>
                <a:t>p</a:t>
              </a:r>
            </a:p>
          </p:txBody>
        </p:sp>
      </p:grpSp>
      <p:pic>
        <p:nvPicPr>
          <p:cNvPr id="43012" name="Picture 24" descr="C:\Documents and Settings\Dr. Sumeet Basu\My Documents\me729_2007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8"/>
          <a:srcRect/>
          <a:stretch>
            <a:fillRect/>
          </a:stretch>
        </p:blipFill>
        <p:spPr bwMode="auto">
          <a:xfrm>
            <a:off x="304800" y="1752600"/>
            <a:ext cx="4214813" cy="181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Text Box 25"/>
          <p:cNvSpPr txBox="1">
            <a:spLocks noChangeArrowheads="1"/>
          </p:cNvSpPr>
          <p:nvPr/>
        </p:nvSpPr>
        <p:spPr bwMode="auto">
          <a:xfrm>
            <a:off x="1219200" y="11430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 u="sng"/>
              <a:t>1.1 Motion:</a:t>
            </a:r>
          </a:p>
        </p:txBody>
      </p:sp>
      <p:pic>
        <p:nvPicPr>
          <p:cNvPr id="43015" name="Picture 27" descr="C:\Documents and Settings\Dr. Sumeet Basu\My Documents\me729_2007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9"/>
          <a:srcRect/>
          <a:stretch>
            <a:fillRect/>
          </a:stretch>
        </p:blipFill>
        <p:spPr bwMode="auto">
          <a:xfrm>
            <a:off x="5029200" y="1447800"/>
            <a:ext cx="279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6" name="Date Placeholder 27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0BCE07A-F2EB-41F2-A503-7024276DDE4E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017" name="Slide Number Placeholder 28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3680032-46F8-4D9C-9A06-D50BF35DD366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018" name="Footer Placeholder 29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3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93700" y="381000"/>
            <a:ext cx="8356600" cy="46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5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8334997-5AE4-4E15-8289-B4AC152E26E0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626FBF1-5808-47AD-BB4E-D9B0584F7B2A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5486400" y="1066800"/>
            <a:ext cx="1981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AutoShape 3"/>
          <p:cNvSpPr>
            <a:spLocks noChangeArrowheads="1"/>
          </p:cNvSpPr>
          <p:nvPr/>
        </p:nvSpPr>
        <p:spPr bwMode="auto">
          <a:xfrm>
            <a:off x="5486400" y="1066800"/>
            <a:ext cx="2667000" cy="1219200"/>
          </a:xfrm>
          <a:prstGeom prst="parallelogram">
            <a:avLst>
              <a:gd name="adj" fmla="val 54688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6084" name="Picture 4" descr="C:\Documents and Settings\Dr. Sumeet Basu\My Documents\me729_2007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5588000" y="1143000"/>
            <a:ext cx="279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5" descr="C:\Documents and Settings\Dr. Sumeet Basu\My Documents\me729_2007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7696200" y="1219200"/>
            <a:ext cx="1778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Line 6"/>
          <p:cNvSpPr>
            <a:spLocks noChangeShapeType="1"/>
          </p:cNvSpPr>
          <p:nvPr/>
        </p:nvSpPr>
        <p:spPr bwMode="auto">
          <a:xfrm flipV="1"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7543800" y="228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46088" name="Picture 8" descr="C:\Documents and Settings\Dr. Sumeet Basu\My Documents\me729_2007\TP_tmp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7848600" y="2362200"/>
            <a:ext cx="10668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9" name="Picture 9" descr="C:\Documents and Settings\Dr. Sumeet Basu\My Documents\me729_2007\TP_tmp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5562600" y="304800"/>
            <a:ext cx="10668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90" name="Freeform 10"/>
          <p:cNvSpPr>
            <a:spLocks/>
          </p:cNvSpPr>
          <p:nvPr/>
        </p:nvSpPr>
        <p:spPr bwMode="auto">
          <a:xfrm>
            <a:off x="5486400" y="1663700"/>
            <a:ext cx="304800" cy="88900"/>
          </a:xfrm>
          <a:custGeom>
            <a:avLst/>
            <a:gdLst>
              <a:gd name="T0" fmla="*/ 0 w 192"/>
              <a:gd name="T1" fmla="*/ 2147483647 h 56"/>
              <a:gd name="T2" fmla="*/ 2147483647 w 192"/>
              <a:gd name="T3" fmla="*/ 2147483647 h 56"/>
              <a:gd name="T4" fmla="*/ 2147483647 w 192"/>
              <a:gd name="T5" fmla="*/ 2147483647 h 56"/>
              <a:gd name="T6" fmla="*/ 2147483647 w 192"/>
              <a:gd name="T7" fmla="*/ 2147483647 h 56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56"/>
              <a:gd name="T14" fmla="*/ 192 w 192"/>
              <a:gd name="T15" fmla="*/ 56 h 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56">
                <a:moveTo>
                  <a:pt x="0" y="56"/>
                </a:moveTo>
                <a:cubicBezTo>
                  <a:pt x="12" y="36"/>
                  <a:pt x="24" y="16"/>
                  <a:pt x="48" y="8"/>
                </a:cubicBezTo>
                <a:cubicBezTo>
                  <a:pt x="72" y="0"/>
                  <a:pt x="120" y="0"/>
                  <a:pt x="144" y="8"/>
                </a:cubicBezTo>
                <a:cubicBezTo>
                  <a:pt x="168" y="16"/>
                  <a:pt x="180" y="36"/>
                  <a:pt x="192" y="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46091" name="Picture 11" descr="C:\Documents and Settings\Dr. Sumeet Basu\My Documents\me729_2007\TP_tmp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5334000" y="1828800"/>
            <a:ext cx="4064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92" name="Picture 12" descr="C:\Documents and Settings\Dr. Sumeet Basu\My Documents\me729_2007\TP_tmp.pn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304800" y="2743200"/>
            <a:ext cx="8178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1219200" y="6096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u="sng"/>
              <a:t>Problem</a:t>
            </a: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1524000" y="19050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46095" name="Date Placeholder 14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2D70F40-442D-4742-8E19-072BC54C6FAF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096" name="Slide Number Placeholder 15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4BAFCCC-AA0E-4A7B-835F-CD125A6B0EC9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097" name="Footer Placeholder 1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Documents and Settings\Dr. Sumeet Basu\My Documents\me729_2007\untwist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600200"/>
            <a:ext cx="68834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 descr="C:\Documents and Settings\Dr. Sumeet Basu\My Documents\me729_2007\twist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3600" y="1695450"/>
            <a:ext cx="68834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04800" y="1524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u="sng"/>
              <a:t>Problem</a:t>
            </a:r>
          </a:p>
        </p:txBody>
      </p:sp>
      <p:pic>
        <p:nvPicPr>
          <p:cNvPr id="45061" name="Picture 5" descr="C:\Documents and Settings\Dr. Sumeet Basu\My Documents\me729_2007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203200" y="608013"/>
            <a:ext cx="6578600" cy="205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2" name="Date Placeholder 5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E6D80D8-88A9-43D1-86DB-C910249B2C29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063" name="Slide Number Placeholder 6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6E64234-7487-4020-8B8E-47C597215F92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064" name="Footer Placeholder 7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C:\Documents and Settings\Dr. Sumeet Basu\My Documents\me729_2007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228600" y="4037013"/>
            <a:ext cx="4927600" cy="271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304800" y="381000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 u="sng"/>
              <a:t>1.2 Deformation Gradient tensor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52400" y="1752600"/>
            <a:ext cx="4191000" cy="14747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0"/>
              <a:t>The deformation gradient tensor maps an infinitesimal line element tangent to a curve on the reference configuration to an infinitesimal line element to a curve on the deformed/current configuration</a:t>
            </a:r>
          </a:p>
        </p:txBody>
      </p:sp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4445000" y="914400"/>
            <a:ext cx="4457700" cy="4368800"/>
            <a:chOff x="2800" y="576"/>
            <a:chExt cx="2808" cy="2752"/>
          </a:xfrm>
        </p:grpSpPr>
        <p:grpSp>
          <p:nvGrpSpPr>
            <p:cNvPr id="47115" name="Group 6"/>
            <p:cNvGrpSpPr>
              <a:grpSpLocks/>
            </p:cNvGrpSpPr>
            <p:nvPr/>
          </p:nvGrpSpPr>
          <p:grpSpPr bwMode="auto">
            <a:xfrm>
              <a:off x="2800" y="576"/>
              <a:ext cx="2808" cy="2752"/>
              <a:chOff x="2800" y="576"/>
              <a:chExt cx="2808" cy="2752"/>
            </a:xfrm>
          </p:grpSpPr>
          <p:sp>
            <p:nvSpPr>
              <p:cNvPr id="47120" name="Freeform 7"/>
              <p:cNvSpPr>
                <a:spLocks noChangeAspect="1"/>
              </p:cNvSpPr>
              <p:nvPr/>
            </p:nvSpPr>
            <p:spPr bwMode="auto">
              <a:xfrm>
                <a:off x="2800" y="576"/>
                <a:ext cx="1066" cy="1417"/>
              </a:xfrm>
              <a:custGeom>
                <a:avLst/>
                <a:gdLst>
                  <a:gd name="T0" fmla="*/ 30 w 1336"/>
                  <a:gd name="T1" fmla="*/ 2 h 1776"/>
                  <a:gd name="T2" fmla="*/ 2 w 1336"/>
                  <a:gd name="T3" fmla="*/ 18 h 1776"/>
                  <a:gd name="T4" fmla="*/ 20 w 1336"/>
                  <a:gd name="T5" fmla="*/ 51 h 1776"/>
                  <a:gd name="T6" fmla="*/ 12 w 1336"/>
                  <a:gd name="T7" fmla="*/ 79 h 1776"/>
                  <a:gd name="T8" fmla="*/ 45 w 1336"/>
                  <a:gd name="T9" fmla="*/ 87 h 1776"/>
                  <a:gd name="T10" fmla="*/ 71 w 1336"/>
                  <a:gd name="T11" fmla="*/ 33 h 1776"/>
                  <a:gd name="T12" fmla="*/ 47 w 1336"/>
                  <a:gd name="T13" fmla="*/ 5 h 1776"/>
                  <a:gd name="T14" fmla="*/ 30 w 1336"/>
                  <a:gd name="T15" fmla="*/ 2 h 17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336"/>
                  <a:gd name="T25" fmla="*/ 0 h 1776"/>
                  <a:gd name="T26" fmla="*/ 1336 w 1336"/>
                  <a:gd name="T27" fmla="*/ 1776 h 177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336" h="1776">
                    <a:moveTo>
                      <a:pt x="560" y="48"/>
                    </a:moveTo>
                    <a:cubicBezTo>
                      <a:pt x="416" y="88"/>
                      <a:pt x="64" y="184"/>
                      <a:pt x="32" y="336"/>
                    </a:cubicBezTo>
                    <a:cubicBezTo>
                      <a:pt x="0" y="488"/>
                      <a:pt x="336" y="768"/>
                      <a:pt x="368" y="960"/>
                    </a:cubicBezTo>
                    <a:cubicBezTo>
                      <a:pt x="400" y="1152"/>
                      <a:pt x="144" y="1376"/>
                      <a:pt x="224" y="1488"/>
                    </a:cubicBezTo>
                    <a:cubicBezTo>
                      <a:pt x="304" y="1600"/>
                      <a:pt x="664" y="1776"/>
                      <a:pt x="848" y="1632"/>
                    </a:cubicBezTo>
                    <a:cubicBezTo>
                      <a:pt x="1032" y="1488"/>
                      <a:pt x="1320" y="880"/>
                      <a:pt x="1328" y="624"/>
                    </a:cubicBezTo>
                    <a:cubicBezTo>
                      <a:pt x="1336" y="368"/>
                      <a:pt x="1024" y="192"/>
                      <a:pt x="896" y="96"/>
                    </a:cubicBezTo>
                    <a:cubicBezTo>
                      <a:pt x="768" y="0"/>
                      <a:pt x="704" y="8"/>
                      <a:pt x="560" y="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21" name="Freeform 8"/>
              <p:cNvSpPr>
                <a:spLocks/>
              </p:cNvSpPr>
              <p:nvPr/>
            </p:nvSpPr>
            <p:spPr bwMode="auto">
              <a:xfrm>
                <a:off x="4512" y="656"/>
                <a:ext cx="1096" cy="1520"/>
              </a:xfrm>
              <a:custGeom>
                <a:avLst/>
                <a:gdLst>
                  <a:gd name="T0" fmla="*/ 576 w 1096"/>
                  <a:gd name="T1" fmla="*/ 16 h 1520"/>
                  <a:gd name="T2" fmla="*/ 336 w 1096"/>
                  <a:gd name="T3" fmla="*/ 64 h 1520"/>
                  <a:gd name="T4" fmla="*/ 240 w 1096"/>
                  <a:gd name="T5" fmla="*/ 400 h 1520"/>
                  <a:gd name="T6" fmla="*/ 48 w 1096"/>
                  <a:gd name="T7" fmla="*/ 976 h 1520"/>
                  <a:gd name="T8" fmla="*/ 528 w 1096"/>
                  <a:gd name="T9" fmla="*/ 1456 h 1520"/>
                  <a:gd name="T10" fmla="*/ 1056 w 1096"/>
                  <a:gd name="T11" fmla="*/ 592 h 1520"/>
                  <a:gd name="T12" fmla="*/ 768 w 1096"/>
                  <a:gd name="T13" fmla="*/ 112 h 1520"/>
                  <a:gd name="T14" fmla="*/ 576 w 1096"/>
                  <a:gd name="T15" fmla="*/ 16 h 15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96"/>
                  <a:gd name="T25" fmla="*/ 0 h 1520"/>
                  <a:gd name="T26" fmla="*/ 1096 w 1096"/>
                  <a:gd name="T27" fmla="*/ 1520 h 15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96" h="1520">
                    <a:moveTo>
                      <a:pt x="576" y="16"/>
                    </a:moveTo>
                    <a:cubicBezTo>
                      <a:pt x="504" y="8"/>
                      <a:pt x="392" y="0"/>
                      <a:pt x="336" y="64"/>
                    </a:cubicBezTo>
                    <a:cubicBezTo>
                      <a:pt x="280" y="128"/>
                      <a:pt x="288" y="248"/>
                      <a:pt x="240" y="400"/>
                    </a:cubicBezTo>
                    <a:cubicBezTo>
                      <a:pt x="192" y="552"/>
                      <a:pt x="0" y="800"/>
                      <a:pt x="48" y="976"/>
                    </a:cubicBezTo>
                    <a:cubicBezTo>
                      <a:pt x="96" y="1152"/>
                      <a:pt x="360" y="1520"/>
                      <a:pt x="528" y="1456"/>
                    </a:cubicBezTo>
                    <a:cubicBezTo>
                      <a:pt x="696" y="1392"/>
                      <a:pt x="1016" y="816"/>
                      <a:pt x="1056" y="592"/>
                    </a:cubicBezTo>
                    <a:cubicBezTo>
                      <a:pt x="1096" y="368"/>
                      <a:pt x="848" y="208"/>
                      <a:pt x="768" y="112"/>
                    </a:cubicBezTo>
                    <a:cubicBezTo>
                      <a:pt x="688" y="16"/>
                      <a:pt x="648" y="24"/>
                      <a:pt x="576" y="1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22" name="AutoShape 9"/>
              <p:cNvSpPr>
                <a:spLocks noChangeArrowheads="1"/>
              </p:cNvSpPr>
              <p:nvPr/>
            </p:nvSpPr>
            <p:spPr bwMode="auto">
              <a:xfrm>
                <a:off x="3984" y="1008"/>
                <a:ext cx="624" cy="336"/>
              </a:xfrm>
              <a:prstGeom prst="curvedDownArrow">
                <a:avLst>
                  <a:gd name="adj1" fmla="val 37143"/>
                  <a:gd name="adj2" fmla="val 74286"/>
                  <a:gd name="adj3" fmla="val 33333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7123" name="Picture 10" descr="C:\Documents and Settings\Dr. Sumeet Basu\My Documents\me729_2007\TP_tmp.png"/>
              <p:cNvPicPr>
                <a:picLocks noChangeAspect="1" noChangeArrowheads="1"/>
              </p:cNvPicPr>
              <p:nvPr>
                <p:custDataLst>
                  <p:tags r:id="rId4"/>
                </p:custDataLst>
              </p:nvPr>
            </p:nvPicPr>
            <p:blipFill>
              <a:blip r:embed="rId14"/>
              <a:srcRect/>
              <a:stretch>
                <a:fillRect/>
              </a:stretch>
            </p:blipFill>
            <p:spPr bwMode="auto">
              <a:xfrm>
                <a:off x="5184" y="1296"/>
                <a:ext cx="112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7124" name="Picture 11" descr="C:\Documents and Settings\Dr. Sumeet Basu\My Documents\me729_2007\TP_tmp.png"/>
              <p:cNvPicPr>
                <a:picLocks noChangeAspect="1" noChangeArrowheads="1"/>
              </p:cNvPicPr>
              <p:nvPr>
                <p:custDataLst>
                  <p:tags r:id="rId5"/>
                </p:custDataLst>
              </p:nvPr>
            </p:nvPicPr>
            <p:blipFill>
              <a:blip r:embed="rId15"/>
              <a:srcRect/>
              <a:stretch>
                <a:fillRect/>
              </a:stretch>
            </p:blipFill>
            <p:spPr bwMode="auto">
              <a:xfrm>
                <a:off x="4224" y="816"/>
                <a:ext cx="112" cy="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7125" name="Picture 12" descr="C:\Documents and Settings\Dr. Sumeet Basu\My Documents\me729_2007\TP_tmp.png"/>
              <p:cNvPicPr>
                <a:picLocks noChangeAspect="1" noChangeArrowheads="1"/>
              </p:cNvPicPr>
              <p:nvPr>
                <p:custDataLst>
                  <p:tags r:id="rId6"/>
                </p:custDataLst>
              </p:nvPr>
            </p:nvPicPr>
            <p:blipFill>
              <a:blip r:embed="rId16"/>
              <a:srcRect/>
              <a:stretch>
                <a:fillRect/>
              </a:stretch>
            </p:blipFill>
            <p:spPr bwMode="auto">
              <a:xfrm>
                <a:off x="3744" y="1872"/>
                <a:ext cx="160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7126" name="Picture 13" descr="C:\Documents and Settings\Dr. Sumeet Basu\My Documents\me729_2007\TP_tmp.png"/>
              <p:cNvPicPr>
                <a:picLocks noChangeAspect="1" noChangeArrowheads="1"/>
              </p:cNvPicPr>
              <p:nvPr>
                <p:custDataLst>
                  <p:tags r:id="rId7"/>
                </p:custDataLst>
              </p:nvPr>
            </p:nvPicPr>
            <p:blipFill>
              <a:blip r:embed="rId17"/>
              <a:srcRect/>
              <a:stretch>
                <a:fillRect/>
              </a:stretch>
            </p:blipFill>
            <p:spPr bwMode="auto">
              <a:xfrm>
                <a:off x="4560" y="2112"/>
                <a:ext cx="96" cy="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7127" name="Oval 14"/>
              <p:cNvSpPr>
                <a:spLocks noChangeArrowheads="1"/>
              </p:cNvSpPr>
              <p:nvPr/>
            </p:nvSpPr>
            <p:spPr bwMode="auto">
              <a:xfrm>
                <a:off x="3360" y="115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28" name="Oval 15"/>
              <p:cNvSpPr>
                <a:spLocks noChangeArrowheads="1"/>
              </p:cNvSpPr>
              <p:nvPr/>
            </p:nvSpPr>
            <p:spPr bwMode="auto">
              <a:xfrm>
                <a:off x="4896" y="129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29" name="Line 16"/>
              <p:cNvSpPr>
                <a:spLocks noChangeShapeType="1"/>
              </p:cNvSpPr>
              <p:nvPr/>
            </p:nvSpPr>
            <p:spPr bwMode="auto">
              <a:xfrm flipV="1">
                <a:off x="4128" y="2544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0" name="Line 17"/>
              <p:cNvSpPr>
                <a:spLocks noChangeShapeType="1"/>
              </p:cNvSpPr>
              <p:nvPr/>
            </p:nvSpPr>
            <p:spPr bwMode="auto">
              <a:xfrm>
                <a:off x="4128" y="297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1" name="Line 18"/>
              <p:cNvSpPr>
                <a:spLocks noChangeShapeType="1"/>
              </p:cNvSpPr>
              <p:nvPr/>
            </p:nvSpPr>
            <p:spPr bwMode="auto">
              <a:xfrm flipH="1">
                <a:off x="3888" y="2976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7132" name="Picture 19" descr="C:\Documents and Settings\Dr. Sumeet Basu\My Documents\me729_2007\TP_tmp.png"/>
              <p:cNvPicPr>
                <a:picLocks noChangeAspect="1" noChangeArrowheads="1"/>
              </p:cNvPicPr>
              <p:nvPr>
                <p:custDataLst>
                  <p:tags r:id="rId8"/>
                </p:custDataLst>
              </p:nvPr>
            </p:nvPicPr>
            <p:blipFill>
              <a:blip r:embed="rId18"/>
              <a:srcRect/>
              <a:stretch>
                <a:fillRect/>
              </a:stretch>
            </p:blipFill>
            <p:spPr bwMode="auto">
              <a:xfrm>
                <a:off x="3696" y="2352"/>
                <a:ext cx="672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7133" name="Picture 20" descr="C:\Documents and Settings\Dr. Sumeet Basu\My Documents\me729_2007\TP_tmp.png"/>
              <p:cNvPicPr>
                <a:picLocks noChangeAspect="1" noChangeArrowheads="1"/>
              </p:cNvPicPr>
              <p:nvPr>
                <p:custDataLst>
                  <p:tags r:id="rId9"/>
                </p:custDataLst>
              </p:nvPr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3408" y="3168"/>
                <a:ext cx="672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7134" name="Picture 21" descr="C:\Documents and Settings\Dr. Sumeet Basu\My Documents\me729_2007\TP_tmp.png"/>
              <p:cNvPicPr>
                <a:picLocks noChangeAspect="1" noChangeArrowheads="1"/>
              </p:cNvPicPr>
              <p:nvPr>
                <p:custDataLst>
                  <p:tags r:id="rId10"/>
                </p:custDataLst>
              </p:nvPr>
            </p:nvPicPr>
            <p:blipFill>
              <a:blip r:embed="rId20"/>
              <a:srcRect/>
              <a:stretch>
                <a:fillRect/>
              </a:stretch>
            </p:blipFill>
            <p:spPr bwMode="auto">
              <a:xfrm>
                <a:off x="4464" y="3024"/>
                <a:ext cx="672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7135" name="Line 22"/>
              <p:cNvSpPr>
                <a:spLocks noChangeShapeType="1"/>
              </p:cNvSpPr>
              <p:nvPr/>
            </p:nvSpPr>
            <p:spPr bwMode="auto">
              <a:xfrm flipV="1">
                <a:off x="4128" y="1344"/>
                <a:ext cx="816" cy="16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6" name="Line 23"/>
              <p:cNvSpPr>
                <a:spLocks noChangeShapeType="1"/>
              </p:cNvSpPr>
              <p:nvPr/>
            </p:nvSpPr>
            <p:spPr bwMode="auto">
              <a:xfrm flipH="1" flipV="1">
                <a:off x="3408" y="1200"/>
                <a:ext cx="720" cy="17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7" name="Text Box 24"/>
              <p:cNvSpPr txBox="1">
                <a:spLocks noChangeArrowheads="1"/>
              </p:cNvSpPr>
              <p:nvPr/>
            </p:nvSpPr>
            <p:spPr bwMode="auto">
              <a:xfrm>
                <a:off x="3360" y="96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i="0"/>
                  <a:t>P</a:t>
                </a:r>
              </a:p>
            </p:txBody>
          </p:sp>
          <p:sp>
            <p:nvSpPr>
              <p:cNvPr id="47138" name="Text Box 25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i="0"/>
                  <a:t>p</a:t>
                </a:r>
              </a:p>
            </p:txBody>
          </p:sp>
          <p:pic>
            <p:nvPicPr>
              <p:cNvPr id="47139" name="Picture 26" descr="C:\Documents and Settings\Dr. Sumeet Basu\My Documents\me729_2007\TP_tmp.png"/>
              <p:cNvPicPr>
                <a:picLocks noChangeAspect="1" noChangeArrowheads="1"/>
              </p:cNvPicPr>
              <p:nvPr>
                <p:custDataLst>
                  <p:tags r:id="rId11"/>
                </p:custDataLst>
              </p:nvPr>
            </p:nvPicPr>
            <p:blipFill>
              <a:blip r:embed="rId21"/>
              <a:srcRect/>
              <a:stretch>
                <a:fillRect/>
              </a:stretch>
            </p:blipFill>
            <p:spPr bwMode="auto">
              <a:xfrm>
                <a:off x="4224" y="1200"/>
                <a:ext cx="128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7116" name="Line 27"/>
            <p:cNvSpPr>
              <a:spLocks noChangeShapeType="1"/>
            </p:cNvSpPr>
            <p:nvPr/>
          </p:nvSpPr>
          <p:spPr bwMode="auto">
            <a:xfrm flipV="1">
              <a:off x="3408" y="768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7" name="Line 28"/>
            <p:cNvSpPr>
              <a:spLocks noChangeShapeType="1"/>
            </p:cNvSpPr>
            <p:nvPr/>
          </p:nvSpPr>
          <p:spPr bwMode="auto">
            <a:xfrm flipH="1" flipV="1">
              <a:off x="4752" y="768"/>
              <a:ext cx="1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7118" name="Picture 29" descr="C:\Documents and Settings\Dr. Sumeet Basu\My Documents\me729_2007\TP_tmp.pn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22"/>
            <a:srcRect/>
            <a:stretch>
              <a:fillRect/>
            </a:stretch>
          </p:blipFill>
          <p:spPr bwMode="auto">
            <a:xfrm>
              <a:off x="3504" y="624"/>
              <a:ext cx="22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119" name="Picture 30" descr="C:\Documents and Settings\Dr. Sumeet Basu\My Documents\me729_2007\TP_tmp.pn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23"/>
            <a:srcRect/>
            <a:stretch>
              <a:fillRect/>
            </a:stretch>
          </p:blipFill>
          <p:spPr bwMode="auto">
            <a:xfrm>
              <a:off x="4703" y="672"/>
              <a:ext cx="164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7110" name="Freeform 32"/>
          <p:cNvSpPr>
            <a:spLocks/>
          </p:cNvSpPr>
          <p:nvPr/>
        </p:nvSpPr>
        <p:spPr bwMode="auto">
          <a:xfrm>
            <a:off x="4953000" y="762000"/>
            <a:ext cx="1371600" cy="2514600"/>
          </a:xfrm>
          <a:custGeom>
            <a:avLst/>
            <a:gdLst>
              <a:gd name="T0" fmla="*/ 0 w 864"/>
              <a:gd name="T1" fmla="*/ 2147483647 h 1584"/>
              <a:gd name="T2" fmla="*/ 2147483647 w 864"/>
              <a:gd name="T3" fmla="*/ 2147483647 h 1584"/>
              <a:gd name="T4" fmla="*/ 2147483647 w 864"/>
              <a:gd name="T5" fmla="*/ 2147483647 h 1584"/>
              <a:gd name="T6" fmla="*/ 2147483647 w 864"/>
              <a:gd name="T7" fmla="*/ 2147483647 h 1584"/>
              <a:gd name="T8" fmla="*/ 2147483647 w 864"/>
              <a:gd name="T9" fmla="*/ 0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4"/>
              <a:gd name="T16" fmla="*/ 0 h 1584"/>
              <a:gd name="T17" fmla="*/ 864 w 864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4" h="1584">
                <a:moveTo>
                  <a:pt x="0" y="1584"/>
                </a:moveTo>
                <a:cubicBezTo>
                  <a:pt x="4" y="1360"/>
                  <a:pt x="8" y="1136"/>
                  <a:pt x="96" y="960"/>
                </a:cubicBezTo>
                <a:cubicBezTo>
                  <a:pt x="184" y="784"/>
                  <a:pt x="416" y="632"/>
                  <a:pt x="528" y="528"/>
                </a:cubicBezTo>
                <a:cubicBezTo>
                  <a:pt x="640" y="424"/>
                  <a:pt x="712" y="424"/>
                  <a:pt x="768" y="336"/>
                </a:cubicBezTo>
                <a:cubicBezTo>
                  <a:pt x="824" y="248"/>
                  <a:pt x="844" y="124"/>
                  <a:pt x="864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Freeform 33"/>
          <p:cNvSpPr>
            <a:spLocks/>
          </p:cNvSpPr>
          <p:nvPr/>
        </p:nvSpPr>
        <p:spPr bwMode="auto">
          <a:xfrm>
            <a:off x="6858000" y="762000"/>
            <a:ext cx="1447800" cy="2743200"/>
          </a:xfrm>
          <a:custGeom>
            <a:avLst/>
            <a:gdLst>
              <a:gd name="T0" fmla="*/ 2147483647 w 912"/>
              <a:gd name="T1" fmla="*/ 2147483647 h 1728"/>
              <a:gd name="T2" fmla="*/ 2147483647 w 912"/>
              <a:gd name="T3" fmla="*/ 2147483647 h 1728"/>
              <a:gd name="T4" fmla="*/ 2147483647 w 912"/>
              <a:gd name="T5" fmla="*/ 2147483647 h 1728"/>
              <a:gd name="T6" fmla="*/ 0 w 912"/>
              <a:gd name="T7" fmla="*/ 0 h 1728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1728"/>
              <a:gd name="T14" fmla="*/ 912 w 912"/>
              <a:gd name="T15" fmla="*/ 1728 h 17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1728">
                <a:moveTo>
                  <a:pt x="912" y="1728"/>
                </a:moveTo>
                <a:cubicBezTo>
                  <a:pt x="796" y="1548"/>
                  <a:pt x="680" y="1368"/>
                  <a:pt x="624" y="1200"/>
                </a:cubicBezTo>
                <a:cubicBezTo>
                  <a:pt x="568" y="1032"/>
                  <a:pt x="680" y="920"/>
                  <a:pt x="576" y="720"/>
                </a:cubicBezTo>
                <a:cubicBezTo>
                  <a:pt x="472" y="520"/>
                  <a:pt x="236" y="260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Date Placeholder 3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DB74FCC-385B-4FEE-94F9-158DAC6CDC5A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13" name="Slide Number Placeholder 3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C0C3525-7CF7-443E-A236-55F298C885F9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14" name="Footer Placeholder 3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6" descr="C:\Documents and Settings\Dr. Sumeet Basu\My Documents\me622_2010\TP_tmp.b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2400" y="1295400"/>
            <a:ext cx="8763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81000" y="3810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0"/>
              <a:t>1.3 Deformation Gradient: in terms of the displacement gradient</a:t>
            </a:r>
          </a:p>
        </p:txBody>
      </p:sp>
      <p:sp>
        <p:nvSpPr>
          <p:cNvPr id="48132" name="Date Placeholder 3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D212B25-1FE6-4EAB-9685-87221EFC6A0A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BC68D2C-B2F7-4616-AFC1-724E9B2B197C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4" name="Footer Placehold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2438400" y="914400"/>
            <a:ext cx="4457700" cy="4368800"/>
            <a:chOff x="2800" y="576"/>
            <a:chExt cx="2808" cy="2752"/>
          </a:xfrm>
        </p:grpSpPr>
        <p:sp>
          <p:nvSpPr>
            <p:cNvPr id="49173" name="Freeform 3"/>
            <p:cNvSpPr>
              <a:spLocks noChangeAspect="1"/>
            </p:cNvSpPr>
            <p:nvPr/>
          </p:nvSpPr>
          <p:spPr bwMode="auto">
            <a:xfrm>
              <a:off x="2800" y="576"/>
              <a:ext cx="1066" cy="1417"/>
            </a:xfrm>
            <a:custGeom>
              <a:avLst/>
              <a:gdLst>
                <a:gd name="T0" fmla="*/ 30 w 1336"/>
                <a:gd name="T1" fmla="*/ 2 h 1776"/>
                <a:gd name="T2" fmla="*/ 2 w 1336"/>
                <a:gd name="T3" fmla="*/ 18 h 1776"/>
                <a:gd name="T4" fmla="*/ 20 w 1336"/>
                <a:gd name="T5" fmla="*/ 51 h 1776"/>
                <a:gd name="T6" fmla="*/ 12 w 1336"/>
                <a:gd name="T7" fmla="*/ 79 h 1776"/>
                <a:gd name="T8" fmla="*/ 45 w 1336"/>
                <a:gd name="T9" fmla="*/ 87 h 1776"/>
                <a:gd name="T10" fmla="*/ 71 w 1336"/>
                <a:gd name="T11" fmla="*/ 33 h 1776"/>
                <a:gd name="T12" fmla="*/ 47 w 1336"/>
                <a:gd name="T13" fmla="*/ 5 h 1776"/>
                <a:gd name="T14" fmla="*/ 30 w 1336"/>
                <a:gd name="T15" fmla="*/ 2 h 17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36"/>
                <a:gd name="T25" fmla="*/ 0 h 1776"/>
                <a:gd name="T26" fmla="*/ 1336 w 1336"/>
                <a:gd name="T27" fmla="*/ 1776 h 177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36" h="1776">
                  <a:moveTo>
                    <a:pt x="560" y="48"/>
                  </a:moveTo>
                  <a:cubicBezTo>
                    <a:pt x="416" y="88"/>
                    <a:pt x="64" y="184"/>
                    <a:pt x="32" y="336"/>
                  </a:cubicBezTo>
                  <a:cubicBezTo>
                    <a:pt x="0" y="488"/>
                    <a:pt x="336" y="768"/>
                    <a:pt x="368" y="960"/>
                  </a:cubicBezTo>
                  <a:cubicBezTo>
                    <a:pt x="400" y="1152"/>
                    <a:pt x="144" y="1376"/>
                    <a:pt x="224" y="1488"/>
                  </a:cubicBezTo>
                  <a:cubicBezTo>
                    <a:pt x="304" y="1600"/>
                    <a:pt x="664" y="1776"/>
                    <a:pt x="848" y="1632"/>
                  </a:cubicBezTo>
                  <a:cubicBezTo>
                    <a:pt x="1032" y="1488"/>
                    <a:pt x="1320" y="880"/>
                    <a:pt x="1328" y="624"/>
                  </a:cubicBezTo>
                  <a:cubicBezTo>
                    <a:pt x="1336" y="368"/>
                    <a:pt x="1024" y="192"/>
                    <a:pt x="896" y="96"/>
                  </a:cubicBezTo>
                  <a:cubicBezTo>
                    <a:pt x="768" y="0"/>
                    <a:pt x="704" y="8"/>
                    <a:pt x="560" y="4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4" name="Freeform 4"/>
            <p:cNvSpPr>
              <a:spLocks/>
            </p:cNvSpPr>
            <p:nvPr/>
          </p:nvSpPr>
          <p:spPr bwMode="auto">
            <a:xfrm>
              <a:off x="4512" y="656"/>
              <a:ext cx="1096" cy="1520"/>
            </a:xfrm>
            <a:custGeom>
              <a:avLst/>
              <a:gdLst>
                <a:gd name="T0" fmla="*/ 576 w 1096"/>
                <a:gd name="T1" fmla="*/ 16 h 1520"/>
                <a:gd name="T2" fmla="*/ 336 w 1096"/>
                <a:gd name="T3" fmla="*/ 64 h 1520"/>
                <a:gd name="T4" fmla="*/ 240 w 1096"/>
                <a:gd name="T5" fmla="*/ 400 h 1520"/>
                <a:gd name="T6" fmla="*/ 48 w 1096"/>
                <a:gd name="T7" fmla="*/ 976 h 1520"/>
                <a:gd name="T8" fmla="*/ 528 w 1096"/>
                <a:gd name="T9" fmla="*/ 1456 h 1520"/>
                <a:gd name="T10" fmla="*/ 1056 w 1096"/>
                <a:gd name="T11" fmla="*/ 592 h 1520"/>
                <a:gd name="T12" fmla="*/ 768 w 1096"/>
                <a:gd name="T13" fmla="*/ 112 h 1520"/>
                <a:gd name="T14" fmla="*/ 576 w 1096"/>
                <a:gd name="T15" fmla="*/ 16 h 15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96"/>
                <a:gd name="T25" fmla="*/ 0 h 1520"/>
                <a:gd name="T26" fmla="*/ 1096 w 1096"/>
                <a:gd name="T27" fmla="*/ 1520 h 15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96" h="1520">
                  <a:moveTo>
                    <a:pt x="576" y="16"/>
                  </a:moveTo>
                  <a:cubicBezTo>
                    <a:pt x="504" y="8"/>
                    <a:pt x="392" y="0"/>
                    <a:pt x="336" y="64"/>
                  </a:cubicBezTo>
                  <a:cubicBezTo>
                    <a:pt x="280" y="128"/>
                    <a:pt x="288" y="248"/>
                    <a:pt x="240" y="400"/>
                  </a:cubicBezTo>
                  <a:cubicBezTo>
                    <a:pt x="192" y="552"/>
                    <a:pt x="0" y="800"/>
                    <a:pt x="48" y="976"/>
                  </a:cubicBezTo>
                  <a:cubicBezTo>
                    <a:pt x="96" y="1152"/>
                    <a:pt x="360" y="1520"/>
                    <a:pt x="528" y="1456"/>
                  </a:cubicBezTo>
                  <a:cubicBezTo>
                    <a:pt x="696" y="1392"/>
                    <a:pt x="1016" y="816"/>
                    <a:pt x="1056" y="592"/>
                  </a:cubicBezTo>
                  <a:cubicBezTo>
                    <a:pt x="1096" y="368"/>
                    <a:pt x="848" y="208"/>
                    <a:pt x="768" y="112"/>
                  </a:cubicBezTo>
                  <a:cubicBezTo>
                    <a:pt x="688" y="16"/>
                    <a:pt x="648" y="24"/>
                    <a:pt x="576" y="1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5" name="AutoShape 5"/>
            <p:cNvSpPr>
              <a:spLocks noChangeArrowheads="1"/>
            </p:cNvSpPr>
            <p:nvPr/>
          </p:nvSpPr>
          <p:spPr bwMode="auto">
            <a:xfrm>
              <a:off x="3984" y="1008"/>
              <a:ext cx="624" cy="336"/>
            </a:xfrm>
            <a:prstGeom prst="curvedDownArrow">
              <a:avLst>
                <a:gd name="adj1" fmla="val 37143"/>
                <a:gd name="adj2" fmla="val 74286"/>
                <a:gd name="adj3" fmla="val 33333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9176" name="Picture 6" descr="C:\Documents and Settings\Dr. Sumeet Basu\My Documents\me729_2007\TP_tmp.png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5184" y="1296"/>
              <a:ext cx="112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177" name="Picture 7" descr="C:\Documents and Settings\Dr. Sumeet Basu\My Documents\me729_2007\TP_tmp.png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19"/>
            <a:srcRect/>
            <a:stretch>
              <a:fillRect/>
            </a:stretch>
          </p:blipFill>
          <p:spPr bwMode="auto">
            <a:xfrm>
              <a:off x="4224" y="816"/>
              <a:ext cx="112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178" name="Picture 8" descr="C:\Documents and Settings\Dr. Sumeet Basu\My Documents\me729_2007\TP_tmp.png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3744" y="1872"/>
              <a:ext cx="160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179" name="Picture 9" descr="C:\Documents and Settings\Dr. Sumeet Basu\My Documents\me729_2007\TP_tmp.png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21"/>
            <a:srcRect/>
            <a:stretch>
              <a:fillRect/>
            </a:stretch>
          </p:blipFill>
          <p:spPr bwMode="auto">
            <a:xfrm>
              <a:off x="4560" y="2112"/>
              <a:ext cx="96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180" name="Oval 10"/>
            <p:cNvSpPr>
              <a:spLocks noChangeArrowheads="1"/>
            </p:cNvSpPr>
            <p:nvPr/>
          </p:nvSpPr>
          <p:spPr bwMode="auto">
            <a:xfrm>
              <a:off x="3360" y="115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1" name="Oval 11"/>
            <p:cNvSpPr>
              <a:spLocks noChangeArrowheads="1"/>
            </p:cNvSpPr>
            <p:nvPr/>
          </p:nvSpPr>
          <p:spPr bwMode="auto">
            <a:xfrm>
              <a:off x="4896" y="129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2" name="Line 12"/>
            <p:cNvSpPr>
              <a:spLocks noChangeShapeType="1"/>
            </p:cNvSpPr>
            <p:nvPr/>
          </p:nvSpPr>
          <p:spPr bwMode="auto">
            <a:xfrm flipV="1">
              <a:off x="4128" y="254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3" name="Line 13"/>
            <p:cNvSpPr>
              <a:spLocks noChangeShapeType="1"/>
            </p:cNvSpPr>
            <p:nvPr/>
          </p:nvSpPr>
          <p:spPr bwMode="auto">
            <a:xfrm>
              <a:off x="4128" y="29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4" name="Line 14"/>
            <p:cNvSpPr>
              <a:spLocks noChangeShapeType="1"/>
            </p:cNvSpPr>
            <p:nvPr/>
          </p:nvSpPr>
          <p:spPr bwMode="auto">
            <a:xfrm flipH="1">
              <a:off x="3888" y="297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49185" name="Picture 15" descr="C:\Documents and Settings\Dr. Sumeet Basu\My Documents\me729_2007\TP_tmp.png"/>
            <p:cNvPicPr>
              <a:picLocks noChangeAspect="1" noChangeArrowheads="1"/>
            </p:cNvPicPr>
            <p:nvPr>
              <p:custDataLst>
                <p:tags r:id="rId13"/>
              </p:custDataLst>
            </p:nvPr>
          </p:nvPicPr>
          <p:blipFill>
            <a:blip r:embed="rId22"/>
            <a:srcRect/>
            <a:stretch>
              <a:fillRect/>
            </a:stretch>
          </p:blipFill>
          <p:spPr bwMode="auto">
            <a:xfrm>
              <a:off x="3696" y="2352"/>
              <a:ext cx="67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186" name="Picture 16" descr="C:\Documents and Settings\Dr. Sumeet Basu\My Documents\me729_2007\TP_tmp.png"/>
            <p:cNvPicPr>
              <a:picLocks noChangeAspect="1" noChangeArrowheads="1"/>
            </p:cNvPicPr>
            <p:nvPr>
              <p:custDataLst>
                <p:tags r:id="rId14"/>
              </p:custDataLst>
            </p:nvPr>
          </p:nvPicPr>
          <p:blipFill>
            <a:blip r:embed="rId23"/>
            <a:srcRect/>
            <a:stretch>
              <a:fillRect/>
            </a:stretch>
          </p:blipFill>
          <p:spPr bwMode="auto">
            <a:xfrm>
              <a:off x="3408" y="3168"/>
              <a:ext cx="67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187" name="Picture 17" descr="C:\Documents and Settings\Dr. Sumeet Basu\My Documents\me729_2007\TP_tmp.png"/>
            <p:cNvPicPr>
              <a:picLocks noChangeAspect="1" noChangeArrowheads="1"/>
            </p:cNvPicPr>
            <p:nvPr>
              <p:custDataLst>
                <p:tags r:id="rId15"/>
              </p:custDataLst>
            </p:nvPr>
          </p:nvPicPr>
          <p:blipFill>
            <a:blip r:embed="rId24"/>
            <a:srcRect/>
            <a:stretch>
              <a:fillRect/>
            </a:stretch>
          </p:blipFill>
          <p:spPr bwMode="auto">
            <a:xfrm>
              <a:off x="4464" y="3024"/>
              <a:ext cx="67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188" name="Line 18"/>
            <p:cNvSpPr>
              <a:spLocks noChangeShapeType="1"/>
            </p:cNvSpPr>
            <p:nvPr/>
          </p:nvSpPr>
          <p:spPr bwMode="auto">
            <a:xfrm flipV="1">
              <a:off x="4128" y="1344"/>
              <a:ext cx="816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9" name="Line 19"/>
            <p:cNvSpPr>
              <a:spLocks noChangeShapeType="1"/>
            </p:cNvSpPr>
            <p:nvPr/>
          </p:nvSpPr>
          <p:spPr bwMode="auto">
            <a:xfrm flipH="1" flipV="1">
              <a:off x="3408" y="1200"/>
              <a:ext cx="72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0" name="Text Box 20"/>
            <p:cNvSpPr txBox="1">
              <a:spLocks noChangeArrowheads="1"/>
            </p:cNvSpPr>
            <p:nvPr/>
          </p:nvSpPr>
          <p:spPr bwMode="auto">
            <a:xfrm>
              <a:off x="3360" y="96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0"/>
                <a:t>P</a:t>
              </a:r>
            </a:p>
          </p:txBody>
        </p:sp>
        <p:sp>
          <p:nvSpPr>
            <p:cNvPr id="49191" name="Text Box 21"/>
            <p:cNvSpPr txBox="1">
              <a:spLocks noChangeArrowheads="1"/>
            </p:cNvSpPr>
            <p:nvPr/>
          </p:nvSpPr>
          <p:spPr bwMode="auto">
            <a:xfrm>
              <a:off x="4800" y="105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0"/>
                <a:t>p</a:t>
              </a:r>
            </a:p>
          </p:txBody>
        </p:sp>
        <p:pic>
          <p:nvPicPr>
            <p:cNvPr id="49192" name="Picture 22" descr="C:\Documents and Settings\Dr. Sumeet Basu\My Documents\me729_2007\TP_tmp.png"/>
            <p:cNvPicPr>
              <a:picLocks noChangeAspect="1" noChangeArrowheads="1"/>
            </p:cNvPicPr>
            <p:nvPr>
              <p:custDataLst>
                <p:tags r:id="rId16"/>
              </p:custDataLst>
            </p:nvPr>
          </p:nvPicPr>
          <p:blipFill>
            <a:blip r:embed="rId25"/>
            <a:srcRect/>
            <a:stretch>
              <a:fillRect/>
            </a:stretch>
          </p:blipFill>
          <p:spPr bwMode="auto">
            <a:xfrm>
              <a:off x="4224" y="1200"/>
              <a:ext cx="128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9155" name="Line 23"/>
          <p:cNvSpPr>
            <a:spLocks noChangeShapeType="1"/>
          </p:cNvSpPr>
          <p:nvPr/>
        </p:nvSpPr>
        <p:spPr bwMode="auto">
          <a:xfrm flipH="1" flipV="1">
            <a:off x="3810000" y="1600200"/>
            <a:ext cx="6858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56" name="Line 24"/>
          <p:cNvSpPr>
            <a:spLocks noChangeShapeType="1"/>
          </p:cNvSpPr>
          <p:nvPr/>
        </p:nvSpPr>
        <p:spPr bwMode="auto">
          <a:xfrm flipV="1">
            <a:off x="4572000" y="1676400"/>
            <a:ext cx="182880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57" name="Line 25"/>
          <p:cNvSpPr>
            <a:spLocks noChangeShapeType="1"/>
          </p:cNvSpPr>
          <p:nvPr/>
        </p:nvSpPr>
        <p:spPr bwMode="auto">
          <a:xfrm flipV="1">
            <a:off x="3429000" y="1676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58" name="Line 26"/>
          <p:cNvSpPr>
            <a:spLocks noChangeShapeType="1"/>
          </p:cNvSpPr>
          <p:nvPr/>
        </p:nvSpPr>
        <p:spPr bwMode="auto">
          <a:xfrm flipV="1">
            <a:off x="5867400" y="1752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9159" name="Picture 27" descr="C:\Documents and Settings\Dr. Sumeet Basu\My Documents\me729_2007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6"/>
          <a:srcRect/>
          <a:stretch>
            <a:fillRect/>
          </a:stretch>
        </p:blipFill>
        <p:spPr bwMode="auto">
          <a:xfrm>
            <a:off x="3657600" y="1371600"/>
            <a:ext cx="2540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0" name="Picture 28" descr="C:\Documents and Settings\Dr. Sumeet Basu\My Documents\me729_2007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27"/>
          <a:srcRect/>
          <a:stretch>
            <a:fillRect/>
          </a:stretch>
        </p:blipFill>
        <p:spPr bwMode="auto">
          <a:xfrm>
            <a:off x="6400800" y="1524000"/>
            <a:ext cx="2032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1" name="Picture 29" descr="C:\Documents and Settings\Dr. Sumeet Basu\My Documents\me729_2007\TP_tmp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8"/>
          <a:srcRect/>
          <a:stretch>
            <a:fillRect/>
          </a:stretch>
        </p:blipFill>
        <p:spPr bwMode="auto">
          <a:xfrm>
            <a:off x="3505200" y="1905000"/>
            <a:ext cx="3810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2" name="Picture 30" descr="C:\Documents and Settings\Dr. Sumeet Basu\My Documents\me729_2007\TP_tmp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9"/>
          <a:srcRect/>
          <a:stretch>
            <a:fillRect/>
          </a:stretch>
        </p:blipFill>
        <p:spPr bwMode="auto">
          <a:xfrm>
            <a:off x="5943600" y="1676400"/>
            <a:ext cx="2794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63" name="Text Box 31"/>
          <p:cNvSpPr txBox="1">
            <a:spLocks noChangeArrowheads="1"/>
          </p:cNvSpPr>
          <p:nvPr/>
        </p:nvSpPr>
        <p:spPr bwMode="auto">
          <a:xfrm>
            <a:off x="228600" y="152400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 u="sng"/>
              <a:t>1.4 Concept of strain</a:t>
            </a:r>
          </a:p>
        </p:txBody>
      </p:sp>
      <p:pic>
        <p:nvPicPr>
          <p:cNvPr id="49164" name="Picture 32" descr="C:\Documents and Settings\Dr. Sumeet Basu\My Documents\me729_2007\TP_tmp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30"/>
          <a:srcRect/>
          <a:stretch>
            <a:fillRect/>
          </a:stretch>
        </p:blipFill>
        <p:spPr bwMode="auto">
          <a:xfrm>
            <a:off x="5943600" y="1066800"/>
            <a:ext cx="16510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5" name="Picture 33" descr="C:\Documents and Settings\Dr. Sumeet Basu\My Documents\me729_2007\TP_tmp.bmp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31"/>
          <a:srcRect/>
          <a:stretch>
            <a:fillRect/>
          </a:stretch>
        </p:blipFill>
        <p:spPr bwMode="auto">
          <a:xfrm>
            <a:off x="304800" y="685800"/>
            <a:ext cx="2768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66" name="Freeform 34"/>
          <p:cNvSpPr>
            <a:spLocks/>
          </p:cNvSpPr>
          <p:nvPr/>
        </p:nvSpPr>
        <p:spPr bwMode="auto">
          <a:xfrm>
            <a:off x="2819400" y="1295400"/>
            <a:ext cx="762000" cy="381000"/>
          </a:xfrm>
          <a:custGeom>
            <a:avLst/>
            <a:gdLst>
              <a:gd name="T0" fmla="*/ 0 w 480"/>
              <a:gd name="T1" fmla="*/ 0 h 240"/>
              <a:gd name="T2" fmla="*/ 2147483647 w 480"/>
              <a:gd name="T3" fmla="*/ 2147483647 h 240"/>
              <a:gd name="T4" fmla="*/ 2147483647 w 480"/>
              <a:gd name="T5" fmla="*/ 2147483647 h 240"/>
              <a:gd name="T6" fmla="*/ 0 60000 65536"/>
              <a:gd name="T7" fmla="*/ 0 60000 65536"/>
              <a:gd name="T8" fmla="*/ 0 60000 65536"/>
              <a:gd name="T9" fmla="*/ 0 w 480"/>
              <a:gd name="T10" fmla="*/ 0 h 240"/>
              <a:gd name="T11" fmla="*/ 480 w 480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240">
                <a:moveTo>
                  <a:pt x="0" y="0"/>
                </a:moveTo>
                <a:cubicBezTo>
                  <a:pt x="128" y="4"/>
                  <a:pt x="256" y="8"/>
                  <a:pt x="336" y="48"/>
                </a:cubicBezTo>
                <a:cubicBezTo>
                  <a:pt x="416" y="88"/>
                  <a:pt x="448" y="164"/>
                  <a:pt x="480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9167" name="Picture 35" descr="C:\Documents and Settings\Dr. Sumeet Basu\My Documents\me729_2007\TP_tmp.bmp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32"/>
          <a:srcRect/>
          <a:stretch>
            <a:fillRect/>
          </a:stretch>
        </p:blipFill>
        <p:spPr bwMode="auto">
          <a:xfrm>
            <a:off x="4927600" y="203200"/>
            <a:ext cx="2768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68" name="Freeform 36"/>
          <p:cNvSpPr>
            <a:spLocks/>
          </p:cNvSpPr>
          <p:nvPr/>
        </p:nvSpPr>
        <p:spPr bwMode="auto">
          <a:xfrm>
            <a:off x="5486400" y="1143000"/>
            <a:ext cx="533400" cy="876300"/>
          </a:xfrm>
          <a:custGeom>
            <a:avLst/>
            <a:gdLst>
              <a:gd name="T0" fmla="*/ 0 w 336"/>
              <a:gd name="T1" fmla="*/ 0 h 552"/>
              <a:gd name="T2" fmla="*/ 2147483647 w 336"/>
              <a:gd name="T3" fmla="*/ 2147483647 h 552"/>
              <a:gd name="T4" fmla="*/ 2147483647 w 336"/>
              <a:gd name="T5" fmla="*/ 2147483647 h 552"/>
              <a:gd name="T6" fmla="*/ 0 60000 65536"/>
              <a:gd name="T7" fmla="*/ 0 60000 65536"/>
              <a:gd name="T8" fmla="*/ 0 60000 65536"/>
              <a:gd name="T9" fmla="*/ 0 w 336"/>
              <a:gd name="T10" fmla="*/ 0 h 552"/>
              <a:gd name="T11" fmla="*/ 336 w 336"/>
              <a:gd name="T12" fmla="*/ 552 h 5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552">
                <a:moveTo>
                  <a:pt x="0" y="0"/>
                </a:moveTo>
                <a:cubicBezTo>
                  <a:pt x="120" y="204"/>
                  <a:pt x="240" y="408"/>
                  <a:pt x="288" y="480"/>
                </a:cubicBezTo>
                <a:cubicBezTo>
                  <a:pt x="336" y="552"/>
                  <a:pt x="288" y="440"/>
                  <a:pt x="288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9169" name="Picture 37" descr="C:\Documents and Settings\Dr. Sumeet Basu\My Documents\me729_2007\TP_tmp.pn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33"/>
          <a:srcRect/>
          <a:stretch>
            <a:fillRect/>
          </a:stretch>
        </p:blipFill>
        <p:spPr bwMode="auto">
          <a:xfrm>
            <a:off x="431800" y="1651000"/>
            <a:ext cx="19304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70" name="Date Placeholder 37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7130535-1A33-488A-992E-BC2321862860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71" name="Slide Number Placeholder 38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A49ED34-9192-4FC6-A97F-13BCF074CE36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72" name="Footer Placeholder 39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C:\Documents and Settings\Dr. Sumeet Basu\My Documents\me729_2007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47800" y="685800"/>
            <a:ext cx="7086600" cy="534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9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551E422-A14B-4DD6-9E1A-D1BAD3B2E792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87D47B1-7C9F-4E24-9EBA-D5584C528FE7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usepackage{amssymb, amsmath}&#10;\begin{document}&#10;\newcommand{\bm}[1]{\mbox{\boldmath $#1$}}&#10;\noindent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X_1,x_1,\bm{e}_1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2"/>
  <p:tag name="PICTUREFILESIZE" val="169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X_2,x_2,\bm{e}_2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2"/>
  <p:tag name="PICTUREFILESIZE" val="214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newcommand{\bm}[1]{\mbox{\boldmath $#1$}}&#10;\begin{document}&#10;{\bf Notes:} \\&#10;\begin{itemize}&#10;\item The fixed reference frame is taken as an right handed,&#10;rectangular coordinate syatem with origin at O and fixed, orthonomal bases&#10;vectors $\bm{e}_\alpha$, $\alpha \in [1,3]$.&#10;\item Capital letters will always denote the {\em reference/undeformed configuration}&#10;${\cal B}_0$ while small letters will denote the &#10;{\em deformed/current configuration} ${\cal B}$&#10;\item Boldface letters will denote vectors or tensors. Small letters for&#10;vectors and capitals for tensors.&#10;\item The motion $\bm{\chi}$ is uniquely invertible. This loosely implies that &#10;holes or cracks do not open up during deformation or self contact does not occur. &#10;\item A {\em deformable} body changes its shape, size, position with &#10;motion.&#10;\end{itemize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29"/>
  <p:tag name="PICTUREFILESIZE" val="1105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Omega_0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1"/>
  <p:tag name="PICTUREFILESIZE" val="68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Omega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7"/>
  <p:tag name="PICTUREFILESIZE" val="50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X_1,x_1,\bm{e}_1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2"/>
  <p:tag name="PICTUREFILESIZE" val="169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X_2,x_2,\bm{e}_2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2"/>
  <p:tag name="PICTUREFILESIZE" val="214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theta(t)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6"/>
  <p:tag name="PICTUREFILESIZE" val="109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Consider simple shear as shown in the diagram.&#10;Motion in this case is&#10;\begin{eqnarray}&#10;x_1 &amp;=&amp; X_1 +X_2  \tan \theta \nonumber \\&#10;x_2 &amp;=&amp; X_2 \nonumber \\&#10;x_3 &amp;=&amp; X_3 \nonumber&#10;\end{eqnarray}&#10;Thus&#10;\begin{displaymath}&#10;\bm{\chi} = (X_1 + X_2 \tan \theta) \bm{e}_1 + X_2 \bm{e}_2 + X_3 \bm{e}_3&#10;\end{displaymath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22"/>
  <p:tag name="PICTUREFILESIZE" val="3062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Assuming that a motion is given in the following way, let us try to &#10;visualise the motion.&#10;\begin{eqnarray}&#10;x_1 &amp;=&amp; X_1 \cos(\alpha X_3) - X_2 \sin (\alpha X_3) \nonumber \\&#10;x_2 &amp;=&amp; X_1 \sin(\alpha X_3) + X_2 \cos(\alpha X_3) \nonumber \\&#10;x_3 &amp;=&amp; X_3 \nonumber&#10;\end{eqnarray}&#10;The animation shows the motion applied to a square prism. Blue shows the &#10;reference configuration and red the deformed one.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531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{\bf Objectives:} \\&#10;\begin{itemize}&#10;\item Devise mathematical ways to `measure' deformation of solids,&#10;particularly when the deformations are `small': Kinematics of motion&#10;\item Define the concept of stress --- again within the framework of &#10;small deformations --- to describe the kinetics of the deformation.&#10;\item Look at ways of describing (find constitutive equations&#10;or the connection between stress and strain, for) a linear, elastic material&#10;\item Put it all together and understand the general boundary value problem &#10;in small strain, linear elasticity.&#10;\end{itemiz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29"/>
  <p:tag name="PICTUREFILESIZE" val="850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i.e.&#10;\begin{displaymath}&#10;d \bm{x} = &#10;\bm{F}(\bm{X},t)  d \bm{X}&#10;\end{displaymath}&#10;$\Rightarrow$ in indicial notation,&#10;\begin{displaymath}&#10;F_{ij} = \frac{\partial \chi_i}{\partial X_j} &#10;\end{displaymath}&#10;Similarly, since the motion is invertible,&#10;\begin{displaymath}&#10;F_{ij}^{-1} = \frac{\partial \chi_i^{-1}}{\partial x_j}&#10;\end{displaymath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09"/>
  <p:tag name="PICTUREFILESIZE" val="2555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d \bm{X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5"/>
  <p:tag name="PICTUREFILESIZE" val="94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d \bm{x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1"/>
  <p:tag name="PICTUREFILESIZE" val="77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Omega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7"/>
  <p:tag name="PICTUREFILESIZE" val="50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\bm{\chi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7"/>
  <p:tag name="PICTUREFILESIZE" val="60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\bm{X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61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\bm{x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7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X_3,x_3,\bm{e}_3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2"/>
  <p:tag name="PICTUREFILESIZE" val="215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X_1,x_1,\bm{e}_1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2"/>
  <p:tag name="PICTUREFILESIZE" val="169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X_2,x_2,\bm{e}_2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2"/>
  <p:tag name="PICTUREFILESIZE" val="214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begin{displaymath}&#10;\bm{x} = \bm{\chi} (\bm{X},t)&#10;\end{displaymath}&#10;\begin{displaymath}&#10;x_i = \chi_i(X_1,X_2,X_3,t)&#10;\end{displaymath}&#10;The motion is uniquely invertible. Thus&#10;\begin{displaymath}&#10;\bm{X} = \bm{\chi}^{-1} (\bm{x},t)&#10;\end{displaymath}&#10;\begin{displaymath}&#10;X_I = \chi_I^{-1} (x_1,x_2,x_3,t)&#10;\end{displaymath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21"/>
  <p:tag name="PICTUREFILESIZE" val="2438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\bm{F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"/>
  <p:tag name="PICTUREFILESIZE" val="40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We can define the displacement of a point as the vector joining its &#10;initial and final states:&#10;\begin{displaymath}&#10;\bm{U} = \bm{x} - \bm{X}.&#10;\end{displaymath}&#10;In order to calculate the gradient of the displacement, we need&#10;to express $\bm{x}= \bm{x}(\bm{X},t)$.&#10;\begin{displaymath}&#10;\bm{\nabla}_0 \bm{U} = \bm{F} - \bm{I}; \frac{\partial U_i}{\partial X_j}&#10;= F_{ij} - \delta_{ij}&#10;\end{displaymath}&#10;$\bm{\nabla_0}$ is the gradient operator and the subscript denotes that &#10;the gradient is taken with respect to $\bm{X}$, i.e. in the &#10;reference configuration.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45"/>
  <p:tag name="PICTUREFILESIZE" val="140406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P^{\prime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49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p^{\prime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"/>
  <p:tag name="PICTUREFILESIZE" val="57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d \bm{X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5"/>
  <p:tag name="PICTUREFILESIZE" val="94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d \bm{x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1"/>
  <p:tag name="PICTUREFILESIZE" val="77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begin{displaymath}&#10;\left | d \bm{x} \right |^2 = d \bm{x} \cdot d \bm{x} &#10;\end{displaymath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5"/>
  <p:tag name="PICTUREFILESIZE" val="283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minipage}{1.5 in}&#10;Squared length of a line element in the reference configuration&#10;\end{minipage}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09"/>
  <p:tag name="PICTUREFILESIZE" val="12933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minipage}{1.5 in}&#10;Squared length of a line element in the deformed configuration&#10;\end{minipage}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09"/>
  <p:tag name="PICTUREFILESIZE" val="12933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begin{displaymath}&#10;\left | d \bm{X} \right |^2 = d \bm{X} \cdot d \bm{X} &#10;\end{displaymath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279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Omega_0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1"/>
  <p:tag name="PICTUREFILESIZE" val="68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Omega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7"/>
  <p:tag name="PICTUREFILESIZE" val="50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\bm{\chi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7"/>
  <p:tag name="PICTUREFILESIZE" val="60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\bm{X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61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\bm{x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7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X_3,x_3,\bm{e}_3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2"/>
  <p:tag name="PICTUREFILESIZE" val="215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X_1,x_1,\bm{e}_1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2"/>
  <p:tag name="PICTUREFILESIZE" val="169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X_2,x_2,\bm{e}_2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2"/>
  <p:tag name="PICTUREFILESIZE" val="214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\bm{F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"/>
  <p:tag name="PICTUREFILESIZE" val="40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newcommand{\bm}[1]{\mbox{\boldmath $#1$}}&#10;\begin{document}&#10;Let us examine the difference between the squared lengths of the &#10;infinitesimal lengths,&#10;\begin{eqnarray}&#10;\left | d \bm{x} \right |^2 - \left | d \bm{X} \right |^2 &amp;=&amp;&#10;(\bm{F} d \bm{X}) \cdot (\bm{F} d \bm{X}) - d \bm{X} \cdot d \bm{X} &#10;\nonumber \\&#10;&amp;=&amp; F_{ik} dX_k F_{im} dX_m - dX_k \delta_{km} dX_m \nonumber \\&#10;&amp;=&amp; d X_m \left ( F_{ik} F_{im} - \delta_{km} \right ) dX_m \nonumber \\&#10;&amp;= &amp; d \bm{X} \cdot \left ( \bm{F}^T \bm{F} - \bm{I} \right ) \cdot d \bm{X} &#10;\nonumber \\&#10;&amp;=&amp; 2 d \bm{X} \cdot \bm{E} \cdot d \bm{X} \nonumber&#10;\end{eqnarray}&#10;where the {\em Green Lagrange strain tensor} is defined as&#10;\begin{displaymath}&#10;\bm{E} = \frac{1}{2} \left ( \bm{F}^T \bm{F} - \bm{I} \right ).&#10;\end{displaymath}&#10;It is a strain measure on the reference configuration. \\&#10;More such strain measures can be defined, eg.&#10;\begin{displaymath}&#10;\bm{C} = \bm{F}^T \bm{F}&#10;\end{displaymath}&#10;is the {\em Right Cauchy-Green strain tensor}. Easy to see that&#10;\begin{displaymath}&#10;\left | d \bm{x} \right |^2 = d \bm{X} \cdot \bm{C} \cdot d\bm{X}&#10;\end{displaymath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10264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E}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8"/>
  <p:tag name="PICTUREFILESIZE" val="75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Omega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7"/>
  <p:tag name="PICTUREFILESIZE" val="50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We have&#10;\begin{displaymath}&#10;\left | d \bm{x} \right |^2 - \left | d \bm{X} \right |^2 = 2 d \bm{X} \cdot \bm{E}&#10;\cdot d \bm{X}.&#10;\end{displaymath}&#10;Consider a line segment $d \bm{X} = dX_1 \bm{e}_1$ that is along one &#10;of the coordinate axes. Then,&#10;\begin{displaymath}&#10;2 d \bm{X} \cdot \bm{E}&#10;\cdot d \bm{X} = d X_1^2 E_{11},&#10;\end{displaymath}&#10;so that,&#10;\begin{displaymath}&#10;2 E_{11} = \frac{d x_1^2 - d X_1^2}{d X_1^2}.&#10;\end{displaymath}&#10;Thus, the diagonal components of $\bm{E}$ represent the relative change &#10;in the squared length of line segments oriented along the coordinate axes.&#10;Also,&#10;\begin{displaymath}&#10;d x_1 = \sqrt{1 + 2 E_{11}} d X_1.&#10;\end{displaymath}&#10;Obviously, similar relations hold for $E_{22}, E_{33}$ also.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45"/>
  <p:tag name="PICTUREFILESIZE" val="53718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Consider now two line segments $d \bm{X}_1 = d X_1 \bm{e}_1$ and&#10;$d \bm{X}_2 = d X_2 \bm{e}_2$ that are along two axes and therefore &#10;perpendicular to each other in the reference configuration. After deformation,&#10;they map to&#10;\begin{displaymath}&#10;d \bm{x}_1 = \bm{F} \cdot d \bm{X}_1, \; \mbox{and} \;&#10;d \bm{x}_2 = \bm{F} \cdot d \bm{X}_2.&#10;\end{displaymath}&#10;Let the angle between them be $\theta_{12}$ so that&#10;\begin{displaymath}&#10;d \bm{x}_1 \cdot d \bm{x}_2 = dx_1 dx_2 \cos \theta_{12}.&#10;\end{displaymath}&#10;Thus, &#10;\begin{eqnarray}&#10;\bm{F} d \bm{X}_1 \cdot \bm{F} d \bm{X}_2 &amp;=&amp; dx_1 dx_2 \cos\theta_{12} &#10;\nonumber \\&#10;\mbox{i.e} \; d \bm{X}_1 \cdot \bm{F}^T \bm{F} \cdot d \bm{X}_2 &amp;=&amp;&#10;dx_1 dx_2 \cos\theta_{12} &#10;\nonumber \\&#10;\mbox{i.e} \; E_{12}  d X_1 d X_2 &amp;=&amp; \sqrt{2 E_{11} + 1} &#10;\sqrt{2 E_{22} + 1} dX_1 dX_2 \cos\theta_{12},&#10;\nonumber &#10;\end{eqnarray}&#10;so that&#10;\begin{displaymath}&#10;E_{12} = \frac{1}{2} \sqrt{2 E_{11} + 1} &#10;\sqrt{2 E_{22} + 1} \sin \left ( \frac{\pi}{2} - \theta_{12} \right ).&#10;\end{displaymath}&#10;The off-diagonal components of $\bm{E}$ are related to the change in the &#10;angle between two line segments that are perpendicular and oriented along the &#10;axies in the reference configuration.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45"/>
  <p:tag name="PICTUREFILESIZE" val="76218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The strain tensors $E_{ij}$ can be expressed in terms&#10;of the displacement gradient. Recall that&#10;\begin{displaymath}&#10;\bm{F} = \bm{\nabla}_0 \bm{U} + \bm{I},&#10;\end{displaymath}&#10;and so,&#10;\begin{displaymath}&#10;\bm{F}^T \bm{F} - \bm{I} = \left ( (\bm{\nabla}_0 \bm{U} )^T + \bm{I} \right )&#10;\left ( \bm{\nabla}_0 \bm{U} + \bm{I} \right ) - \bm{I}=&#10;\bm{\nabla}_0 \bm{U} + (\bm{\nabla}_0 \bm{U})^T + &#10;\bm{\nabla}_0 \bm{U} (\bm{\nabla}_0 \bm{U})^T&#10;\end{displaymath}&#10;Thus, we might rewrite in terms of $\bm{U}$&#10;\begin{displaymath}&#10;\bm{E} = \frac{1}{2} \left ( \bm{\nabla}_0 \bm{U} + (\bm{\nabla}_0 \bm{U})^T + &#10;\bm{\nabla}_0 \bm{U} (\bm{\nabla}_0 \bm{U})^T&#10;\right ).&#10;\end{displaymath}&#10;A special case arises when the gradients of displacement are &#10;small, i.e. $\bm{\nabla}_0 \bm{U} \simeq \bm{0}$. In that &#10;situation $\bm{E}$ reduces to the {\it small strain tensor}&#10;$\bm{\epsilon}$,&#10;\begin{displaymath}&#10;\bm{\epsilon} = \frac{1}{2} \left ( \bm{\nabla} \bm{u} + (\bm{\nabla}&#10;\bm{u} )^T \right ).&#10;\end{displaymath}&#10;Note that we have dropped the subscript on $\bm{\nabla}$ and used&#10;$\bm{u}$ instead of $\bm{U}$. This is because under the assumption &#10;of small deformation gradient, the reference and current configurations&#10;are assumed to be only infintesimally different, i.e the distinction&#10;between $\bm{X}$ and $\bm{x}$ is small.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12297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&#10;\noindent&#10;$\bm{\nabla} \bm{u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6"/>
  <p:tag name="PICTUREFILESIZE" val="86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In rectangular Cartesian system, any &#10;vector eg. the displacement vector $\bm{u}$, can be expressed&#10;as&#10;\begin{displaymath}&#10;\bm{u} = u \bm{e}_1 + v \bm{e}_2 + w \bm{e}_3,&#10;\end{displaymath}&#10;or as&#10;\begin{displaymath}&#10;\bm{u} = u_1 \bm{e}_1 + u_2 \bm{e}_2 + u_3  \bm{e}_3= u_i \bm{e}_i, &#10;\end{displaymath}&#10;in indicial notation. Here $u,v,w$ or $u_i$ are the components of the &#10;displacement vector.&#10;&#10;Similarly, $\bm{\nabla}$ is the gradient operator and,&#10;\begin{displaymath}&#10;\bm{\nabla} = \frac{\partial}{\partial x} \bm{e}_1 + &#10;\frac{\partial}{\partial y} \bm{e}_2+&#10;\frac{\partial}{\partial z} \bm{e}_3 = \frac{\partial}{\partial x_i} \bm{e}_i.&#10;\end{displaymath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611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Therefore,&#10;\begin{eqnarray}&#10;\bm{\nabla} \bm{u} &amp;=&amp; \bm{e}_1 \frac{\partial}{\partial x_1}  (u_1 \bm{e}_1) +  &#10;\bm{e}_1\frac{\partial}{\partial x_1}  (u_2 \bm{e}_2) + &#10;\bm{e}_1\frac{\partial}{\partial x_1}  (u_3 \bm{e}_3) + \nonumber \\&#10;&amp;&amp;\bm{e}_2 \frac{\partial}{\partial x_2} (u_1 \bm{e}_1) + \dots&#10;\nonumber \\&#10;&amp;=&amp; \frac{\partial u_1}{\partial x_1} \bm{e}_1 \bm{e}_1 + &#10;\frac{\partial u_1}{\partial x_1} \bm{e}_1 \bm{e}_2 +&#10;\frac{\partial u_3}{\partial x_1} \bm{e}_1 \bm{e}_3 + &#10;\frac{\partial u_1}{\partial x_2} \bm{e}_2 \bm{e}_1&#10;\dots \nonumber \\&#10;&amp;=&amp; \frac{\partial u_i}{\partial x_j} \bm{e}_i \bm{e}_j \nonumber&#10;\end{eqnarray}&#10;which is generally given a matrix representation as:&#10;\begin{displaymath}&#10;[\bm{\nabla} \bm{u}] = \left ( \begin{array}{ccc}&#10;\partial u_1/\partial x_1    &amp;\partial u_1/\partial x_2    &amp;\partial u_1/\partial x_3 \\&#10;\partial u_2/\partial x_1    &amp;\partial u_2/\partial x_2    &amp;\partial u_2/\partial x_3 \\&#10;\partial u_3/\partial x_1    &amp;\partial u_3/\partial x_2   &amp;\partial u_3/\partial x_3&#10;\end{array} \right )&#10;\end{displaymath}&#10;{\bf Note:} Strictly speaking, the matrix representation should be &#10;denoted as $[ \bm{u} \bm{\nabla} ]$ as done by Malvern (1967).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4"/>
  <p:tag name="PICTUREFILESIZE" val="9694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Note the definition that for two vectors $\bm{a}$ and $\bm{b}$,&#10;\begin{displaymath}&#10;( \bm{a} \bm{b} )^T = \bm{b} \bm{a}.&#10;\end{displaymath}&#10;Therefore,&#10;\begin{eqnarray}&#10;(\bm{\nabla} \bm{u})^T &amp;=&amp; &#10;\bm{u} \bm{\nabla} = &#10;\frac{\partial u_1}{\partial x_1} \bm{e}_1 \bm{e}_1 + &#10;\frac{\partial u_2}{\partial x_1} \bm{e}_2 \bm{e}_1 +&#10;\frac{\partial u_3}{\partial x_1} \bm{e}_3 \bm{e}_1 + &#10;\frac{\partial u_!}{\partial x_2} \bm{e}_1 \bm{e}_2&#10;\dots \nonumber \\&#10;&amp;=&amp; \frac{\partial u_i}{\partial x_j} \bm{e}_j \bm{e}_i &#10;= \frac{\partial u_j}{\partial x_i} \bm{e}_i \bm{e}_j\nonumber&#10;\end{eqnarray}&#10;which in matrix form becomes\begin{displaymath}&#10;(\bm{\nabla} \bm{u})^T = \left ( \begin{array}{ccc}&#10;\partial u_1/\partial x_1    &amp;\partial u_2/\partial x_1    &amp;\partial u_3/\partial x_1 \\&#10;\partial u_1/\partial x_2    &amp;\partial u_2/\partial x_2    &amp;\partial u_3/\partial x_2 \\&#10;\partial u_1/\partial x_3    &amp;\partial u_2/\partial x_3   &amp;\partial u_3/\partial x_3&#10;\end{array} \right )&#10;\end{displaymath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17"/>
  <p:tag name="PICTUREFILESIZE" val="7062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\bm{\chi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7"/>
  <p:tag name="PICTUREFILESIZE" val="60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\bm{X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6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\bm{x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7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X_3,x_3,\bm{e}_3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2"/>
  <p:tag name="PICTUREFILESIZE" val="2153"/>
</p:tagLst>
</file>

<file path=ppt/theme/theme1.xml><?xml version="1.0" encoding="utf-8"?>
<a:theme xmlns:a="http://schemas.openxmlformats.org/drawingml/2006/main" name="iitk1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iitk1">
      <a:majorFont>
        <a:latin typeface="Arial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cs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cs typeface="Times New Roman" charset="0"/>
          </a:defRPr>
        </a:defPPr>
      </a:lstStyle>
    </a:lnDef>
  </a:objectDefaults>
  <a:extraClrSchemeLst>
    <a:extraClrScheme>
      <a:clrScheme name="iitk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tk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tk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tk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tk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tk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tk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20551</TotalTime>
  <Words>193</Words>
  <Application>Microsoft Office PowerPoint</Application>
  <PresentationFormat>On-screen Show (4:3)</PresentationFormat>
  <Paragraphs>62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iitk1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IIT, KANPUR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Sumeet Basu</dc:creator>
  <cp:lastModifiedBy>Asus</cp:lastModifiedBy>
  <cp:revision>258</cp:revision>
  <dcterms:created xsi:type="dcterms:W3CDTF">2010-07-28T02:05:45Z</dcterms:created>
  <dcterms:modified xsi:type="dcterms:W3CDTF">2017-11-26T06:31:08Z</dcterms:modified>
</cp:coreProperties>
</file>