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4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6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43000" y="457200"/>
            <a:ext cx="3200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buNone/>
              <a:defRPr sz="24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lvl="1"/>
            <a:endParaRPr lang="en-US" dirty="0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A46AA-EB1C-40E5-8D78-46075680F401}" type="datetime1">
              <a:rPr lang="en-US" smtClean="0"/>
              <a:pPr>
                <a:defRPr/>
              </a:pPr>
              <a:t>11/26/2017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ME321: Advanced Mechanics of Solids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55E31-9127-4E05-8BD0-68DD69C3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08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E29-03BF-4340-AB58-AA4A95A1931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6CEA-64E1-4527-AA9E-9DE9F1A54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6.xml"/><Relationship Id="rId7" Type="http://schemas.openxmlformats.org/officeDocument/2006/relationships/image" Target="../media/image3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7.png"/><Relationship Id="rId4" Type="http://schemas.openxmlformats.org/officeDocument/2006/relationships/tags" Target="../tags/tag37.xml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tags" Target="../tags/tag43.xml"/><Relationship Id="rId21" Type="http://schemas.openxmlformats.org/officeDocument/2006/relationships/image" Target="../media/image45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49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48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tags" Target="../tags/tag50.xml"/><Relationship Id="rId19" Type="http://schemas.openxmlformats.org/officeDocument/2006/relationships/image" Target="../media/image43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9" Type="http://schemas.openxmlformats.org/officeDocument/2006/relationships/image" Target="../media/image57.png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33" Type="http://schemas.openxmlformats.org/officeDocument/2006/relationships/image" Target="../media/image48.png"/><Relationship Id="rId38" Type="http://schemas.openxmlformats.org/officeDocument/2006/relationships/image" Target="../media/image45.png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12.xml"/><Relationship Id="rId41" Type="http://schemas.openxmlformats.org/officeDocument/2006/relationships/image" Target="../media/image59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32" Type="http://schemas.openxmlformats.org/officeDocument/2006/relationships/image" Target="../media/image47.png"/><Relationship Id="rId37" Type="http://schemas.openxmlformats.org/officeDocument/2006/relationships/image" Target="../media/image56.png"/><Relationship Id="rId40" Type="http://schemas.openxmlformats.org/officeDocument/2006/relationships/image" Target="../media/image58.png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36" Type="http://schemas.openxmlformats.org/officeDocument/2006/relationships/image" Target="../media/image55.png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31" Type="http://schemas.openxmlformats.org/officeDocument/2006/relationships/image" Target="../media/image46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43.png"/><Relationship Id="rId35" Type="http://schemas.openxmlformats.org/officeDocument/2006/relationships/image" Target="../media/image53.png"/><Relationship Id="rId43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69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68.png"/><Relationship Id="rId5" Type="http://schemas.openxmlformats.org/officeDocument/2006/relationships/tags" Target="../tags/tag93.xml"/><Relationship Id="rId10" Type="http://schemas.openxmlformats.org/officeDocument/2006/relationships/image" Target="../media/image67.png"/><Relationship Id="rId4" Type="http://schemas.openxmlformats.org/officeDocument/2006/relationships/tags" Target="../tags/tag92.xm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25.xml"/><Relationship Id="rId34" Type="http://schemas.openxmlformats.org/officeDocument/2006/relationships/image" Target="../media/image16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1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2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8.png"/><Relationship Id="rId5" Type="http://schemas.openxmlformats.org/officeDocument/2006/relationships/tags" Target="../tags/tag30.xml"/><Relationship Id="rId10" Type="http://schemas.openxmlformats.org/officeDocument/2006/relationships/image" Target="../media/image27.png"/><Relationship Id="rId4" Type="http://schemas.openxmlformats.org/officeDocument/2006/relationships/tags" Target="../tags/tag29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89000" y="685800"/>
            <a:ext cx="60452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6DBCF98-AD78-41E5-9F19-4B547F677715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0B196D-ADC3-40FB-B922-3DFC7726652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14595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1371600" y="609600"/>
            <a:ext cx="16002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i="1" dirty="0" smtClean="0"/>
              <a:t>Problem</a:t>
            </a:r>
          </a:p>
        </p:txBody>
      </p:sp>
      <p:sp>
        <p:nvSpPr>
          <p:cNvPr id="6451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387C93-597F-4059-B6FB-FDE82D4CA95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60D202-9405-4C28-B6A7-267EC373B841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8600"/>
            <a:ext cx="414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000" y="1219200"/>
            <a:ext cx="561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5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DDD0E7-1E51-4B03-8139-36F28740754B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67F550-8416-4431-9F60-11D452DF0B1F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0788" y="228600"/>
            <a:ext cx="503078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542" name="Straight Arrow Connector 7"/>
          <p:cNvCxnSpPr>
            <a:cxnSpLocks noChangeShapeType="1"/>
          </p:cNvCxnSpPr>
          <p:nvPr/>
        </p:nvCxnSpPr>
        <p:spPr bwMode="auto">
          <a:xfrm rot="10800000">
            <a:off x="3581400" y="6096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543" name="Straight Arrow Connector 9"/>
          <p:cNvCxnSpPr>
            <a:cxnSpLocks noChangeShapeType="1"/>
          </p:cNvCxnSpPr>
          <p:nvPr/>
        </p:nvCxnSpPr>
        <p:spPr bwMode="auto">
          <a:xfrm rot="5400000" flipH="1" flipV="1">
            <a:off x="5676900" y="1485900"/>
            <a:ext cx="5334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65544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1295400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5" name="Picture 1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381000"/>
            <a:ext cx="25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rc 14"/>
          <p:cNvSpPr/>
          <p:nvPr/>
        </p:nvSpPr>
        <p:spPr bwMode="auto">
          <a:xfrm>
            <a:off x="5257800" y="1752600"/>
            <a:ext cx="914400" cy="914400"/>
          </a:xfrm>
          <a:prstGeom prst="arc">
            <a:avLst>
              <a:gd name="adj1" fmla="val 1772328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Times New Roman" charset="0"/>
            </a:endParaRPr>
          </a:p>
        </p:txBody>
      </p:sp>
      <p:pic>
        <p:nvPicPr>
          <p:cNvPr id="6554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1828800"/>
            <a:ext cx="3810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2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3175000"/>
            <a:ext cx="60706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68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5105400" cy="381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Measuring strains: strain gauges</a:t>
            </a:r>
            <a:endParaRPr lang="en-US" dirty="0"/>
          </a:p>
        </p:txBody>
      </p:sp>
      <p:pic>
        <p:nvPicPr>
          <p:cNvPr id="61442" name="Picture 2" descr="Image result for strain g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838200"/>
            <a:ext cx="2286000" cy="3718560"/>
          </a:xfrm>
          <a:prstGeom prst="rect">
            <a:avLst/>
          </a:prstGeom>
          <a:noFill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2392" y="990600"/>
            <a:ext cx="8739724" cy="551148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2951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8591" y="381000"/>
            <a:ext cx="8763034" cy="1853191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381000" y="2809875"/>
            <a:ext cx="2454275" cy="2524125"/>
            <a:chOff x="1152" y="1440"/>
            <a:chExt cx="1546" cy="1590"/>
          </a:xfrm>
        </p:grpSpPr>
        <p:sp>
          <p:nvSpPr>
            <p:cNvPr id="10" name="Freeform 4"/>
            <p:cNvSpPr>
              <a:spLocks/>
            </p:cNvSpPr>
            <p:nvPr/>
          </p:nvSpPr>
          <p:spPr bwMode="auto">
            <a:xfrm>
              <a:off x="1182" y="1460"/>
              <a:ext cx="522" cy="523"/>
            </a:xfrm>
            <a:custGeom>
              <a:avLst/>
              <a:gdLst>
                <a:gd name="T0" fmla="*/ 0 w 522"/>
                <a:gd name="T1" fmla="*/ 523 h 523"/>
                <a:gd name="T2" fmla="*/ 111 w 522"/>
                <a:gd name="T3" fmla="*/ 412 h 523"/>
                <a:gd name="T4" fmla="*/ 114 w 522"/>
                <a:gd name="T5" fmla="*/ 316 h 523"/>
                <a:gd name="T6" fmla="*/ 162 w 522"/>
                <a:gd name="T7" fmla="*/ 364 h 523"/>
                <a:gd name="T8" fmla="*/ 162 w 522"/>
                <a:gd name="T9" fmla="*/ 268 h 523"/>
                <a:gd name="T10" fmla="*/ 210 w 522"/>
                <a:gd name="T11" fmla="*/ 316 h 523"/>
                <a:gd name="T12" fmla="*/ 210 w 522"/>
                <a:gd name="T13" fmla="*/ 220 h 523"/>
                <a:gd name="T14" fmla="*/ 258 w 522"/>
                <a:gd name="T15" fmla="*/ 268 h 523"/>
                <a:gd name="T16" fmla="*/ 258 w 522"/>
                <a:gd name="T17" fmla="*/ 172 h 523"/>
                <a:gd name="T18" fmla="*/ 306 w 522"/>
                <a:gd name="T19" fmla="*/ 220 h 523"/>
                <a:gd name="T20" fmla="*/ 306 w 522"/>
                <a:gd name="T21" fmla="*/ 124 h 523"/>
                <a:gd name="T22" fmla="*/ 354 w 522"/>
                <a:gd name="T23" fmla="*/ 172 h 523"/>
                <a:gd name="T24" fmla="*/ 522 w 522"/>
                <a:gd name="T25" fmla="*/ 0 h 5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2"/>
                <a:gd name="T40" fmla="*/ 0 h 523"/>
                <a:gd name="T41" fmla="*/ 522 w 522"/>
                <a:gd name="T42" fmla="*/ 523 h 5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2" h="523">
                  <a:moveTo>
                    <a:pt x="0" y="523"/>
                  </a:moveTo>
                  <a:lnTo>
                    <a:pt x="111" y="412"/>
                  </a:lnTo>
                  <a:lnTo>
                    <a:pt x="114" y="316"/>
                  </a:lnTo>
                  <a:lnTo>
                    <a:pt x="162" y="364"/>
                  </a:lnTo>
                  <a:lnTo>
                    <a:pt x="162" y="268"/>
                  </a:lnTo>
                  <a:lnTo>
                    <a:pt x="210" y="316"/>
                  </a:lnTo>
                  <a:lnTo>
                    <a:pt x="210" y="220"/>
                  </a:lnTo>
                  <a:lnTo>
                    <a:pt x="258" y="268"/>
                  </a:lnTo>
                  <a:lnTo>
                    <a:pt x="258" y="172"/>
                  </a:lnTo>
                  <a:lnTo>
                    <a:pt x="306" y="220"/>
                  </a:lnTo>
                  <a:lnTo>
                    <a:pt x="306" y="124"/>
                  </a:lnTo>
                  <a:lnTo>
                    <a:pt x="354" y="172"/>
                  </a:lnTo>
                  <a:lnTo>
                    <a:pt x="52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702" y="1458"/>
              <a:ext cx="515" cy="513"/>
            </a:xfrm>
            <a:custGeom>
              <a:avLst/>
              <a:gdLst>
                <a:gd name="T0" fmla="*/ 515 w 515"/>
                <a:gd name="T1" fmla="*/ 513 h 513"/>
                <a:gd name="T2" fmla="*/ 368 w 515"/>
                <a:gd name="T3" fmla="*/ 369 h 513"/>
                <a:gd name="T4" fmla="*/ 367 w 515"/>
                <a:gd name="T5" fmla="*/ 273 h 513"/>
                <a:gd name="T6" fmla="*/ 319 w 515"/>
                <a:gd name="T7" fmla="*/ 321 h 513"/>
                <a:gd name="T8" fmla="*/ 319 w 515"/>
                <a:gd name="T9" fmla="*/ 225 h 513"/>
                <a:gd name="T10" fmla="*/ 271 w 515"/>
                <a:gd name="T11" fmla="*/ 273 h 513"/>
                <a:gd name="T12" fmla="*/ 271 w 515"/>
                <a:gd name="T13" fmla="*/ 177 h 513"/>
                <a:gd name="T14" fmla="*/ 223 w 515"/>
                <a:gd name="T15" fmla="*/ 225 h 513"/>
                <a:gd name="T16" fmla="*/ 223 w 515"/>
                <a:gd name="T17" fmla="*/ 129 h 513"/>
                <a:gd name="T18" fmla="*/ 175 w 515"/>
                <a:gd name="T19" fmla="*/ 177 h 513"/>
                <a:gd name="T20" fmla="*/ 175 w 515"/>
                <a:gd name="T21" fmla="*/ 81 h 513"/>
                <a:gd name="T22" fmla="*/ 127 w 515"/>
                <a:gd name="T23" fmla="*/ 129 h 513"/>
                <a:gd name="T24" fmla="*/ 0 w 515"/>
                <a:gd name="T25" fmla="*/ 0 h 5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5"/>
                <a:gd name="T40" fmla="*/ 0 h 513"/>
                <a:gd name="T41" fmla="*/ 515 w 515"/>
                <a:gd name="T42" fmla="*/ 513 h 5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5" h="513">
                  <a:moveTo>
                    <a:pt x="515" y="513"/>
                  </a:moveTo>
                  <a:lnTo>
                    <a:pt x="368" y="369"/>
                  </a:lnTo>
                  <a:lnTo>
                    <a:pt x="367" y="273"/>
                  </a:lnTo>
                  <a:lnTo>
                    <a:pt x="319" y="321"/>
                  </a:lnTo>
                  <a:lnTo>
                    <a:pt x="319" y="225"/>
                  </a:lnTo>
                  <a:lnTo>
                    <a:pt x="271" y="273"/>
                  </a:lnTo>
                  <a:lnTo>
                    <a:pt x="271" y="177"/>
                  </a:lnTo>
                  <a:lnTo>
                    <a:pt x="223" y="225"/>
                  </a:lnTo>
                  <a:lnTo>
                    <a:pt x="223" y="129"/>
                  </a:lnTo>
                  <a:lnTo>
                    <a:pt x="175" y="177"/>
                  </a:lnTo>
                  <a:lnTo>
                    <a:pt x="175" y="81"/>
                  </a:lnTo>
                  <a:lnTo>
                    <a:pt x="127" y="12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719" y="1977"/>
              <a:ext cx="507" cy="528"/>
            </a:xfrm>
            <a:custGeom>
              <a:avLst/>
              <a:gdLst>
                <a:gd name="T0" fmla="*/ 0 w 507"/>
                <a:gd name="T1" fmla="*/ 528 h 528"/>
                <a:gd name="T2" fmla="*/ 165 w 507"/>
                <a:gd name="T3" fmla="*/ 360 h 528"/>
                <a:gd name="T4" fmla="*/ 213 w 507"/>
                <a:gd name="T5" fmla="*/ 408 h 528"/>
                <a:gd name="T6" fmla="*/ 213 w 507"/>
                <a:gd name="T7" fmla="*/ 312 h 528"/>
                <a:gd name="T8" fmla="*/ 261 w 507"/>
                <a:gd name="T9" fmla="*/ 360 h 528"/>
                <a:gd name="T10" fmla="*/ 261 w 507"/>
                <a:gd name="T11" fmla="*/ 264 h 528"/>
                <a:gd name="T12" fmla="*/ 309 w 507"/>
                <a:gd name="T13" fmla="*/ 312 h 528"/>
                <a:gd name="T14" fmla="*/ 309 w 507"/>
                <a:gd name="T15" fmla="*/ 216 h 528"/>
                <a:gd name="T16" fmla="*/ 357 w 507"/>
                <a:gd name="T17" fmla="*/ 264 h 528"/>
                <a:gd name="T18" fmla="*/ 357 w 507"/>
                <a:gd name="T19" fmla="*/ 168 h 528"/>
                <a:gd name="T20" fmla="*/ 405 w 507"/>
                <a:gd name="T21" fmla="*/ 216 h 528"/>
                <a:gd name="T22" fmla="*/ 405 w 507"/>
                <a:gd name="T23" fmla="*/ 120 h 528"/>
                <a:gd name="T24" fmla="*/ 507 w 507"/>
                <a:gd name="T25" fmla="*/ 0 h 5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7"/>
                <a:gd name="T40" fmla="*/ 0 h 528"/>
                <a:gd name="T41" fmla="*/ 507 w 507"/>
                <a:gd name="T42" fmla="*/ 528 h 5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7" h="528">
                  <a:moveTo>
                    <a:pt x="0" y="528"/>
                  </a:moveTo>
                  <a:lnTo>
                    <a:pt x="165" y="360"/>
                  </a:lnTo>
                  <a:lnTo>
                    <a:pt x="213" y="408"/>
                  </a:lnTo>
                  <a:lnTo>
                    <a:pt x="213" y="312"/>
                  </a:lnTo>
                  <a:lnTo>
                    <a:pt x="261" y="360"/>
                  </a:lnTo>
                  <a:lnTo>
                    <a:pt x="261" y="264"/>
                  </a:lnTo>
                  <a:lnTo>
                    <a:pt x="309" y="312"/>
                  </a:lnTo>
                  <a:lnTo>
                    <a:pt x="309" y="216"/>
                  </a:lnTo>
                  <a:lnTo>
                    <a:pt x="357" y="264"/>
                  </a:lnTo>
                  <a:lnTo>
                    <a:pt x="357" y="168"/>
                  </a:lnTo>
                  <a:lnTo>
                    <a:pt x="405" y="216"/>
                  </a:lnTo>
                  <a:lnTo>
                    <a:pt x="405" y="120"/>
                  </a:lnTo>
                  <a:lnTo>
                    <a:pt x="50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181" y="1985"/>
              <a:ext cx="535" cy="526"/>
            </a:xfrm>
            <a:custGeom>
              <a:avLst/>
              <a:gdLst>
                <a:gd name="T0" fmla="*/ 0 w 535"/>
                <a:gd name="T1" fmla="*/ 0 h 526"/>
                <a:gd name="T2" fmla="*/ 120 w 535"/>
                <a:gd name="T3" fmla="*/ 123 h 526"/>
                <a:gd name="T4" fmla="*/ 121 w 535"/>
                <a:gd name="T5" fmla="*/ 220 h 526"/>
                <a:gd name="T6" fmla="*/ 169 w 535"/>
                <a:gd name="T7" fmla="*/ 172 h 526"/>
                <a:gd name="T8" fmla="*/ 169 w 535"/>
                <a:gd name="T9" fmla="*/ 268 h 526"/>
                <a:gd name="T10" fmla="*/ 217 w 535"/>
                <a:gd name="T11" fmla="*/ 220 h 526"/>
                <a:gd name="T12" fmla="*/ 217 w 535"/>
                <a:gd name="T13" fmla="*/ 316 h 526"/>
                <a:gd name="T14" fmla="*/ 265 w 535"/>
                <a:gd name="T15" fmla="*/ 268 h 526"/>
                <a:gd name="T16" fmla="*/ 265 w 535"/>
                <a:gd name="T17" fmla="*/ 364 h 526"/>
                <a:gd name="T18" fmla="*/ 313 w 535"/>
                <a:gd name="T19" fmla="*/ 316 h 526"/>
                <a:gd name="T20" fmla="*/ 313 w 535"/>
                <a:gd name="T21" fmla="*/ 412 h 526"/>
                <a:gd name="T22" fmla="*/ 361 w 535"/>
                <a:gd name="T23" fmla="*/ 364 h 526"/>
                <a:gd name="T24" fmla="*/ 535 w 535"/>
                <a:gd name="T25" fmla="*/ 526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35"/>
                <a:gd name="T40" fmla="*/ 0 h 526"/>
                <a:gd name="T41" fmla="*/ 535 w 535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35" h="526">
                  <a:moveTo>
                    <a:pt x="0" y="0"/>
                  </a:moveTo>
                  <a:lnTo>
                    <a:pt x="120" y="123"/>
                  </a:lnTo>
                  <a:lnTo>
                    <a:pt x="121" y="220"/>
                  </a:lnTo>
                  <a:lnTo>
                    <a:pt x="169" y="172"/>
                  </a:lnTo>
                  <a:lnTo>
                    <a:pt x="169" y="268"/>
                  </a:lnTo>
                  <a:lnTo>
                    <a:pt x="217" y="220"/>
                  </a:lnTo>
                  <a:lnTo>
                    <a:pt x="217" y="316"/>
                  </a:lnTo>
                  <a:lnTo>
                    <a:pt x="265" y="268"/>
                  </a:lnTo>
                  <a:lnTo>
                    <a:pt x="265" y="364"/>
                  </a:lnTo>
                  <a:lnTo>
                    <a:pt x="313" y="316"/>
                  </a:lnTo>
                  <a:lnTo>
                    <a:pt x="313" y="412"/>
                  </a:lnTo>
                  <a:lnTo>
                    <a:pt x="361" y="364"/>
                  </a:lnTo>
                  <a:lnTo>
                    <a:pt x="535" y="5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90" y="1449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R</a:t>
              </a:r>
              <a:r>
                <a:rPr lang="en-US" baseline="-25000">
                  <a:solidFill>
                    <a:srgbClr val="000099"/>
                  </a:solidFill>
                </a:rPr>
                <a:t>1</a:t>
              </a: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920" y="1440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R</a:t>
              </a:r>
              <a:r>
                <a:rPr lang="en-US" baseline="-25000">
                  <a:solidFill>
                    <a:srgbClr val="000099"/>
                  </a:solidFill>
                </a:rPr>
                <a:t>2</a:t>
              </a: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152" y="220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R</a:t>
              </a:r>
              <a:r>
                <a:rPr lang="en-US" baseline="-25000">
                  <a:solidFill>
                    <a:srgbClr val="000099"/>
                  </a:solidFill>
                </a:rPr>
                <a:t>4</a:t>
              </a: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972" y="2246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R</a:t>
              </a:r>
              <a:r>
                <a:rPr lang="en-US" baseline="-25000">
                  <a:solidFill>
                    <a:srgbClr val="000099"/>
                  </a:solidFill>
                </a:rPr>
                <a:t>3</a:t>
              </a: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177" y="1978"/>
              <a:ext cx="432" cy="864"/>
            </a:xfrm>
            <a:custGeom>
              <a:avLst/>
              <a:gdLst>
                <a:gd name="T0" fmla="*/ 0 w 432"/>
                <a:gd name="T1" fmla="*/ 0 h 864"/>
                <a:gd name="T2" fmla="*/ 0 w 432"/>
                <a:gd name="T3" fmla="*/ 864 h 864"/>
                <a:gd name="T4" fmla="*/ 432 w 432"/>
                <a:gd name="T5" fmla="*/ 864 h 864"/>
                <a:gd name="T6" fmla="*/ 0 60000 65536"/>
                <a:gd name="T7" fmla="*/ 0 60000 65536"/>
                <a:gd name="T8" fmla="*/ 0 60000 65536"/>
                <a:gd name="T9" fmla="*/ 0 w 432"/>
                <a:gd name="T10" fmla="*/ 0 h 864"/>
                <a:gd name="T11" fmla="*/ 432 w 43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864">
                  <a:moveTo>
                    <a:pt x="0" y="0"/>
                  </a:moveTo>
                  <a:lnTo>
                    <a:pt x="0" y="864"/>
                  </a:lnTo>
                  <a:lnTo>
                    <a:pt x="432" y="8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 flipH="1">
              <a:off x="1799" y="1975"/>
              <a:ext cx="432" cy="864"/>
            </a:xfrm>
            <a:custGeom>
              <a:avLst/>
              <a:gdLst>
                <a:gd name="T0" fmla="*/ 0 w 432"/>
                <a:gd name="T1" fmla="*/ 0 h 864"/>
                <a:gd name="T2" fmla="*/ 0 w 432"/>
                <a:gd name="T3" fmla="*/ 864 h 864"/>
                <a:gd name="T4" fmla="*/ 432 w 432"/>
                <a:gd name="T5" fmla="*/ 864 h 864"/>
                <a:gd name="T6" fmla="*/ 0 60000 65536"/>
                <a:gd name="T7" fmla="*/ 0 60000 65536"/>
                <a:gd name="T8" fmla="*/ 0 60000 65536"/>
                <a:gd name="T9" fmla="*/ 0 w 432"/>
                <a:gd name="T10" fmla="*/ 0 h 864"/>
                <a:gd name="T11" fmla="*/ 432 w 432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864">
                  <a:moveTo>
                    <a:pt x="0" y="0"/>
                  </a:moveTo>
                  <a:lnTo>
                    <a:pt x="0" y="864"/>
                  </a:lnTo>
                  <a:lnTo>
                    <a:pt x="432" y="86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18" y="2352"/>
              <a:ext cx="864" cy="384"/>
            </a:xfrm>
            <a:custGeom>
              <a:avLst/>
              <a:gdLst>
                <a:gd name="T0" fmla="*/ 0 w 864"/>
                <a:gd name="T1" fmla="*/ 144 h 384"/>
                <a:gd name="T2" fmla="*/ 0 w 864"/>
                <a:gd name="T3" fmla="*/ 336 h 384"/>
                <a:gd name="T4" fmla="*/ 432 w 864"/>
                <a:gd name="T5" fmla="*/ 336 h 384"/>
                <a:gd name="T6" fmla="*/ 432 w 864"/>
                <a:gd name="T7" fmla="*/ 384 h 384"/>
                <a:gd name="T8" fmla="*/ 480 w 864"/>
                <a:gd name="T9" fmla="*/ 384 h 384"/>
                <a:gd name="T10" fmla="*/ 528 w 864"/>
                <a:gd name="T11" fmla="*/ 384 h 384"/>
                <a:gd name="T12" fmla="*/ 528 w 864"/>
                <a:gd name="T13" fmla="*/ 336 h 384"/>
                <a:gd name="T14" fmla="*/ 864 w 864"/>
                <a:gd name="T15" fmla="*/ 336 h 384"/>
                <a:gd name="T16" fmla="*/ 864 w 86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384"/>
                <a:gd name="T29" fmla="*/ 864 w 86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384">
                  <a:moveTo>
                    <a:pt x="0" y="144"/>
                  </a:moveTo>
                  <a:lnTo>
                    <a:pt x="0" y="336"/>
                  </a:lnTo>
                  <a:lnTo>
                    <a:pt x="432" y="336"/>
                  </a:lnTo>
                  <a:lnTo>
                    <a:pt x="432" y="384"/>
                  </a:lnTo>
                  <a:lnTo>
                    <a:pt x="480" y="384"/>
                  </a:lnTo>
                  <a:lnTo>
                    <a:pt x="528" y="384"/>
                  </a:lnTo>
                  <a:lnTo>
                    <a:pt x="528" y="336"/>
                  </a:lnTo>
                  <a:lnTo>
                    <a:pt x="864" y="336"/>
                  </a:lnTo>
                  <a:lnTo>
                    <a:pt x="8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690" y="1455"/>
              <a:ext cx="912" cy="528"/>
            </a:xfrm>
            <a:custGeom>
              <a:avLst/>
              <a:gdLst>
                <a:gd name="T0" fmla="*/ 0 w 912"/>
                <a:gd name="T1" fmla="*/ 0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0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594" y="2799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V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496" y="2016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E</a:t>
              </a:r>
            </a:p>
          </p:txBody>
        </p:sp>
      </p:grpSp>
      <p:pic>
        <p:nvPicPr>
          <p:cNvPr id="26" name="Picture 2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048502" y="2286000"/>
            <a:ext cx="5509792" cy="424205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1307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685800"/>
            <a:ext cx="7976631" cy="28041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323088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9" name="Can 8"/>
          <p:cNvSpPr/>
          <p:nvPr/>
        </p:nvSpPr>
        <p:spPr bwMode="auto">
          <a:xfrm rot="5400000">
            <a:off x="525780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7848600" y="3733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515100" y="4533900"/>
            <a:ext cx="1143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114800" y="4495800"/>
            <a:ext cx="2971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7086600" y="3810000"/>
            <a:ext cx="114300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0800000" flipH="1">
            <a:off x="419100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46710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19100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4572000"/>
            <a:ext cx="176784" cy="204216"/>
          </a:xfrm>
          <a:prstGeom prst="rect">
            <a:avLst/>
          </a:prstGeom>
          <a:noFill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696200" y="4114800"/>
            <a:ext cx="127284" cy="20304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52491" y="330215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6668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74067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92083" y="41910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23" name="Donut 22"/>
          <p:cNvSpPr/>
          <p:nvPr/>
        </p:nvSpPr>
        <p:spPr bwMode="auto">
          <a:xfrm>
            <a:off x="5105400" y="1371600"/>
            <a:ext cx="1447800" cy="1447800"/>
          </a:xfrm>
          <a:prstGeom prst="don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5096986" y="1363186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821680" y="2103120"/>
            <a:ext cx="11277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6" name="Picture 25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05898" y="1804021"/>
            <a:ext cx="128302" cy="177179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66672" y="685800"/>
            <a:ext cx="129328" cy="129328"/>
          </a:xfrm>
          <a:prstGeom prst="rect">
            <a:avLst/>
          </a:prstGeom>
          <a:noFill/>
          <a:ln/>
          <a:effectLst/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5806440" y="1859280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23" idx="5"/>
          </p:cNvCxnSpPr>
          <p:nvPr/>
        </p:nvCxnSpPr>
        <p:spPr bwMode="auto">
          <a:xfrm rot="16200000" flipH="1">
            <a:off x="5867400" y="2133600"/>
            <a:ext cx="473775" cy="473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29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3016" y="1828800"/>
            <a:ext cx="176784" cy="176784"/>
          </a:xfrm>
          <a:prstGeom prst="rect">
            <a:avLst/>
          </a:prstGeom>
          <a:noFill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82283" y="2414016"/>
            <a:ext cx="203049" cy="175774"/>
          </a:xfrm>
          <a:prstGeom prst="rect">
            <a:avLst/>
          </a:prstGeom>
          <a:noFill/>
          <a:ln/>
          <a:effectLst/>
        </p:spPr>
      </p:pic>
      <p:sp>
        <p:nvSpPr>
          <p:cNvPr id="32" name="Rectangle 31"/>
          <p:cNvSpPr/>
          <p:nvPr/>
        </p:nvSpPr>
        <p:spPr bwMode="auto">
          <a:xfrm>
            <a:off x="419100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745480" y="128016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35" name="Picture 34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2514600"/>
            <a:ext cx="1828804" cy="252984"/>
          </a:xfrm>
          <a:prstGeom prst="rect">
            <a:avLst/>
          </a:prstGeom>
          <a:noFill/>
        </p:spPr>
      </p:pic>
      <p:cxnSp>
        <p:nvCxnSpPr>
          <p:cNvPr id="36" name="Straight Arrow Connector 35"/>
          <p:cNvCxnSpPr/>
          <p:nvPr/>
        </p:nvCxnSpPr>
        <p:spPr bwMode="auto">
          <a:xfrm rot="5400000">
            <a:off x="7162800" y="3048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19100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8" name="Picture 37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085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39" name="Straight Arrow Connector 38"/>
          <p:cNvCxnSpPr/>
          <p:nvPr/>
        </p:nvCxnSpPr>
        <p:spPr bwMode="auto">
          <a:xfrm rot="5400000" flipH="1" flipV="1">
            <a:off x="445690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519684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6126480" y="3444240"/>
            <a:ext cx="29718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127000"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45" name="Picture 44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56873" y="1143000"/>
            <a:ext cx="177667" cy="205236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71073" y="3529584"/>
            <a:ext cx="177667" cy="205236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95400"/>
            <a:ext cx="5510796" cy="557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08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43000" y="457200"/>
            <a:ext cx="1524000" cy="4572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Problem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30880" y="3108960"/>
            <a:ext cx="1828800" cy="1676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  <a:sp3d extrusionH="317500">
            <a:extrusionClr>
              <a:schemeClr val="bg1">
                <a:lumMod val="95000"/>
              </a:schemeClr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7" name="Can 6"/>
          <p:cNvSpPr/>
          <p:nvPr/>
        </p:nvSpPr>
        <p:spPr bwMode="auto">
          <a:xfrm rot="5400000">
            <a:off x="5257800" y="2590800"/>
            <a:ext cx="457200" cy="2895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5400000">
            <a:off x="6553994" y="4418806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4495800"/>
            <a:ext cx="2971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0800000" flipH="1">
            <a:off x="4191000" y="4038600"/>
            <a:ext cx="33528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3467100" y="331470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19100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" name="Picture 1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4572000"/>
            <a:ext cx="176784" cy="204216"/>
          </a:xfrm>
          <a:prstGeom prst="rect">
            <a:avLst/>
          </a:prstGeom>
          <a:noFill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66686" y="2337421"/>
            <a:ext cx="129328" cy="129328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66038" y="3785220"/>
            <a:ext cx="153962" cy="12932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81800" y="4876800"/>
            <a:ext cx="203049" cy="203049"/>
          </a:xfrm>
          <a:prstGeom prst="rect">
            <a:avLst/>
          </a:prstGeom>
          <a:noFill/>
          <a:ln/>
          <a:effectLst/>
        </p:spPr>
      </p:pic>
      <p:sp>
        <p:nvSpPr>
          <p:cNvPr id="30" name="Rectangle 29"/>
          <p:cNvSpPr/>
          <p:nvPr/>
        </p:nvSpPr>
        <p:spPr bwMode="auto">
          <a:xfrm>
            <a:off x="4191000" y="3048000"/>
            <a:ext cx="1828800" cy="1752600"/>
          </a:xfrm>
          <a:prstGeom prst="rect">
            <a:avLst/>
          </a:prstGeom>
          <a:solidFill>
            <a:schemeClr val="tx1">
              <a:lumMod val="65000"/>
              <a:lumOff val="35000"/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isometricOffAxis2Right"/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105400" y="3733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4191000" y="3505200"/>
            <a:ext cx="9144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36" name="Picture 3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70852" y="3300698"/>
            <a:ext cx="177179" cy="128302"/>
          </a:xfrm>
          <a:prstGeom prst="rect">
            <a:avLst/>
          </a:prstGeom>
          <a:noFill/>
          <a:ln/>
          <a:effectLst/>
        </p:spPr>
      </p:pic>
      <p:cxnSp>
        <p:nvCxnSpPr>
          <p:cNvPr id="37" name="Straight Arrow Connector 36"/>
          <p:cNvCxnSpPr/>
          <p:nvPr/>
        </p:nvCxnSpPr>
        <p:spPr bwMode="auto">
          <a:xfrm rot="5400000" flipH="1" flipV="1">
            <a:off x="4456906" y="3299460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196840" y="3505200"/>
            <a:ext cx="685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" name="Picture 3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71073" y="3529584"/>
            <a:ext cx="177667" cy="205236"/>
          </a:xfrm>
          <a:prstGeom prst="rect">
            <a:avLst/>
          </a:prstGeom>
          <a:noFill/>
          <a:ln/>
          <a:effectLst/>
        </p:spPr>
      </p:pic>
      <p:sp>
        <p:nvSpPr>
          <p:cNvPr id="41" name="Freeform 40"/>
          <p:cNvSpPr/>
          <p:nvPr/>
        </p:nvSpPr>
        <p:spPr bwMode="auto">
          <a:xfrm>
            <a:off x="6723380" y="3677920"/>
            <a:ext cx="271780" cy="746760"/>
          </a:xfrm>
          <a:custGeom>
            <a:avLst/>
            <a:gdLst>
              <a:gd name="connsiteX0" fmla="*/ 271780 w 271780"/>
              <a:gd name="connsiteY0" fmla="*/ 665480 h 746760"/>
              <a:gd name="connsiteX1" fmla="*/ 58420 w 271780"/>
              <a:gd name="connsiteY1" fmla="*/ 665480 h 746760"/>
              <a:gd name="connsiteX2" fmla="*/ 12700 w 271780"/>
              <a:gd name="connsiteY2" fmla="*/ 177800 h 746760"/>
              <a:gd name="connsiteX3" fmla="*/ 134620 w 271780"/>
              <a:gd name="connsiteY3" fmla="*/ 10160 h 746760"/>
              <a:gd name="connsiteX4" fmla="*/ 256540 w 271780"/>
              <a:gd name="connsiteY4" fmla="*/ 1168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80" h="746760">
                <a:moveTo>
                  <a:pt x="271780" y="665480"/>
                </a:moveTo>
                <a:cubicBezTo>
                  <a:pt x="186690" y="706120"/>
                  <a:pt x="101600" y="746760"/>
                  <a:pt x="58420" y="665480"/>
                </a:cubicBezTo>
                <a:cubicBezTo>
                  <a:pt x="15240" y="584200"/>
                  <a:pt x="0" y="287020"/>
                  <a:pt x="12700" y="177800"/>
                </a:cubicBezTo>
                <a:cubicBezTo>
                  <a:pt x="25400" y="68580"/>
                  <a:pt x="93980" y="20320"/>
                  <a:pt x="134620" y="10160"/>
                </a:cubicBezTo>
                <a:cubicBezTo>
                  <a:pt x="175260" y="0"/>
                  <a:pt x="215900" y="58420"/>
                  <a:pt x="256540" y="11684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43" name="Picture 42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3200" y="3352800"/>
            <a:ext cx="862586" cy="204216"/>
          </a:xfrm>
          <a:prstGeom prst="rect">
            <a:avLst/>
          </a:prstGeom>
          <a:noFill/>
        </p:spPr>
      </p:pic>
      <p:sp>
        <p:nvSpPr>
          <p:cNvPr id="44" name="Oval 43"/>
          <p:cNvSpPr/>
          <p:nvPr/>
        </p:nvSpPr>
        <p:spPr bwMode="auto">
          <a:xfrm>
            <a:off x="5105400" y="4191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pic>
        <p:nvPicPr>
          <p:cNvPr id="46" name="Picture 45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96436" y="4366764"/>
            <a:ext cx="252794" cy="204063"/>
          </a:xfrm>
          <a:prstGeom prst="rect">
            <a:avLst/>
          </a:prstGeom>
          <a:noFill/>
          <a:ln/>
          <a:effectLst/>
        </p:spPr>
      </p:pic>
      <p:sp>
        <p:nvSpPr>
          <p:cNvPr id="47" name="Rectangle 46"/>
          <p:cNvSpPr/>
          <p:nvPr/>
        </p:nvSpPr>
        <p:spPr bwMode="auto">
          <a:xfrm>
            <a:off x="4724400" y="1066800"/>
            <a:ext cx="10668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5257800" y="1600200"/>
            <a:ext cx="1295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6200000">
            <a:off x="4589286" y="951707"/>
            <a:ext cx="1295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2" name="Picture 51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0800" y="1395984"/>
            <a:ext cx="152400" cy="128016"/>
          </a:xfrm>
          <a:prstGeom prst="rect">
            <a:avLst/>
          </a:prstGeom>
          <a:noFill/>
        </p:spPr>
      </p:pic>
      <p:pic>
        <p:nvPicPr>
          <p:cNvPr id="54" name="Picture 53" descr="TP_tmp.b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46192" y="304800"/>
            <a:ext cx="128015" cy="176783"/>
          </a:xfrm>
          <a:prstGeom prst="rect">
            <a:avLst/>
          </a:prstGeom>
          <a:noFill/>
          <a:ln/>
          <a:effectLst/>
        </p:spPr>
      </p:pic>
      <p:cxnSp>
        <p:nvCxnSpPr>
          <p:cNvPr id="56" name="Straight Arrow Connector 55"/>
          <p:cNvCxnSpPr>
            <a:stCxn id="47" idx="3"/>
          </p:cNvCxnSpPr>
          <p:nvPr/>
        </p:nvCxnSpPr>
        <p:spPr bwMode="auto">
          <a:xfrm>
            <a:off x="5791200" y="1600200"/>
            <a:ext cx="4572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4267200" y="1600200"/>
            <a:ext cx="4572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8" name="Picture 57" descr="TP_tmp.b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57800" y="1318764"/>
            <a:ext cx="177667" cy="205236"/>
          </a:xfrm>
          <a:prstGeom prst="rect">
            <a:avLst/>
          </a:prstGeom>
          <a:noFill/>
          <a:ln/>
          <a:effectLst/>
        </p:spPr>
      </p:pic>
      <p:cxnSp>
        <p:nvCxnSpPr>
          <p:cNvPr id="60" name="Straight Arrow Connector 59"/>
          <p:cNvCxnSpPr/>
          <p:nvPr/>
        </p:nvCxnSpPr>
        <p:spPr bwMode="auto">
          <a:xfrm rot="5400000" flipH="1" flipV="1">
            <a:off x="4076700" y="1562100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5413838" y="1637507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flipH="1">
            <a:off x="4648200" y="941696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 flipH="1">
            <a:off x="4724400" y="2284412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5" name="Picture 64" descr="TP_tmp.b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800" y="1295400"/>
            <a:ext cx="329184" cy="176784"/>
          </a:xfrm>
          <a:prstGeom prst="rect">
            <a:avLst/>
          </a:prstGeom>
          <a:noFill/>
        </p:spPr>
      </p:pic>
      <p:pic>
        <p:nvPicPr>
          <p:cNvPr id="66" name="Picture 65" descr="TP_tmp.b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1295400"/>
            <a:ext cx="329184" cy="176784"/>
          </a:xfrm>
          <a:prstGeom prst="rect">
            <a:avLst/>
          </a:prstGeom>
          <a:noFill/>
        </p:spPr>
      </p:pic>
      <p:pic>
        <p:nvPicPr>
          <p:cNvPr id="68" name="Picture 67" descr="TP_tmp.b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609600"/>
            <a:ext cx="329184" cy="204216"/>
          </a:xfrm>
          <a:prstGeom prst="rect">
            <a:avLst/>
          </a:prstGeom>
          <a:noFill/>
        </p:spPr>
      </p:pic>
      <p:pic>
        <p:nvPicPr>
          <p:cNvPr id="69" name="Picture 68" descr="TP_tmp.b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0616" y="2157984"/>
            <a:ext cx="329184" cy="204216"/>
          </a:xfrm>
          <a:prstGeom prst="rect">
            <a:avLst/>
          </a:prstGeom>
          <a:noFill/>
        </p:spPr>
      </p:pic>
      <p:pic>
        <p:nvPicPr>
          <p:cNvPr id="70" name="Picture 69" descr="TP_tmp.b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009886" y="2337421"/>
            <a:ext cx="129328" cy="129328"/>
          </a:xfrm>
          <a:prstGeom prst="rect">
            <a:avLst/>
          </a:prstGeom>
          <a:noFill/>
          <a:ln/>
          <a:effectLst/>
        </p:spPr>
      </p:pic>
      <p:sp>
        <p:nvSpPr>
          <p:cNvPr id="71" name="Rectangle 70"/>
          <p:cNvSpPr/>
          <p:nvPr/>
        </p:nvSpPr>
        <p:spPr bwMode="auto">
          <a:xfrm>
            <a:off x="7467600" y="1066800"/>
            <a:ext cx="10668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cs typeface="Times New Roman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8001000" y="1600200"/>
            <a:ext cx="1295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V="1">
            <a:off x="7332486" y="2247106"/>
            <a:ext cx="1295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4" name="Picture 73" descr="TP_tmp.b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0" y="1395984"/>
            <a:ext cx="152400" cy="128016"/>
          </a:xfrm>
          <a:prstGeom prst="rect">
            <a:avLst/>
          </a:prstGeom>
          <a:noFill/>
        </p:spPr>
      </p:pic>
      <p:pic>
        <p:nvPicPr>
          <p:cNvPr id="75" name="Picture 74" descr="TP_tmp.b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089392" y="2718817"/>
            <a:ext cx="128015" cy="176783"/>
          </a:xfrm>
          <a:prstGeom prst="rect">
            <a:avLst/>
          </a:prstGeom>
          <a:noFill/>
          <a:ln/>
          <a:effectLst/>
        </p:spPr>
      </p:pic>
      <p:cxnSp>
        <p:nvCxnSpPr>
          <p:cNvPr id="76" name="Straight Arrow Connector 75"/>
          <p:cNvCxnSpPr/>
          <p:nvPr/>
        </p:nvCxnSpPr>
        <p:spPr bwMode="auto">
          <a:xfrm flipH="1">
            <a:off x="8534400" y="1600200"/>
            <a:ext cx="4572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010400" y="1600200"/>
            <a:ext cx="4572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7" name="Picture 86" descr="TP_tmp.b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963436" y="1318763"/>
            <a:ext cx="252794" cy="204063"/>
          </a:xfrm>
          <a:prstGeom prst="rect">
            <a:avLst/>
          </a:prstGeom>
          <a:noFill/>
          <a:ln/>
          <a:effectLst/>
        </p:spPr>
      </p:pic>
      <p:cxnSp>
        <p:nvCxnSpPr>
          <p:cNvPr id="79" name="Straight Arrow Connector 78"/>
          <p:cNvCxnSpPr/>
          <p:nvPr/>
        </p:nvCxnSpPr>
        <p:spPr bwMode="auto">
          <a:xfrm rot="5400000" flipH="1" flipV="1">
            <a:off x="6819900" y="1562100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8157038" y="1637507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flipH="1">
            <a:off x="7391400" y="941696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0800000" flipH="1">
            <a:off x="7467600" y="2284412"/>
            <a:ext cx="990600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" name="Picture 82" descr="TP_tmp.b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3000" y="1295400"/>
            <a:ext cx="329184" cy="176784"/>
          </a:xfrm>
          <a:prstGeom prst="rect">
            <a:avLst/>
          </a:prstGeom>
          <a:noFill/>
        </p:spPr>
      </p:pic>
      <p:pic>
        <p:nvPicPr>
          <p:cNvPr id="84" name="Picture 83" descr="TP_tmp.b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600" y="1295400"/>
            <a:ext cx="329184" cy="176784"/>
          </a:xfrm>
          <a:prstGeom prst="rect">
            <a:avLst/>
          </a:prstGeom>
          <a:noFill/>
        </p:spPr>
      </p:pic>
      <p:pic>
        <p:nvPicPr>
          <p:cNvPr id="85" name="Picture 84" descr="TP_tmp.b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609600"/>
            <a:ext cx="329184" cy="204216"/>
          </a:xfrm>
          <a:prstGeom prst="rect">
            <a:avLst/>
          </a:prstGeom>
          <a:noFill/>
        </p:spPr>
      </p:pic>
      <p:pic>
        <p:nvPicPr>
          <p:cNvPr id="86" name="Picture 85" descr="TP_tmp.b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3816" y="2157984"/>
            <a:ext cx="329184" cy="204216"/>
          </a:xfrm>
          <a:prstGeom prst="rect">
            <a:avLst/>
          </a:prstGeom>
          <a:noFill/>
        </p:spPr>
      </p:pic>
      <p:grpSp>
        <p:nvGrpSpPr>
          <p:cNvPr id="99" name="Group 98"/>
          <p:cNvGrpSpPr/>
          <p:nvPr/>
        </p:nvGrpSpPr>
        <p:grpSpPr>
          <a:xfrm rot="16200000">
            <a:off x="4315593" y="1038960"/>
            <a:ext cx="1573415" cy="1307353"/>
            <a:chOff x="1752089" y="838200"/>
            <a:chExt cx="1573415" cy="1307353"/>
          </a:xfrm>
        </p:grpSpPr>
        <p:sp>
          <p:nvSpPr>
            <p:cNvPr id="89" name="Rectangle 88"/>
            <p:cNvSpPr/>
            <p:nvPr/>
          </p:nvSpPr>
          <p:spPr bwMode="auto">
            <a:xfrm rot="2700000">
              <a:off x="2426447" y="1277759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 rot="-2700000">
              <a:off x="2450353" y="1307353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 bwMode="auto">
            <a:xfrm rot="5400000" flipH="1" flipV="1">
              <a:off x="2639704" y="996288"/>
              <a:ext cx="6858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Straight Arrow Connector 93"/>
            <p:cNvCxnSpPr/>
            <p:nvPr/>
          </p:nvCxnSpPr>
          <p:spPr bwMode="auto">
            <a:xfrm rot="16200000" flipV="1">
              <a:off x="1981200" y="1066799"/>
              <a:ext cx="6858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96" name="Picture 95" descr="TP_tmp.bmp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8000" y="838200"/>
              <a:ext cx="204215" cy="204215"/>
            </a:xfrm>
            <a:prstGeom prst="rect">
              <a:avLst/>
            </a:prstGeom>
            <a:noFill/>
          </p:spPr>
        </p:pic>
        <p:pic>
          <p:nvPicPr>
            <p:cNvPr id="98" name="Picture 97" descr="TP_tmp.bmp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089" y="990600"/>
              <a:ext cx="205236" cy="25424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8" name="Rectangle 87"/>
            <p:cNvSpPr/>
            <p:nvPr/>
          </p:nvSpPr>
          <p:spPr bwMode="auto">
            <a:xfrm>
              <a:off x="2438400" y="1199864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16200000">
            <a:off x="7072441" y="1031000"/>
            <a:ext cx="1573415" cy="1307353"/>
            <a:chOff x="1752089" y="838200"/>
            <a:chExt cx="1573415" cy="1307353"/>
          </a:xfrm>
        </p:grpSpPr>
        <p:sp>
          <p:nvSpPr>
            <p:cNvPr id="102" name="Rectangle 101"/>
            <p:cNvSpPr/>
            <p:nvPr/>
          </p:nvSpPr>
          <p:spPr bwMode="auto">
            <a:xfrm rot="2700000">
              <a:off x="2426447" y="1277759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 rot="-2700000">
              <a:off x="2450353" y="1307353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 rot="5400000" flipH="1" flipV="1">
              <a:off x="2639704" y="996288"/>
              <a:ext cx="6858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 bwMode="auto">
            <a:xfrm rot="16200000" flipV="1">
              <a:off x="1981200" y="1066799"/>
              <a:ext cx="685800" cy="685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06" name="Picture 105" descr="TP_tmp.bmp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4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8000" y="838200"/>
              <a:ext cx="204215" cy="204215"/>
            </a:xfrm>
            <a:prstGeom prst="rect">
              <a:avLst/>
            </a:prstGeom>
            <a:noFill/>
          </p:spPr>
        </p:pic>
        <p:pic>
          <p:nvPicPr>
            <p:cNvPr id="107" name="Picture 106" descr="TP_tmp.bmp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4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089" y="990600"/>
              <a:ext cx="205236" cy="25424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1" name="Rectangle 100"/>
            <p:cNvSpPr/>
            <p:nvPr/>
          </p:nvSpPr>
          <p:spPr bwMode="auto">
            <a:xfrm>
              <a:off x="2438400" y="1199864"/>
              <a:ext cx="3810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cs typeface="Times New Roman" charset="0"/>
              </a:endParaRPr>
            </a:p>
          </p:txBody>
        </p:sp>
      </p:grpSp>
      <p:pic>
        <p:nvPicPr>
          <p:cNvPr id="109" name="Picture 108" descr="TP_tmp.b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43000"/>
            <a:ext cx="3733808" cy="2691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77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0099" y="685800"/>
            <a:ext cx="8100600" cy="195657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-75359" y="3175000"/>
            <a:ext cx="9294717" cy="192903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2788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8555" y="457200"/>
            <a:ext cx="8763103" cy="4547670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7654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Strain compatibility</a:t>
            </a:r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1600"/>
            <a:ext cx="8763017" cy="3072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323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39691" y="0"/>
            <a:ext cx="8763017" cy="6781813"/>
          </a:xfrm>
          <a:prstGeom prst="rect">
            <a:avLst/>
          </a:prstGeom>
          <a:noFill/>
          <a:ln/>
          <a:effectLst/>
        </p:spPr>
      </p:pic>
      <p:sp>
        <p:nvSpPr>
          <p:cNvPr id="5529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CA833D-3F2F-4DBD-A9D3-2C02882E7CD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3E61DF-DAE5-47A3-9369-77B0C0412B6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6699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52400" y="838200"/>
            <a:ext cx="876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4" name="Freeform 8"/>
          <p:cNvSpPr>
            <a:spLocks/>
          </p:cNvSpPr>
          <p:nvPr/>
        </p:nvSpPr>
        <p:spPr bwMode="auto">
          <a:xfrm>
            <a:off x="6591300" y="2514600"/>
            <a:ext cx="1104900" cy="2286000"/>
          </a:xfrm>
          <a:custGeom>
            <a:avLst/>
            <a:gdLst>
              <a:gd name="T0" fmla="*/ 2147483647 w 696"/>
              <a:gd name="T1" fmla="*/ 2147483647 h 1440"/>
              <a:gd name="T2" fmla="*/ 2147483647 w 696"/>
              <a:gd name="T3" fmla="*/ 2147483647 h 1440"/>
              <a:gd name="T4" fmla="*/ 2147483647 w 696"/>
              <a:gd name="T5" fmla="*/ 2147483647 h 1440"/>
              <a:gd name="T6" fmla="*/ 2147483647 w 696"/>
              <a:gd name="T7" fmla="*/ 2147483647 h 1440"/>
              <a:gd name="T8" fmla="*/ 2147483647 w 696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1440"/>
              <a:gd name="T17" fmla="*/ 696 w 696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1440">
                <a:moveTo>
                  <a:pt x="24" y="1440"/>
                </a:moveTo>
                <a:cubicBezTo>
                  <a:pt x="12" y="1308"/>
                  <a:pt x="0" y="1176"/>
                  <a:pt x="72" y="1056"/>
                </a:cubicBezTo>
                <a:cubicBezTo>
                  <a:pt x="144" y="936"/>
                  <a:pt x="376" y="856"/>
                  <a:pt x="456" y="720"/>
                </a:cubicBezTo>
                <a:cubicBezTo>
                  <a:pt x="536" y="584"/>
                  <a:pt x="512" y="360"/>
                  <a:pt x="552" y="240"/>
                </a:cubicBezTo>
                <a:cubicBezTo>
                  <a:pt x="592" y="120"/>
                  <a:pt x="644" y="60"/>
                  <a:pt x="6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5" name="Line 9"/>
          <p:cNvSpPr>
            <a:spLocks noChangeShapeType="1"/>
          </p:cNvSpPr>
          <p:nvPr/>
        </p:nvSpPr>
        <p:spPr bwMode="auto">
          <a:xfrm flipV="1">
            <a:off x="6705600" y="4267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66" name="Line 10"/>
          <p:cNvSpPr>
            <a:spLocks noChangeShapeType="1"/>
          </p:cNvSpPr>
          <p:nvPr/>
        </p:nvSpPr>
        <p:spPr bwMode="auto">
          <a:xfrm rot="2629154" flipV="1">
            <a:off x="7696200" y="25146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6567" name="Picture 1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035800" y="3378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8" name="Picture 1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426200" y="47498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9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416800" y="23622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0" name="Picture 1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924800" y="40386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2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8051800" y="2438400"/>
            <a:ext cx="33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2" name="Date Placeholder 11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2AB76D-1BD3-4DCA-8B4A-23B03E8D45D7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73" name="Slide Number Placeholder 12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A6EEF4-020E-4EB3-9E7B-64CEFAF06CAC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74" name="Footer Placeholder 1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4768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02917" y="533400"/>
            <a:ext cx="8712763" cy="6274347"/>
          </a:xfrm>
          <a:prstGeom prst="rect">
            <a:avLst/>
          </a:prstGeom>
          <a:noFill/>
          <a:ln/>
          <a:effectLst/>
        </p:spPr>
      </p:pic>
      <p:sp>
        <p:nvSpPr>
          <p:cNvPr id="6758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781641-32AF-4B95-9C5E-1C1794BB11FD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7F52F6-21B3-48AD-B641-1E34B563522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7881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F5521-8B5D-4D50-974D-483323664DB0}" type="datetime1">
              <a:rPr lang="en-US" smtClean="0"/>
              <a:pPr>
                <a:defRPr/>
              </a:pPr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ME321: Advanced Mechanics of Solids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C06A-9D13-40CD-B00A-4434747B82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67802" y="609600"/>
            <a:ext cx="6651791" cy="573766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4033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800" y="304800"/>
            <a:ext cx="8763000" cy="645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B9AF20-EB89-4CA2-8A95-DE0AA07AC7B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C15DAE-16D0-41E4-B4F9-0BCACDF808F4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885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02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7800" y="533400"/>
            <a:ext cx="87630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326FE8-6C13-4B98-95BA-5FCA4522575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1ED210-B9B5-4434-95F1-BF09104B57F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7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1447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0" dirty="0" smtClean="0">
                <a:latin typeface="+mn-lt"/>
                <a:cs typeface="Shruti" panose="020B0502040204020203" pitchFamily="34" charset="0"/>
              </a:rPr>
              <a:t>2</a:t>
            </a:r>
            <a:endParaRPr lang="en-IN" sz="2000" i="0" dirty="0">
              <a:latin typeface="+mn-lt"/>
              <a:cs typeface="Shrut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1082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0" dirty="0" smtClean="0">
                <a:latin typeface="+mn-lt"/>
                <a:cs typeface="Shruti" panose="020B0502040204020203" pitchFamily="34" charset="0"/>
              </a:rPr>
              <a:t>2</a:t>
            </a:r>
            <a:endParaRPr lang="en-IN" sz="2000" i="0" dirty="0">
              <a:latin typeface="+mn-lt"/>
              <a:cs typeface="Shrut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2819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0" dirty="0" smtClean="0">
                <a:latin typeface="+mn-lt"/>
                <a:cs typeface="Shruti" panose="020B0502040204020203" pitchFamily="34" charset="0"/>
              </a:rPr>
              <a:t>2</a:t>
            </a:r>
            <a:endParaRPr lang="en-IN" sz="2000" i="0" dirty="0">
              <a:latin typeface="+mn-lt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C:\Documents and Settings\Dr. Sumeet Basu\My Documents\mme658_2009\screw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438400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57200" y="1143000"/>
            <a:ext cx="82042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143000" y="304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70661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676400" y="3505200"/>
            <a:ext cx="279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Date Placeholder 5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3CED25-568B-4686-B470-51263F0D7D4C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3" name="Slide Number Placeholder 6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36A7F3-16D7-4550-AACB-D9FBAF572013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64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1096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46200"/>
            <a:ext cx="87630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567CE5-2389-4610-BF50-80142D89EDE1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9DEE6D-C3A7-4806-B875-FEEEC4EE9622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0721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Problem</a:t>
            </a:r>
          </a:p>
        </p:txBody>
      </p:sp>
      <p:pic>
        <p:nvPicPr>
          <p:cNvPr id="56323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81100" y="1447800"/>
            <a:ext cx="6680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95296-76EC-472A-8789-FD8A14996C19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94066C-D1A1-4C0D-925F-07E262D796C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8418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Documents and Settings\Dr. Sumeet Basu\My Documents\me622_2010\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47800"/>
            <a:ext cx="87376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A12140-6839-4CDF-8771-7751F40919D3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CA3E7A-7116-4BF1-B1C8-9BA04200308B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1082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ADE82E-3EB7-4A5A-8CF8-BC20A8FBA222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E8915D-A576-48F3-A6F5-0FB5F97E5BBE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2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20272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1.6 More on the small strain tensor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62000" y="2209800"/>
            <a:ext cx="32004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8"/>
          <p:cNvSpPr>
            <a:spLocks noChangeArrowheads="1"/>
          </p:cNvSpPr>
          <p:nvPr/>
        </p:nvSpPr>
        <p:spPr bwMode="auto">
          <a:xfrm rot="-500232">
            <a:off x="4038600" y="533400"/>
            <a:ext cx="4572000" cy="2895600"/>
          </a:xfrm>
          <a:prstGeom prst="parallelogram">
            <a:avLst>
              <a:gd name="adj" fmla="val 53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9"/>
          <p:cNvSpPr>
            <a:spLocks noChangeShapeType="1"/>
          </p:cNvSpPr>
          <p:nvPr/>
        </p:nvSpPr>
        <p:spPr bwMode="auto">
          <a:xfrm>
            <a:off x="4267200" y="3810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8" name="Line 11"/>
          <p:cNvSpPr>
            <a:spLocks noChangeShapeType="1"/>
          </p:cNvSpPr>
          <p:nvPr/>
        </p:nvSpPr>
        <p:spPr bwMode="auto">
          <a:xfrm flipH="1">
            <a:off x="0" y="3733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399" name="Line 12"/>
          <p:cNvSpPr>
            <a:spLocks noChangeShapeType="1"/>
          </p:cNvSpPr>
          <p:nvPr/>
        </p:nvSpPr>
        <p:spPr bwMode="auto">
          <a:xfrm flipH="1">
            <a:off x="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0" name="Line 13"/>
          <p:cNvSpPr>
            <a:spLocks noChangeShapeType="1"/>
          </p:cNvSpPr>
          <p:nvPr/>
        </p:nvSpPr>
        <p:spPr bwMode="auto">
          <a:xfrm>
            <a:off x="7315200" y="3429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1" name="Line 14"/>
          <p:cNvSpPr>
            <a:spLocks noChangeShapeType="1"/>
          </p:cNvSpPr>
          <p:nvPr/>
        </p:nvSpPr>
        <p:spPr bwMode="auto">
          <a:xfrm flipH="1">
            <a:off x="381000" y="685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Line 15"/>
          <p:cNvSpPr>
            <a:spLocks noChangeShapeType="1"/>
          </p:cNvSpPr>
          <p:nvPr/>
        </p:nvSpPr>
        <p:spPr bwMode="auto">
          <a:xfrm flipV="1">
            <a:off x="4267200" y="1600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3" name="Line 16"/>
          <p:cNvSpPr>
            <a:spLocks noChangeShapeType="1"/>
          </p:cNvSpPr>
          <p:nvPr/>
        </p:nvSpPr>
        <p:spPr bwMode="auto">
          <a:xfrm>
            <a:off x="4419600" y="3810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4" name="Line 17"/>
          <p:cNvSpPr>
            <a:spLocks noChangeShapeType="1"/>
          </p:cNvSpPr>
          <p:nvPr/>
        </p:nvSpPr>
        <p:spPr bwMode="auto">
          <a:xfrm flipV="1">
            <a:off x="7391400" y="2971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9405" name="Picture 1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2"/>
          <a:srcRect/>
          <a:stretch>
            <a:fillRect/>
          </a:stretch>
        </p:blipFill>
        <p:spPr bwMode="auto">
          <a:xfrm>
            <a:off x="2133600" y="45720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6" name="Picture 2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23"/>
          <a:srcRect/>
          <a:stretch>
            <a:fillRect/>
          </a:stretch>
        </p:blipFill>
        <p:spPr bwMode="auto">
          <a:xfrm>
            <a:off x="838200" y="3327400"/>
            <a:ext cx="2540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7" name="Line 22"/>
          <p:cNvSpPr>
            <a:spLocks noChangeShapeType="1"/>
          </p:cNvSpPr>
          <p:nvPr/>
        </p:nvSpPr>
        <p:spPr bwMode="auto">
          <a:xfrm>
            <a:off x="762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23"/>
          <p:cNvSpPr>
            <a:spLocks noChangeShapeType="1"/>
          </p:cNvSpPr>
          <p:nvPr/>
        </p:nvSpPr>
        <p:spPr bwMode="auto">
          <a:xfrm>
            <a:off x="3962400" y="4876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09" name="Picture 2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4"/>
          <a:srcRect/>
          <a:stretch>
            <a:fillRect/>
          </a:stretch>
        </p:blipFill>
        <p:spPr bwMode="auto">
          <a:xfrm>
            <a:off x="2082800" y="5105400"/>
            <a:ext cx="736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0" name="Picture 2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5"/>
          <a:srcRect/>
          <a:stretch>
            <a:fillRect/>
          </a:stretch>
        </p:blipFill>
        <p:spPr bwMode="auto">
          <a:xfrm>
            <a:off x="5041900" y="4749800"/>
            <a:ext cx="132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1" name="Line 29"/>
          <p:cNvSpPr>
            <a:spLocks noChangeShapeType="1"/>
          </p:cNvSpPr>
          <p:nvPr/>
        </p:nvSpPr>
        <p:spPr bwMode="auto">
          <a:xfrm>
            <a:off x="3810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2" name="Picture 3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6"/>
          <a:srcRect/>
          <a:stretch>
            <a:fillRect/>
          </a:stretch>
        </p:blipFill>
        <p:spPr bwMode="auto">
          <a:xfrm>
            <a:off x="0" y="4114800"/>
            <a:ext cx="736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3" name="Line 32"/>
          <p:cNvSpPr>
            <a:spLocks noChangeShapeType="1"/>
          </p:cNvSpPr>
          <p:nvPr/>
        </p:nvSpPr>
        <p:spPr bwMode="auto">
          <a:xfrm>
            <a:off x="1143000" y="685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4" name="Picture 3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7"/>
          <a:srcRect/>
          <a:stretch>
            <a:fillRect/>
          </a:stretch>
        </p:blipFill>
        <p:spPr bwMode="auto">
          <a:xfrm>
            <a:off x="381000" y="1371600"/>
            <a:ext cx="12954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5" name="Freeform 35"/>
          <p:cNvSpPr>
            <a:spLocks/>
          </p:cNvSpPr>
          <p:nvPr/>
        </p:nvSpPr>
        <p:spPr bwMode="auto">
          <a:xfrm>
            <a:off x="7620000" y="3124200"/>
            <a:ext cx="266700" cy="685800"/>
          </a:xfrm>
          <a:custGeom>
            <a:avLst/>
            <a:gdLst>
              <a:gd name="T0" fmla="*/ 0 w 168"/>
              <a:gd name="T1" fmla="*/ 0 h 432"/>
              <a:gd name="T2" fmla="*/ 2147483647 w 168"/>
              <a:gd name="T3" fmla="*/ 2147483647 h 432"/>
              <a:gd name="T4" fmla="*/ 2147483647 w 168"/>
              <a:gd name="T5" fmla="*/ 2147483647 h 432"/>
              <a:gd name="T6" fmla="*/ 0 60000 65536"/>
              <a:gd name="T7" fmla="*/ 0 60000 65536"/>
              <a:gd name="T8" fmla="*/ 0 60000 65536"/>
              <a:gd name="T9" fmla="*/ 0 w 168"/>
              <a:gd name="T10" fmla="*/ 0 h 432"/>
              <a:gd name="T11" fmla="*/ 168 w 16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432">
                <a:moveTo>
                  <a:pt x="0" y="0"/>
                </a:moveTo>
                <a:cubicBezTo>
                  <a:pt x="60" y="36"/>
                  <a:pt x="120" y="72"/>
                  <a:pt x="144" y="144"/>
                </a:cubicBezTo>
                <a:cubicBezTo>
                  <a:pt x="168" y="216"/>
                  <a:pt x="156" y="324"/>
                  <a:pt x="14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Freeform 36"/>
          <p:cNvSpPr>
            <a:spLocks/>
          </p:cNvSpPr>
          <p:nvPr/>
        </p:nvSpPr>
        <p:spPr bwMode="auto">
          <a:xfrm>
            <a:off x="4267200" y="2120900"/>
            <a:ext cx="533400" cy="165100"/>
          </a:xfrm>
          <a:custGeom>
            <a:avLst/>
            <a:gdLst>
              <a:gd name="T0" fmla="*/ 0 w 336"/>
              <a:gd name="T1" fmla="*/ 2147483647 h 104"/>
              <a:gd name="T2" fmla="*/ 2147483647 w 336"/>
              <a:gd name="T3" fmla="*/ 2147483647 h 104"/>
              <a:gd name="T4" fmla="*/ 2147483647 w 336"/>
              <a:gd name="T5" fmla="*/ 2147483647 h 104"/>
              <a:gd name="T6" fmla="*/ 0 60000 65536"/>
              <a:gd name="T7" fmla="*/ 0 60000 65536"/>
              <a:gd name="T8" fmla="*/ 0 60000 65536"/>
              <a:gd name="T9" fmla="*/ 0 w 336"/>
              <a:gd name="T10" fmla="*/ 0 h 104"/>
              <a:gd name="T11" fmla="*/ 336 w 336"/>
              <a:gd name="T12" fmla="*/ 104 h 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04">
                <a:moveTo>
                  <a:pt x="0" y="104"/>
                </a:moveTo>
                <a:cubicBezTo>
                  <a:pt x="44" y="60"/>
                  <a:pt x="88" y="16"/>
                  <a:pt x="144" y="8"/>
                </a:cubicBezTo>
                <a:cubicBezTo>
                  <a:pt x="200" y="0"/>
                  <a:pt x="268" y="28"/>
                  <a:pt x="33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9417" name="Picture 3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7772400" y="3276600"/>
            <a:ext cx="558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8" name="Picture 4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4191000" y="16002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9" name="Picture 4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0"/>
          <a:srcRect/>
          <a:stretch>
            <a:fillRect/>
          </a:stretch>
        </p:blipFill>
        <p:spPr bwMode="auto">
          <a:xfrm>
            <a:off x="762000" y="4648200"/>
            <a:ext cx="558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0" name="Picture 45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762000" y="44196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1" name="Picture 5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2"/>
          <a:srcRect/>
          <a:stretch>
            <a:fillRect/>
          </a:stretch>
        </p:blipFill>
        <p:spPr bwMode="auto">
          <a:xfrm>
            <a:off x="762000" y="2286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2" name="Picture 5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33"/>
          <a:srcRect/>
          <a:stretch>
            <a:fillRect/>
          </a:stretch>
        </p:blipFill>
        <p:spPr bwMode="auto">
          <a:xfrm>
            <a:off x="3733800" y="2286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3" name="Picture 4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1219200" y="48768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4" name="Picture 5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34"/>
          <a:srcRect/>
          <a:stretch>
            <a:fillRect/>
          </a:stretch>
        </p:blipFill>
        <p:spPr bwMode="auto">
          <a:xfrm>
            <a:off x="3733800" y="4572000"/>
            <a:ext cx="2032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5" name="Picture 5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5"/>
          <a:srcRect/>
          <a:stretch>
            <a:fillRect/>
          </a:stretch>
        </p:blipFill>
        <p:spPr bwMode="auto">
          <a:xfrm>
            <a:off x="5207000" y="4826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6" name="Picture 60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8051800" y="1524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7" name="Picture 5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37"/>
          <a:srcRect/>
          <a:stretch>
            <a:fillRect/>
          </a:stretch>
        </p:blipFill>
        <p:spPr bwMode="auto">
          <a:xfrm>
            <a:off x="7137400" y="2997200"/>
            <a:ext cx="254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8" name="Picture 58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4191000" y="3378200"/>
            <a:ext cx="2794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29" name="Picture 6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9"/>
          <a:srcRect/>
          <a:stretch>
            <a:fillRect/>
          </a:stretch>
        </p:blipFill>
        <p:spPr bwMode="auto">
          <a:xfrm>
            <a:off x="6324600" y="35306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30" name="Picture 6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40"/>
          <a:srcRect/>
          <a:stretch>
            <a:fillRect/>
          </a:stretch>
        </p:blipFill>
        <p:spPr bwMode="auto">
          <a:xfrm>
            <a:off x="4330700" y="2819400"/>
            <a:ext cx="177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31" name="Date Placeholder 38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D5068A-6A8C-4F49-8BD1-7D5D900E97B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32" name="Slide Number Placeholder 39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2B311D-94E9-42E0-8A9B-1D8E09158417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433" name="Footer Placeholder 40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10979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83566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957ACA-0BA4-4771-BD2E-E2C1984B2280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26AF1B-4B23-4C2D-96AE-95246200219D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8932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8356600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AD87EAB-AF0F-43AF-BC7C-AC4906E5C74A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523593-FB8A-4CD4-B52F-608A25143E25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5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30094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u="sng"/>
              <a:t>1.7 Transformation of strain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 flipV="1">
            <a:off x="6096000" y="60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6096000" y="2667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6172200" y="16764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 flipV="1">
            <a:off x="5334000" y="914400"/>
            <a:ext cx="68580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1" name="Freeform 7"/>
          <p:cNvSpPr>
            <a:spLocks/>
          </p:cNvSpPr>
          <p:nvPr/>
        </p:nvSpPr>
        <p:spPr bwMode="auto">
          <a:xfrm>
            <a:off x="7315200" y="2133600"/>
            <a:ext cx="88900" cy="533400"/>
          </a:xfrm>
          <a:custGeom>
            <a:avLst/>
            <a:gdLst>
              <a:gd name="T0" fmla="*/ 2147483647 w 56"/>
              <a:gd name="T1" fmla="*/ 2147483647 h 336"/>
              <a:gd name="T2" fmla="*/ 2147483647 w 56"/>
              <a:gd name="T3" fmla="*/ 2147483647 h 336"/>
              <a:gd name="T4" fmla="*/ 0 w 56"/>
              <a:gd name="T5" fmla="*/ 0 h 336"/>
              <a:gd name="T6" fmla="*/ 0 60000 65536"/>
              <a:gd name="T7" fmla="*/ 0 60000 65536"/>
              <a:gd name="T8" fmla="*/ 0 60000 65536"/>
              <a:gd name="T9" fmla="*/ 0 w 56"/>
              <a:gd name="T10" fmla="*/ 0 h 336"/>
              <a:gd name="T11" fmla="*/ 56 w 5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336">
                <a:moveTo>
                  <a:pt x="48" y="336"/>
                </a:moveTo>
                <a:cubicBezTo>
                  <a:pt x="52" y="268"/>
                  <a:pt x="56" y="200"/>
                  <a:pt x="48" y="144"/>
                </a:cubicBezTo>
                <a:cubicBezTo>
                  <a:pt x="40" y="88"/>
                  <a:pt x="20" y="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2472" name="Picture 9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467600" y="2209800"/>
            <a:ext cx="1270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11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8458200" y="2362200"/>
            <a:ext cx="1524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4" name="Picture 13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533400"/>
            <a:ext cx="1524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17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334000" y="685800"/>
            <a:ext cx="228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6" name="Picture 16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8077200" y="1447800"/>
            <a:ext cx="2286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22" descr="C:\Documents and Settings\Dr. Sumeet Basu\My Documents\me622_2010\TP_tmp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139700" y="28956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8" name="Date Placeholder 13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E53C71-95F0-4C1C-B8A2-7759482A41CF}" type="datetime1">
              <a:rPr lang="en-US" smtClean="0">
                <a:latin typeface="Times New Roman" pitchFamily="18" charset="0"/>
                <a:cs typeface="Times New Roman" pitchFamily="18" charset="0"/>
              </a:rPr>
              <a:pPr/>
              <a:t>11/26/2017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79" name="Slide Number Placeholder 14"/>
          <p:cNvSpPr>
            <a:spLocks noGrp="1"/>
          </p:cNvSpPr>
          <p:nvPr>
            <p:ph type="sldNum" sz="quarter" idx="13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2992D-ACD7-44E5-A486-896BF103158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0" name="Footer Placeholder 15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ME321: Advanced Mechanics of Solids</a:t>
            </a:r>
          </a:p>
        </p:txBody>
      </p:sp>
    </p:spTree>
    <p:extLst>
      <p:ext uri="{BB962C8B-B14F-4D97-AF65-F5344CB8AC3E}">
        <p14:creationId xmlns:p14="http://schemas.microsoft.com/office/powerpoint/2010/main" val="16172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Replacing $u_1, u_2, u_3$ by $u, v, w$  and $x_1, x_2, x_3$ by $x,y,z$&#10;(which is a notation we will sometimes use), the small strain tensor becomes:&#10;\begin{displaymath}&#10;\bm{\epsilon} = &#10; \left ( \begin{array}{ccc}&#10;\partial u/\partial x    &amp;(1/2) (\partial v/\partial x + \partial u/\partial y)&#10;&amp; (1/2) (\partial w/\partial x + \partial u/\partial z)\\&#10;     &amp;\partial v/\partial y    &#10;&amp;(1/2) (\partial w/\partial y + \partial v/\partial z) \\&#10;    &amp;\mathrm{Symm}     &amp;\partial w/\partial z&#10;\end{array} \right )&#10;\end{displaymath}&#10;i.e. the small strain tensor has {\em six} independent components &#10;in the most general case, given by&#10;\begin{eqnarray}&#10;\epsilon_{xx} = \epsilon_{11} &amp;=&amp; \frac{\partial u}{\partial x} \nonumber \\&#10;\epsilon_{yy} = \epsilon_{22} &amp;=&amp; \frac{\partial v}{\partial y} \nonumber \\&#10;\epsilon_{zz} = \epsilon_{33} &amp;=&amp; \frac{\partial w}{\partial z} \nonumber \\&#10;\epsilon_{xy} = \epsilon_{12} &amp;=&amp; &#10;\frac{1}{2} \left ( \frac{\partial v}{\partial x}  + \frac{\partial u}{\partial y} \right )&#10;\nonumber \\&#10;\epsilon_{xz} = \epsilon_{13} &amp;=&amp; &#10;\frac{1}{2} \left ( \frac{\partial w}{\partial x}  + \frac{\partial u}{\partial z} \right )&#10;\nonumber \\&#10;\epsilon_{yz} = \epsilon_{23} &amp;=&amp; &#10;\frac{1}{2} \left ( \frac{\partial v}{\partial x}  + \frac{\partial u}{\partial y} \right )&#10;\nonumber &#10;\end{eqnarray}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0714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\partial v}{\partial x} d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82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_3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5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he strains are given by,&#10;\begin{eqnarray}&#10;\epsilon_{31} (x_1,x_2) &amp;=&amp; - \frac{b}{4 \pi} \frac{x_2}{x_1^2+x_2^2}&#10;\nonumber \\&#10;\epsilon_{32} (x_1,x_2) &amp;=&amp; \frac{b}{4 \pi} \frac{x_1}{x_1^2+x_2^2}&#10;\nonumber&#10;\end{eqnarray}&#10;all other $\epsilon_{ij}=0$&#10;The strains turn out to be compatible! This shows that the &#10;compatibility conditions are necessary but not &#10;sufficient to guarantee single values displacements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495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\partial u}{\partial y} d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9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138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56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the motion&#10;\begin{eqnarray}&#10;x &amp;=&amp; X + kY^2 t^2 \nonumber \\&#10;y &amp;=&amp; Y + k Y t, \nonumber \\&#10;z &amp;=&amp; Z. \nonumber&#10;\end{eqnarray}&#10;Clearly,&#10;\begin{displaymath}&#10;\bm{F} = \left ( \begin{array}{ccc}&#10;1   &amp; 2 k Y t^2  &amp;0 \\&#10;0   &amp;1+ k t    &amp;0 \\&#10;0   &amp;0   &amp;1&#10;\end{array}&#10;\right ).&#10;\end{displaymath}&#10;And,&#10;\begin{displaymath}&#10;\bm{\nabla}_0 \bm{U} = \bm{F}- \bm{I} = \left ( \begin{array}{ccc}&#10;0   &amp; 2 k Y t^2 -1  &amp;0 \\&#10;0   &amp; k t    &amp;0 \\&#10;0   &amp;0   &amp;0&#10;\end{array}&#10;\right ).&#10;\end{displaymath}&#10;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362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B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0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A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5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alph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"/>
  <p:tag name="PICTUREFILESIZE" val="57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rom the figure in the previous slide, we can easily derive the following:&#10;\begin{displaymath}&#10;\epsilon_{xx} = \frac{A^\prime B^\prime - AB}{AB},&#10;\end{displaymath}&#10;where&#10;\begin{displaymath}&#10;A^\prime B^\prime = &#10;\sqrt{ \left ( dx + \frac{\partial u}{\partial x} dx \right )^2 + &#10;\left ( \frac{\partial v}{\partial x} dx \right )^2 }&#10;\simeq \left ( 1 + \frac{\partial u}{\partial x}  \right ) dx,&#10;\end{displaymath}&#10;so that,&#10;\begin{displaymath}&#10;\epsilon_{xx} = \frac{\partial u}{\partial x}&#10;\end{displaymath}&#10;Obviously, $\epsilon_{yy} = \partial v/\partial y$ can be similarly derived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536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oindent&#10;Let us define an {\it engineering shear strain} $\gamma_{xy}$ as&#10;\begin{displaymath}&#10;\gamma_{xy} = \frac{\pi}{2} - \angle C^\prime A^\prime B^\prime&#10;= \alpha + \beta.&#10;\end{displaymath}&#10;Using the relation $\tan \alpha \simeq \alpha$ for small $\alpha$,&#10;\begin{displaymath}&#10;\gamma_{xy} = \frac{\frac{\partial v}{\partial x} dx}&#10;{dx + \frac{\partial u}{\partial x} dx} +&#10;\frac{\frac{\partial u}{\partial y} dx}&#10;{dx + \frac{\partial v}{\partial y} dx} \simeq&#10;\frac{\partial u}{\partial y} + \frac{\partial v}{\partial x}.&#10;\end{displaymath}&#10;Note that the engineering shear strain is twice of the &#10;tensorial shear strain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9"/>
  <p:tag name="PICTUREFILESIZE" val="537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heta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Note that&#10;\begin{eqnarray}&#10;\bm{E} &amp;=&amp; \frac{1}{2} \left ( \bm{\nabla}_0 \bm{U} + (\bm{\nabla}_0&#10;\bm{U})^T + \bm{\nabla}_0 \bm{U} (\bm{\nabla}_0 \bm{U})^T \right )&#10;\;\;\; \mbox{and,} \nonumber \\&#10;\bm{\epsilon} &amp;=&amp; \frac{1}{2} \left ( \bm{\nabla}_0 \bm{U}&#10;+ (\bm{\nabla}_0 \bm{U})^T \right ) \nonumber&#10;\end{eqnarray}&#10;&#10;The following animation demonstrates:&#10;\begin{itemize}&#10;\item The motion for a unit square on the $X-Y$plane.&#10;\item The deformation of a line initially at $45^o$ to the $X$ axis&#10;and of length $a=\sqrt{2}*0.1$. &#10;\item Shown in black is the deformed length of the line calculated &#10;from $\bm{E}$ while red shows the deformed length according to &#10;$\bm{\epsilon}$. Note that the difference increses as the &#10;overall defomations become large.&#10;\end{itemize}&#10;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4"/>
  <p:tag name="PICTUREFILESIZE" val="8050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^\prime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57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Like any tensor, the components of $\bm{\epsilon}$ in any &#10;reference frame $(x^\prime, y^\prime, z^\prime)$ can be expressed in terms &#10;of its components in $(x,y,z)$. This is done with the &#10;{\em transformation tensor} $\bm{Q}$&#10;\begin{displaymath}&#10;[\bm{Q}] = \left ( \begin{array}{ccc}&#10;\cos(x^\prime, x)  &amp;\cos(x^\prime, y)    &amp;\cos(x\prime, z) \\&#10;\cos(y^\prime, x)  &amp;\cos(y^\prime, y)    &amp;\cos(y^\prime, z) \\&#10;\cos(z^\prime, x)  &amp;\cos(z^\prime, y)    &amp;\cos(z^\prime, z) \\&#10;\end{array}&#10;\right )&#10;\end{displaymath}&#10;The components of $\bm{Q}$ are the direction cosines of the primed&#10;axes with respect to the unprimed ones. The components of the transformed strain &#10;tensor becomes&#10;\begin{displaymath}&#10;[\bm{\epsilon}^\prime] = [\bm{Q}] [\bm{\epsilon}] [\bm{Q}]^T.&#10;\end{displaymath}&#10;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43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In indicial notation&#10;\begin{displaymath}&#10;Q_{ij} = \cos(x_i^\prime, x_j),&#10;\end{displaymath}&#10;so that&#10;\begin{displaymath}&#10;\epsilon_{ij}^\prime = Q_{im} \epsilon_{mn} Q_{jn}.&#10;\end{displaymath}&#10;In 2 dimensions in particular,&#10;\begin{displaymath}&#10;[\bm{Q}] = \left ( \begin{array}{ccc}&#10;\cos \theta   &amp;\sin \theta   &amp;0 \\&#10;- \sin \theta   &amp;\cos \theta   &amp;0 \\&#10;0    &amp;0   &amp;1 &#10;\end{array} \right ).&#10;\end{displaymath}&#10;where $\theta$ is the angle shown in the previous slide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8"/>
  <p:tag name="PICTUREFILESIZE" val="3888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{\em To measure the strain at a point $(a)$ on a deforming metal sheet&#10;that is being formed,&#10;a plant engineer puts three indentation marks around $(a)$, &#10;measures the distances between them at the onset and &#10;after some deformation. Can we find the strain components at $\bm{\epsilon}$&#10;with respect to the $x_1-x_2$ coordinate system?}&#10;\end{minipage}&#10;&#10;Clearly &#10;\begin{eqnarray}&#10;\epsilon_{11} &amp;=&amp; \frac{1.5-1}{1} = 0.5 \nonumber \\&#10;\epsilon_{22} &amp;=&amp; \frac{2 - 1}{1} = 1 \nonumber &#10;\end{eqnarray}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221"/>
  <p:tag name="PICTUREFILESIZE" val="1123727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ar{x}_1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627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ar{x}_2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0"/>
  <p:tag name="PICTUREFILESIZE" val="2627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45^o$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15"/>
  <p:tag name="PICTUREFILESIZE" val="305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lso,&#10;\begin{displaymath}&#10;\bar{\epsilon}_{11} = \frac{2.8-1.414}{1.141} = 0.98&#10;\end{displaymath}&#10;Remeber that $Q_{ij} = \bar{\bm{e}}_i \cdot \bm{e}_j$. So, &#10;$\bar{\epsilon}_{ij} = Q_{im} Q_{jn} \epsilon_{mn}$, i.e.&#10;\begin{displaymath}&#10;\bar{\epsilon}_{11} = Q_{1m} Q_{1n} \epsilon_{mn}. &#10;\end{displaymath}&#10;$Q_{11} = 1/\sqrt{2}$ and $Q_{12} = \cos(\pi/2 - 45^o) = 1/\sqrt{2}$ and so,&#10;\begin{displaymath}&#10;0.98 = \frac{1}{2} \times 0.5 + \frac{1}{2} \epsilon_{12}&#10;\end{displaymath}&#10;so that $\epsilon_{12}=1.46$.&#10;\end{document}&#10;"/>
  <p:tag name="FILENAME" val="TP_tmp"/>
  <p:tag name="FORMAT" val="bmp256"/>
  <p:tag name="RES" val="1200"/>
  <p:tag name="BLEND" val="0"/>
  <p:tag name="TRANSPARENT" val="1"/>
  <p:tag name="TBUG" val="0"/>
  <p:tag name="ALLOWFS" val="0"/>
  <p:tag name="ORIGWIDTH" val="239"/>
  <p:tag name="PICTUREFILESIZE" val="943120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Strain gauges are used to measure strains. A few facts about strain gauges:&#10;\begin{itemize}&#10;\item {\em Electrical resistance strain gauges}: &#10;Most commonly used strain sensor for measuring normal strains&#10;\item {\em Principle}: Resistance change due to change in dimensions&#10;\item {\em Construction}: Grid of thin foil of metallic alloy encapsulated between two protective sheets of polyimide&#10;The gage is bonded to the structure &#10;\item Since the gauge area is finite &#10;(about $3 \; \mathrm{mm} \times  4 \; \mathrm{mm}$) &#10;the strain measured is the average strain over this area.&#10;\end{itemize}&#10;\end{minipage}&#10;&#10;Note that strain gauges measure {\em change in length} due to deformation in &#10;a direction parallel to the copper lines on it.&#10;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4"/>
  <p:tag name="PICTUREFILESIZE" val="65094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change in resistance $\Delta R$ of a strain gauge is related to the strain experienced&#10;by it through the equation&#10;\begin{displaymath}&#10;\frac{\Delta R}{R} = S_g \epsilon,&#10;\end{displaymath}&#10;where, $R$ is the resistance of the undeformed strain gauge (can be &#10;$120, 350$ or $1000 \; \mathrm{\Omega}$ and $S_g$ is the &#10;{\em gauge factor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2189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75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Recall that a Wheatstone bridge is balanced (i.e $E=0$ for all $V$) when&#10;\begin{displaymath}&#10;R_1= R_2 = R_3 = R_4.&#10;\end{displaymath}&#10;Thus, if the four arms of the Wheatstone bridge are four gauges which are &#10;balanced at the beginning but undergo strains thereafter, the balance will &#10;be disturbed and we will have:&#10;\begin{displaymath}&#10;\frac{\Delta E}{V}  = \frac{1}{4} \left [ \frac{\Delta R_1}{R_1} &#10;- \frac{\Delta R_2}{R_2} + \frac{\Delta R_3}{R_3} -&#10;\frac{\Delta R_4}{R_4} \right ], \; \mbox{or}&#10;\end{displaymath}&#10;\begin{displaymath}&#10;\frac{\Delta E}{V}  = \frac{1}{4} S_g \left [ \epsilon_1 - \epsilon_2&#10;+ \epsilon_3 - \epsilon_4 \right ].&#10;\end{displaymath}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7"/>
  <p:tag name="PICTUREFILESIZE" val="3174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ypical values of $\Delta E$ are $5-20 \; \mathrm{\mu V/\mu \epsilon}$ and &#10;hence require amplification.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14"/>
  <p:tag name="PICTUREFILESIZE" val="302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9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d 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8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i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2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r_0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75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lmost rigid bar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2"/>
  <p:tag name="PICTUREFILESIZE" val="637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3 in}&#10;Find the strains at $A$ due to the combined bending-torsion&#10;problem. Use strain gauges.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17"/>
  <p:tag name="PICTUREFILESIZE" val="4178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L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6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P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w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3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T=Pd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"/>
  <p:tag name="PICTUREFILESIZE" val="247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86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7"/>
  <p:tag name="PICTUREFILESIZE" val="59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99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9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u(x+d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249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z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39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6"/>
  <p:tag name="PICTUREFILESIZE" val="39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5"/>
  <p:tag name="PICTUREFILESIZE" val="52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A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0"/>
  <p:tag name="PICTUREFILESIZE" val="86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99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x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99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epsilon_{xy}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3"/>
  <p:tag name="PICTUREFILESIZE" val="11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(x,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65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\begin{minipage}{2 in}&#10;{\em Find the relation between the strains at the point A and the torque &#10;and bendling load applied on the cantilevered hollow pipe. From the &#10;readings of 2 sets of strain rosettes ($0^\circ, 45^\circ, - 45^\circ$) at &#10;$A$ and $A^\prime$, how will &#10;you determine the components of strains at these points in the &#10;$x,y,z$ system?}&#10;&#10;\end{minipage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147"/>
  <p:tag name="PICTUREFILESIZE" val="1378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105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x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86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y^\prime$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8"/>
  <p:tag name="PICTUREFILESIZE" val="105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Transformation tensor between $(x,y,z)$ and $(x^\prime, y^\prime, z^\prime)$&#10;in the left figure is&#10;\begin{displaymath}&#10;\bm{Q} = \left ( \begin{array}{ccc}&#10;\cos \dfrac{\pi}{4}  &amp; \cos \left ( \dfrac{\pi}{2} - \dfrac{\pi}{4} \right ) &amp; 0 \\&#10;\cos \left ( \dfrac{\pi}{2} + \dfrac{\pi}{4} \right )  &amp; \cos \dfrac{\pi}{4}  &amp; 0 \\&#10;0   &amp; 0   &amp;1&#10;\end{array} \right ) = .\left ( \begin{array}{ccc}&#10;\dfrac{1}{\sqrt{2}}  &amp; \dfrac{1}{\sqrt{2}}  &amp; 0 \\&#10;-\dfrac{1}{\sqrt{2}} &amp; \dfrac{1}{\sqrt{2}}  &amp; 0 \\&#10;0   &amp; 0   &amp;1&#10;\end{array} \right )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19"/>
  <p:tag name="PICTUREFILESIZE" val="21577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&#10;\begin{document}&#10;\newcommand{\bm}[1]{\mbox{\boldmath $#1$}}&#10;\noindent&#10;So, using the transformation of strains&#10;\begin{displaymath}&#10;\left ( \begin{array}{ccc}&#10;\epsilon_{x^\prime x^\prime}   &amp;\epsilon_{x^\prime y^\prime}  &amp;0 \\&#10;\epsilon_{x^\prime y^\prime}   &amp;\epsilon_{y^\prime y^\prime}  &amp;0 \\&#10;0   &amp; 0  &amp; 1 &#10;\end{array} \right ) = \left ( \begin{array}{ccc}&#10;\dfrac{1}{\sqrt{2}}  &amp; \dfrac{1}{\sqrt{2}}  &amp; 0 \\&#10;-\dfrac{1}{\sqrt{2}} &amp; \dfrac{1}{\sqrt{2}}  &amp; 0 \\&#10;0   &amp; 0   &amp;1&#10;\end{array} \right )&#10;\left ( \begin{array}{ccc}&#10;\epsilon_{x x}   &amp;\epsilon_{x y}  &amp;0 \\&#10;\epsilon_{x y}   &amp;\epsilon_{y y}  &amp;0 \\&#10;0   &amp; 0  &amp; 0 &#10;\end{array} \right ) &#10;\left ( \begin{array}{ccc}&#10;\dfrac{1}{\sqrt{2}}  &amp; -\dfrac{1}{\sqrt{2}}  &amp; 0 \\&#10;\dfrac{1}{\sqrt{2}} &amp; \dfrac{1}{\sqrt{2}}  &amp; 0 \\&#10;0   &amp; 0   &amp;1&#10;\end{array} \right )&#10;\end{displaymath}&#10;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66"/>
  <p:tag name="PICTUREFILESIZE" val="24313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The $45^\circ$ and $-45^\circ$ strain gauges measure &#10;$\epsilon_{x^\prime x^\prime}$ and $\epsilon_{y^\prime y^\prime}$ &#10;respectively, while the $0^\circ$ gauge measures $\epsilon_{xx}$.&#10;Additionally in our case $\epsilon_{yy}=0$. So, we have from the &#10;transformation:&#10;\begin{eqnarray}&#10;\epsilon_{x^\prime x^\prime} &amp;=&amp; &#10;\epsilon_{45}^A = \dfrac{1}{2} \epsilon_{xx} + \epsilon_{xy}&#10;\nonumber \\&#10;\epsilon_{y^\prime y^\prime} &amp;=&amp; &#10;\epsilon_{-45}^{A} = \dfrac{1}{2} \epsilon_{xx} - \epsilon_{xy}&#10;\nonumber &#10;\end{eqnarray}&#10;&#10;If the $0^\circ$ gauges at $A$ and $A^\prime$ form a half bridge circuit, &#10;we have &#10;\begin{displaymath}&#10;\epsilon_{xx} = \dfrac{\epsilon_{half-bridge}}{2}.&#10;\end{displaymath}&#10;Similarly, if the $\pm 45^\circ$ gauges are connected in a full bridge &#10;circuit, we have&#10;\begin{displaymath}&#10;\epsilon_{full-bridge} = \epsilon_{45}^A - \epsilon_{-45}^A + \epsilon_{45}^{A^\prime}&#10;- \epsilon_{-45}^{A^\prime} = 4 \epsilon_{xy}.&#10;\end{displaymath}&#10;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53718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Given a strain field $\epsilon_{ij}$, it is not always possible to derive the &#10;displacement field by integration. To make that possible, certain &#10;conditions must be obeyed by the various strain components, known &#10;as {\em compatibility conditions}.&#10;&#10;For example, if &#10;\begin{displaymath}&#10;\frac{ \partial u}{\partial x} = x+y, \frac{\partial u}{\partial y} = x^3,&#10;\end{displaymath}&#10;we cannot find $u(x,y)$ because,&#10;\begin{displaymath}&#10;\frac{\partial^2 u}{\partial x \partial y} \neq \frac{\partial^2 u}{\partial y \partial x}.&#10;\end{displaymath}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345"/>
  <p:tag name="PICTUREFILESIZE" val="36294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Consider that we know the 6 strain components $\epsilon_{ij}$ &#10;at a point and &#10;would like to integrate them to find the 3 displacement components&#10;$u_i$. We require that the displacements be continuous functions of &#10;$x_1,x_2,x_3$. &#10;&#10;\begin{minipage}{3 in}&#10;Note that &#10;\begin{displaymath}&#10;u_i^P = u_i^0 +\int_C du_i = u_i^0 + \int_C \frac{\partial u_i}{\partial x_j}&#10;d x_j,&#10;\end{displaymath}&#10;and we require that the displacement components at P should &#10;not depend on the path C taken for the integration from the origin $O$.&#10;\end{minipag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694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v(x,y+dy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37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C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7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5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41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u}^o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6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$\bm{u}^P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6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The last term can be written as&#10;\begin{displaymath}&#10;\int_C \frac{\partial u_i}{\partial x_j} d x_j = &#10;\int_C \left ( \epsilon_{ij} + \omega_{ij} \right ) dx_j.&#10;\end{displaymath}&#10;Here, $\epsilon_{ij}$ is the symmetric part of $u_{i,j}$ while &#10;$\omega_{ij}$ is the anti-symmetric part, i.e.&#10;\begin{displaymath}&#10;\omega_{ij} = \frac{1}{2} \left ( \frac{\partial u_i}{\partial x_j} - &#10;\frac{\partial u_j}{\partial x_i} \right ),&#10;\end{displaymath}&#10;and is the rotation tensor.&#10;&#10;Now, if $u_i$ is continuous,&#10;\begin{displaymath}&#10;\frac{\partial^2 u_i}{\partial x_j \partial x_k} = &#10;\frac{\partial^2 u_i}{\partial x_k \partial x_j},&#10;\end{displaymath}&#10;so that,&#10;\begin{eqnarray}&#10;\frac{\partial \epsilon_{ij}}{\partial x_k} + \frac{\partial \omega_{ij}}{\partial x_k}&#10;&amp;=&amp; \frac{\partial \epsilon_{ik}}{\partial x_j} + \frac{\partial \omega_{ik}}{\partial x_j} &#10;\nonumber \\&#10;\mbox{or} \; &#10;\frac{\partial \epsilon_{ij}}{\partial x_k} - \frac{\partial \epsilon_{ik}}{\partial x_j}&#10;&amp;=&amp; \frac{\partial \omega_{ik}}{\partial x_j}  -&#10;\frac{\partial \omega_{ij}}{\partial x_k}&#10;\nonumber&#10;\end{eqnarray}&#10;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3"/>
  <p:tag name="PICTUREFILESIZE" val="8513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 amsmath}&#10;\begin{document}&#10;\newcommand{\bm}[1]{\mbox{\boldmath $#1$}}&#10;\noindent&#10;Now, it is easy to show that:&#10;\begin{displaymath}&#10;\frac{\partial \omega_{ik}}{\partial x_j}  -&#10;\frac{\partial \omega_{ij}}{\partial x_k} = \frac{\partial \omega_{jk}}{\partial x_i},&#10;\end{displaymath}&#10;because,&#10;\begin{eqnarray}&#10;LHS &amp;=&amp; \frac{1}{2} \left ( u_{i,kj} - u_{k,ij} - u_{i,jk} + u_{j,ik} \right )&#10;\nonumber \\&#10;&amp;=&amp; \frac{1}{2} \left ( u_{j,ik} - u_{k,ij} \right ) \nonumber \\&#10;&amp;=&amp; \frac{1}{2} \left ( u_{j,ki} - u_{k,ji} \right ). \nonumber&#10;\end{eqnarray}&#10;So, finally,&#10;\begin{displaymath}&#10;\frac{\partial \epsilon_{ij}}{\partial x_k}  - &#10;\frac{\partial \epsilon_{ik}}{\partial x_j}  = \frac{\partial \omega_{jk}}{\partial x_i},&#10;\end{displaymath}&#10;and differentiating once more wrt $x_m$,&#10;\begin{displaymath}&#10;\epsilon_{ij,km} - \epsilon_{ik,jm} = \omega_{jk,im}.&#10;\end{displaymath}&#10;&#10;&#10;\end{document}&#10;"/>
  <p:tag name="FILENAME" val="TP_tmp"/>
  <p:tag name="FORMAT" val="bmpmono"/>
  <p:tag name="RES" val="600"/>
  <p:tag name="BLEND" val="0"/>
  <p:tag name="TRANSPARENT" val="1"/>
  <p:tag name="TBUG" val="0"/>
  <p:tag name="ALLOWFS" val="0"/>
  <p:tag name="ORIGWIDTH" val="262"/>
  <p:tag name="PICTUREFILESIZE" val="51977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A few more steps of tensor manipulations are needed for our purpose.&#10;Note that&#10;\begin{displaymath}&#10;\omega_{im,j} = \frac{1}{2} \left ( u_{i,mj} - u_{m,ij} \right )&#10;= \frac{1}{2} \left ( u_{i,mj} + u_{j,im} \right ) - \frac{1}{2}&#10;\left ( u_{j,im} + u_{m,ij} \right ) .&#10;\end{displaymath}&#10;We use the fact that for a continuous function, $u_{i,jk}=u_{i,kj}$ &#10;and so,&#10;\begin{displaymath}&#10;\omega_{im,j} = \epsilon_{im,j} - \epsilon_{jm,i}.&#10;\end{displaymath}&#10;Thus, we get,&#10;\begin{displaymath}&#10;u_i^P = u_i^O + \omega_{ij}^P x_j^P + \int_C U_{ik} dx_k,&#10;\end{displaymath}&#10;where,&#10;\begin{displaymath}&#10;U_{ik} = \epsilon_{ik} - x_j \left ( \epsilon_{ik,j} - \epsilon_{jk,i} \right ).&#10;\end{displaymath}&#10;Invoking Stoke's theorem for a {\it simply connected} region, &#10;it can be shown that the integral is path independent iff&#10;$U_{ik,l} = U_{il,k}$. It is easy to show (just a lot of manipulations)&#10;that this condition leads to (Note that for a {\it multiply connected}&#10;region, further conditions may be necessary on the strains)&#10;\begin{displaymath}&#10;\epsilon_{ij,kl} + \epsilon_{kl,ij} - \epsilon_{ik,jl} - \epsilon_{jl,ik} = 0,&#10;\end{displaymath}&#10;which is called the {\it compatibility equations} for strain.&#10;\end{document}&#10;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12870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newcommand{\bm}[1]{\mbox{\boldmath $#1$}}&#10;\noindent&#10;Only 6 out of the 81 compatibility equations are independent &#10;and they can be written as&#10;\begin{eqnarray}&#10;\frac{\partial^2 \epsilon_{xx}}{\partial y^2} +&#10;\frac{\partial^2 \epsilon_{yy}}{\partial x^2} &amp;=&amp; \frac{\partial^2 \epsilon_{xy}}&#10;{\partial x \partial y} \nonumber \\&#10;\frac{\partial^2 \epsilon_{yy}}{\partial z^2} +&#10;\frac{\partial^2 \epsilon_{zz}}{\partial y^2} &amp;=&amp; \frac{\partial^2 \epsilon_{yz}}&#10;{\partial y \partial z} \nonumber \\&#10;\frac{\partial^2 \epsilon_{zz}}{\partial x^2} +&#10;\frac{\partial^2 \epsilon_{xx}}{\partial z^2} &amp;=&amp; \frac{\partial^2 \epsilon_{zx}}&#10;{\partial z \partial x} \nonumber \\&#10;\frac{\partial^2 \epsilon_{xx}}{\partial y \partial z} &amp;=&amp;&#10;\frac{\partial}{\partial x} \left ( - \frac{\partial \epsilon_{yz}}&#10;{\partial x} +  \frac{\partial \epsilon_{zx}}&#10;{\partial y}&#10;+ - \frac{\partial \epsilon_{xy}}&#10;{\partial z} \right ) \nonumber \\&#10;\frac{\partial^2 \epsilon_{yy}}{\partial z \partial x} &amp;=&amp;&#10;\frac{\partial}{\partial y} \left ( - \frac{\partial \epsilon_{zx}}&#10;{\partial y} +  \frac{\partial \epsilon_{xy}}&#10;{\partial z}&#10;+  \frac{\partial \epsilon_{yz}}&#10;{\partial x} \right ) \nonumber \\&#10;\frac{\partial^2 \epsilon_{zz}}{\partial x \partial y} &amp;=&amp;&#10;\frac{\partial}{\partial z} \left ( - \frac{\partial \epsilon_{xy}}&#10;{\partial z} +  \frac{\partial \epsilon_{yz}}&#10;{\partial x}&#10;+  \frac{\partial \epsilon_{zx}}&#10;{\partial y} \right ) \nonumber &#10;\end{eqnarray}&#10;&#10;&#10;&#10;&#10;\end{document}&#10;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45"/>
  <p:tag name="PICTUREFILESIZE" val="8746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Consider a problem where the displacement components are given as:&#10;\begin{displaymath}&#10;u_1=0, u_2=0 \;\; \mathrm{and} \;\; &#10;u_3(x_1,x_2) = \frac{b}{2 \pi} \tan^{-1} \left ( \frac{x_2}{x_1} \right ).&#10;\end{displaymath}&#10;As shown in the figure below, the displacements are discontinuous&#10;$x_2=0$.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3458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231</Words>
  <Application>Microsoft Office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2017-11-26T06:24:30Z</dcterms:created>
  <dcterms:modified xsi:type="dcterms:W3CDTF">2017-11-26T06:33:44Z</dcterms:modified>
</cp:coreProperties>
</file>