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2"/>
  </p:notesMasterIdLst>
  <p:handoutMasterIdLst>
    <p:handoutMasterId r:id="rId33"/>
  </p:handoutMasterIdLst>
  <p:sldIdLst>
    <p:sldId id="257" r:id="rId2"/>
    <p:sldId id="259" r:id="rId3"/>
    <p:sldId id="260" r:id="rId4"/>
    <p:sldId id="265" r:id="rId5"/>
    <p:sldId id="262" r:id="rId6"/>
    <p:sldId id="264" r:id="rId7"/>
    <p:sldId id="267" r:id="rId8"/>
    <p:sldId id="269" r:id="rId9"/>
    <p:sldId id="270" r:id="rId10"/>
    <p:sldId id="272" r:id="rId11"/>
    <p:sldId id="273" r:id="rId12"/>
    <p:sldId id="275" r:id="rId13"/>
    <p:sldId id="276" r:id="rId14"/>
    <p:sldId id="277" r:id="rId15"/>
    <p:sldId id="278" r:id="rId16"/>
    <p:sldId id="274" r:id="rId17"/>
    <p:sldId id="279" r:id="rId18"/>
    <p:sldId id="280" r:id="rId19"/>
    <p:sldId id="281" r:id="rId20"/>
    <p:sldId id="282" r:id="rId21"/>
    <p:sldId id="283" r:id="rId22"/>
    <p:sldId id="284" r:id="rId23"/>
    <p:sldId id="523" r:id="rId24"/>
    <p:sldId id="524" r:id="rId25"/>
    <p:sldId id="286" r:id="rId26"/>
    <p:sldId id="287" r:id="rId27"/>
    <p:sldId id="290" r:id="rId28"/>
    <p:sldId id="292" r:id="rId29"/>
    <p:sldId id="291" r:id="rId30"/>
    <p:sldId id="293" r:id="rId31"/>
  </p:sldIdLst>
  <p:sldSz cx="9144000" cy="6858000" type="screen4x3"/>
  <p:notesSz cx="6858000" cy="9144000"/>
  <p:custDataLst>
    <p:tags r:id="rId3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127" autoAdjust="0"/>
    <p:restoredTop sz="90929"/>
  </p:normalViewPr>
  <p:slideViewPr>
    <p:cSldViewPr>
      <p:cViewPr>
        <p:scale>
          <a:sx n="87" d="100"/>
          <a:sy n="87" d="100"/>
        </p:scale>
        <p:origin x="-1752" y="-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3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 i="0"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 i="0"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 i="0"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 i="0"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fld id="{7BA9952E-40F4-4F7E-9784-D642005047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49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2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5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85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5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fld id="{86AC0D67-5868-4B22-84EE-376C7908C0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959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143000" y="457200"/>
            <a:ext cx="3200400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buNone/>
              <a:defRPr sz="2400" baseline="0">
                <a:latin typeface="Arial" pitchFamily="34" charset="0"/>
              </a:defRPr>
            </a:lvl2pPr>
            <a:lvl3pPr>
              <a:defRPr sz="1600" baseline="0">
                <a:latin typeface="Arial" pitchFamily="34" charset="0"/>
              </a:defRPr>
            </a:lvl3pPr>
            <a:lvl4pPr>
              <a:defRPr sz="1600" baseline="0">
                <a:latin typeface="Arial" pitchFamily="34" charset="0"/>
              </a:defRPr>
            </a:lvl4pPr>
            <a:lvl5pPr>
              <a:defRPr sz="1600" baseline="0">
                <a:latin typeface="Arial" pitchFamily="34" charset="0"/>
              </a:defRPr>
            </a:lvl5pPr>
          </a:lstStyle>
          <a:p>
            <a:pPr lvl="1"/>
            <a:endParaRPr lang="en-US" dirty="0"/>
          </a:p>
        </p:txBody>
      </p:sp>
      <p:sp>
        <p:nvSpPr>
          <p:cNvPr id="3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A46AA-EB1C-40E5-8D78-46075680F401}" type="datetime1">
              <a:rPr lang="en-US" smtClean="0"/>
              <a:pPr>
                <a:defRPr/>
              </a:pPr>
              <a:t>11/26/2017</a:t>
            </a:fld>
            <a:endParaRPr lang="en-US" dirty="0"/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ME321: Advanced Mechanics of Solids</a:t>
            </a:r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55E31-9127-4E05-8BD0-68DD69C3A5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762000" y="533400"/>
            <a:ext cx="0" cy="571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Times New Roman" charset="0"/>
            </a:endParaRPr>
          </a:p>
        </p:txBody>
      </p:sp>
      <p:sp>
        <p:nvSpPr>
          <p:cNvPr id="3075" name="Line 3"/>
          <p:cNvSpPr>
            <a:spLocks noChangeShapeType="1"/>
          </p:cNvSpPr>
          <p:nvPr/>
        </p:nvSpPr>
        <p:spPr bwMode="auto">
          <a:xfrm>
            <a:off x="914400" y="685800"/>
            <a:ext cx="0" cy="571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Times New Roman" charset="0"/>
            </a:endParaRPr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381000" y="5638800"/>
            <a:ext cx="8229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Times New Roman" charset="0"/>
            </a:endParaRPr>
          </a:p>
        </p:txBody>
      </p:sp>
      <p:pic>
        <p:nvPicPr>
          <p:cNvPr id="2053" name="Picture 5" descr="C:\Documents and Settings\Dr. Sumeet Basu\My Documents\My Pictures\iitk_log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67600" y="5715000"/>
            <a:ext cx="10064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fld id="{65D35AAA-1723-45C7-A094-4423521D8FFA}" type="datetime1">
              <a:rPr lang="en-US" smtClean="0"/>
              <a:pPr>
                <a:defRPr/>
              </a:pPr>
              <a:t>11/26/2017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r>
              <a:rPr lang="en-US"/>
              <a:t>ME321: Advanced Mechanics of Solids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58200" y="304800"/>
            <a:ext cx="457200" cy="396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baseline="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fld id="{297A33E9-6E9B-4565-9B46-87BAB2BB02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>
          <a:solidFill>
            <a:schemeClr val="tx2"/>
          </a:solidFill>
          <a:latin typeface="Arial" charset="0"/>
          <a:cs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>
          <a:solidFill>
            <a:schemeClr val="tx2"/>
          </a:solidFill>
          <a:latin typeface="Arial" charset="0"/>
          <a:cs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>
          <a:solidFill>
            <a:schemeClr val="tx2"/>
          </a:solidFill>
          <a:latin typeface="Arial" charset="0"/>
          <a:cs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>
          <a:solidFill>
            <a:schemeClr val="tx2"/>
          </a:solidFill>
          <a:latin typeface="Arial" charset="0"/>
          <a:cs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tags" Target="../tags/tag53.xml"/><Relationship Id="rId7" Type="http://schemas.openxmlformats.org/officeDocument/2006/relationships/image" Target="../media/image34.png"/><Relationship Id="rId2" Type="http://schemas.openxmlformats.org/officeDocument/2006/relationships/tags" Target="../tags/tag5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1.bin"/><Relationship Id="rId4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66.xml"/><Relationship Id="rId13" Type="http://schemas.openxmlformats.org/officeDocument/2006/relationships/tags" Target="../tags/tag71.xml"/><Relationship Id="rId18" Type="http://schemas.openxmlformats.org/officeDocument/2006/relationships/tags" Target="../tags/tag76.xml"/><Relationship Id="rId26" Type="http://schemas.openxmlformats.org/officeDocument/2006/relationships/image" Target="../media/image45.png"/><Relationship Id="rId39" Type="http://schemas.openxmlformats.org/officeDocument/2006/relationships/image" Target="../media/image58.png"/><Relationship Id="rId3" Type="http://schemas.openxmlformats.org/officeDocument/2006/relationships/tags" Target="../tags/tag61.xml"/><Relationship Id="rId21" Type="http://schemas.openxmlformats.org/officeDocument/2006/relationships/slideLayout" Target="../slideLayouts/slideLayout1.xml"/><Relationship Id="rId34" Type="http://schemas.openxmlformats.org/officeDocument/2006/relationships/image" Target="../media/image53.png"/><Relationship Id="rId7" Type="http://schemas.openxmlformats.org/officeDocument/2006/relationships/tags" Target="../tags/tag65.xml"/><Relationship Id="rId12" Type="http://schemas.openxmlformats.org/officeDocument/2006/relationships/tags" Target="../tags/tag70.xml"/><Relationship Id="rId17" Type="http://schemas.openxmlformats.org/officeDocument/2006/relationships/tags" Target="../tags/tag75.xml"/><Relationship Id="rId25" Type="http://schemas.openxmlformats.org/officeDocument/2006/relationships/image" Target="../media/image44.png"/><Relationship Id="rId33" Type="http://schemas.openxmlformats.org/officeDocument/2006/relationships/image" Target="../media/image52.png"/><Relationship Id="rId38" Type="http://schemas.openxmlformats.org/officeDocument/2006/relationships/image" Target="../media/image57.png"/><Relationship Id="rId2" Type="http://schemas.openxmlformats.org/officeDocument/2006/relationships/tags" Target="../tags/tag60.xml"/><Relationship Id="rId16" Type="http://schemas.openxmlformats.org/officeDocument/2006/relationships/tags" Target="../tags/tag74.xml"/><Relationship Id="rId20" Type="http://schemas.openxmlformats.org/officeDocument/2006/relationships/tags" Target="../tags/tag78.xml"/><Relationship Id="rId29" Type="http://schemas.openxmlformats.org/officeDocument/2006/relationships/image" Target="../media/image48.png"/><Relationship Id="rId1" Type="http://schemas.openxmlformats.org/officeDocument/2006/relationships/tags" Target="../tags/tag59.xml"/><Relationship Id="rId6" Type="http://schemas.openxmlformats.org/officeDocument/2006/relationships/tags" Target="../tags/tag64.xml"/><Relationship Id="rId11" Type="http://schemas.openxmlformats.org/officeDocument/2006/relationships/tags" Target="../tags/tag69.xml"/><Relationship Id="rId24" Type="http://schemas.openxmlformats.org/officeDocument/2006/relationships/image" Target="../media/image43.png"/><Relationship Id="rId32" Type="http://schemas.openxmlformats.org/officeDocument/2006/relationships/image" Target="../media/image51.png"/><Relationship Id="rId37" Type="http://schemas.openxmlformats.org/officeDocument/2006/relationships/image" Target="../media/image56.png"/><Relationship Id="rId40" Type="http://schemas.openxmlformats.org/officeDocument/2006/relationships/image" Target="../media/image59.png"/><Relationship Id="rId5" Type="http://schemas.openxmlformats.org/officeDocument/2006/relationships/tags" Target="../tags/tag63.xml"/><Relationship Id="rId15" Type="http://schemas.openxmlformats.org/officeDocument/2006/relationships/tags" Target="../tags/tag73.xml"/><Relationship Id="rId23" Type="http://schemas.openxmlformats.org/officeDocument/2006/relationships/image" Target="../media/image42.png"/><Relationship Id="rId28" Type="http://schemas.openxmlformats.org/officeDocument/2006/relationships/image" Target="../media/image47.png"/><Relationship Id="rId36" Type="http://schemas.openxmlformats.org/officeDocument/2006/relationships/image" Target="../media/image55.png"/><Relationship Id="rId10" Type="http://schemas.openxmlformats.org/officeDocument/2006/relationships/tags" Target="../tags/tag68.xml"/><Relationship Id="rId19" Type="http://schemas.openxmlformats.org/officeDocument/2006/relationships/tags" Target="../tags/tag77.xml"/><Relationship Id="rId31" Type="http://schemas.openxmlformats.org/officeDocument/2006/relationships/image" Target="../media/image50.png"/><Relationship Id="rId4" Type="http://schemas.openxmlformats.org/officeDocument/2006/relationships/tags" Target="../tags/tag62.xml"/><Relationship Id="rId9" Type="http://schemas.openxmlformats.org/officeDocument/2006/relationships/tags" Target="../tags/tag67.xml"/><Relationship Id="rId14" Type="http://schemas.openxmlformats.org/officeDocument/2006/relationships/tags" Target="../tags/tag72.xml"/><Relationship Id="rId22" Type="http://schemas.openxmlformats.org/officeDocument/2006/relationships/image" Target="../media/image41.png"/><Relationship Id="rId27" Type="http://schemas.openxmlformats.org/officeDocument/2006/relationships/image" Target="../media/image46.png"/><Relationship Id="rId30" Type="http://schemas.openxmlformats.org/officeDocument/2006/relationships/image" Target="../media/image49.png"/><Relationship Id="rId35" Type="http://schemas.openxmlformats.org/officeDocument/2006/relationships/image" Target="../media/image5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image" Target="../media/image5.png"/><Relationship Id="rId18" Type="http://schemas.openxmlformats.org/officeDocument/2006/relationships/image" Target="../media/image10.png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image" Target="../media/image4.png"/><Relationship Id="rId17" Type="http://schemas.openxmlformats.org/officeDocument/2006/relationships/image" Target="../media/image9.png"/><Relationship Id="rId2" Type="http://schemas.openxmlformats.org/officeDocument/2006/relationships/tags" Target="../tags/tag4.xml"/><Relationship Id="rId16" Type="http://schemas.openxmlformats.org/officeDocument/2006/relationships/image" Target="../media/image8.png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image" Target="../media/image3.png"/><Relationship Id="rId5" Type="http://schemas.openxmlformats.org/officeDocument/2006/relationships/tags" Target="../tags/tag7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1.xml"/><Relationship Id="rId19" Type="http://schemas.openxmlformats.org/officeDocument/2006/relationships/image" Target="../media/image11.png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0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3" Type="http://schemas.openxmlformats.org/officeDocument/2006/relationships/tags" Target="../tags/tag83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66.png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image" Target="../media/image65.png"/><Relationship Id="rId5" Type="http://schemas.openxmlformats.org/officeDocument/2006/relationships/tags" Target="../tags/tag85.xml"/><Relationship Id="rId10" Type="http://schemas.openxmlformats.org/officeDocument/2006/relationships/image" Target="../media/image64.png"/><Relationship Id="rId4" Type="http://schemas.openxmlformats.org/officeDocument/2006/relationships/tags" Target="../tags/tag84.xml"/><Relationship Id="rId9" Type="http://schemas.openxmlformats.org/officeDocument/2006/relationships/image" Target="../media/image6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8.xml"/><Relationship Id="rId4" Type="http://schemas.openxmlformats.org/officeDocument/2006/relationships/image" Target="../media/image7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tags" Target="../tags/tag91.xml"/><Relationship Id="rId7" Type="http://schemas.openxmlformats.org/officeDocument/2006/relationships/image" Target="../media/image71.png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image" Target="../media/image69.png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74.png"/><Relationship Id="rId4" Type="http://schemas.openxmlformats.org/officeDocument/2006/relationships/tags" Target="../tags/tag92.xml"/><Relationship Id="rId9" Type="http://schemas.openxmlformats.org/officeDocument/2006/relationships/image" Target="../media/image7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79.png"/><Relationship Id="rId3" Type="http://schemas.openxmlformats.org/officeDocument/2006/relationships/tags" Target="../tags/tag95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78.png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tags" Target="../tags/tag98.xml"/><Relationship Id="rId11" Type="http://schemas.openxmlformats.org/officeDocument/2006/relationships/image" Target="../media/image77.png"/><Relationship Id="rId5" Type="http://schemas.openxmlformats.org/officeDocument/2006/relationships/tags" Target="../tags/tag97.xml"/><Relationship Id="rId10" Type="http://schemas.openxmlformats.org/officeDocument/2006/relationships/image" Target="../media/image76.png"/><Relationship Id="rId4" Type="http://schemas.openxmlformats.org/officeDocument/2006/relationships/tags" Target="../tags/tag96.xml"/><Relationship Id="rId9" Type="http://schemas.openxmlformats.org/officeDocument/2006/relationships/image" Target="../media/image5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7.png"/><Relationship Id="rId3" Type="http://schemas.openxmlformats.org/officeDocument/2006/relationships/tags" Target="../tags/tag16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16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image" Target="../media/image9.png"/><Relationship Id="rId5" Type="http://schemas.openxmlformats.org/officeDocument/2006/relationships/tags" Target="../tags/tag18.xml"/><Relationship Id="rId10" Type="http://schemas.openxmlformats.org/officeDocument/2006/relationships/image" Target="../media/image8.png"/><Relationship Id="rId4" Type="http://schemas.openxmlformats.org/officeDocument/2006/relationships/tags" Target="../tags/tag17.xml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image" Target="../media/image18.png"/><Relationship Id="rId18" Type="http://schemas.openxmlformats.org/officeDocument/2006/relationships/image" Target="../media/image7.png"/><Relationship Id="rId3" Type="http://schemas.openxmlformats.org/officeDocument/2006/relationships/tags" Target="../tags/tag22.xml"/><Relationship Id="rId21" Type="http://schemas.openxmlformats.org/officeDocument/2006/relationships/image" Target="../media/image19.png"/><Relationship Id="rId7" Type="http://schemas.openxmlformats.org/officeDocument/2006/relationships/tags" Target="../tags/tag26.xml"/><Relationship Id="rId12" Type="http://schemas.openxmlformats.org/officeDocument/2006/relationships/slideLayout" Target="../slideLayouts/slideLayout1.xml"/><Relationship Id="rId17" Type="http://schemas.openxmlformats.org/officeDocument/2006/relationships/image" Target="../media/image6.png"/><Relationship Id="rId2" Type="http://schemas.openxmlformats.org/officeDocument/2006/relationships/tags" Target="../tags/tag21.xml"/><Relationship Id="rId16" Type="http://schemas.openxmlformats.org/officeDocument/2006/relationships/image" Target="../media/image5.png"/><Relationship Id="rId20" Type="http://schemas.openxmlformats.org/officeDocument/2006/relationships/image" Target="../media/image9.png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tags" Target="../tags/tag30.xml"/><Relationship Id="rId5" Type="http://schemas.openxmlformats.org/officeDocument/2006/relationships/tags" Target="../tags/tag24.xml"/><Relationship Id="rId15" Type="http://schemas.openxmlformats.org/officeDocument/2006/relationships/image" Target="../media/image4.png"/><Relationship Id="rId23" Type="http://schemas.openxmlformats.org/officeDocument/2006/relationships/image" Target="../media/image21.png"/><Relationship Id="rId10" Type="http://schemas.openxmlformats.org/officeDocument/2006/relationships/tags" Target="../tags/tag29.xml"/><Relationship Id="rId19" Type="http://schemas.openxmlformats.org/officeDocument/2006/relationships/image" Target="../media/image8.png"/><Relationship Id="rId4" Type="http://schemas.openxmlformats.org/officeDocument/2006/relationships/tags" Target="../tags/tag23.xml"/><Relationship Id="rId9" Type="http://schemas.openxmlformats.org/officeDocument/2006/relationships/tags" Target="../tags/tag28.xml"/><Relationship Id="rId14" Type="http://schemas.openxmlformats.org/officeDocument/2006/relationships/image" Target="../media/image3.png"/><Relationship Id="rId22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tags" Target="../tags/tag44.xml"/><Relationship Id="rId18" Type="http://schemas.openxmlformats.org/officeDocument/2006/relationships/image" Target="../media/image3.png"/><Relationship Id="rId26" Type="http://schemas.openxmlformats.org/officeDocument/2006/relationships/image" Target="../media/image23.png"/><Relationship Id="rId3" Type="http://schemas.openxmlformats.org/officeDocument/2006/relationships/tags" Target="../tags/tag34.xml"/><Relationship Id="rId21" Type="http://schemas.openxmlformats.org/officeDocument/2006/relationships/image" Target="../media/image6.png"/><Relationship Id="rId7" Type="http://schemas.openxmlformats.org/officeDocument/2006/relationships/tags" Target="../tags/tag38.xml"/><Relationship Id="rId12" Type="http://schemas.openxmlformats.org/officeDocument/2006/relationships/tags" Target="../tags/tag43.xml"/><Relationship Id="rId17" Type="http://schemas.openxmlformats.org/officeDocument/2006/relationships/slideLayout" Target="../slideLayouts/slideLayout1.xml"/><Relationship Id="rId25" Type="http://schemas.openxmlformats.org/officeDocument/2006/relationships/image" Target="../media/image19.png"/><Relationship Id="rId33" Type="http://schemas.openxmlformats.org/officeDocument/2006/relationships/image" Target="../media/image28.png"/><Relationship Id="rId2" Type="http://schemas.openxmlformats.org/officeDocument/2006/relationships/tags" Target="../tags/tag33.xml"/><Relationship Id="rId16" Type="http://schemas.openxmlformats.org/officeDocument/2006/relationships/tags" Target="../tags/tag47.xml"/><Relationship Id="rId20" Type="http://schemas.openxmlformats.org/officeDocument/2006/relationships/image" Target="../media/image5.png"/><Relationship Id="rId29" Type="http://schemas.openxmlformats.org/officeDocument/2006/relationships/image" Target="../media/image21.png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tags" Target="../tags/tag42.xml"/><Relationship Id="rId24" Type="http://schemas.openxmlformats.org/officeDocument/2006/relationships/image" Target="../media/image9.png"/><Relationship Id="rId32" Type="http://schemas.openxmlformats.org/officeDocument/2006/relationships/image" Target="../media/image27.png"/><Relationship Id="rId5" Type="http://schemas.openxmlformats.org/officeDocument/2006/relationships/tags" Target="../tags/tag36.xml"/><Relationship Id="rId15" Type="http://schemas.openxmlformats.org/officeDocument/2006/relationships/tags" Target="../tags/tag46.xml"/><Relationship Id="rId23" Type="http://schemas.openxmlformats.org/officeDocument/2006/relationships/image" Target="../media/image8.png"/><Relationship Id="rId28" Type="http://schemas.openxmlformats.org/officeDocument/2006/relationships/image" Target="../media/image20.png"/><Relationship Id="rId10" Type="http://schemas.openxmlformats.org/officeDocument/2006/relationships/tags" Target="../tags/tag41.xml"/><Relationship Id="rId19" Type="http://schemas.openxmlformats.org/officeDocument/2006/relationships/image" Target="../media/image4.png"/><Relationship Id="rId31" Type="http://schemas.openxmlformats.org/officeDocument/2006/relationships/image" Target="../media/image26.png"/><Relationship Id="rId4" Type="http://schemas.openxmlformats.org/officeDocument/2006/relationships/tags" Target="../tags/tag35.xml"/><Relationship Id="rId9" Type="http://schemas.openxmlformats.org/officeDocument/2006/relationships/tags" Target="../tags/tag40.xml"/><Relationship Id="rId14" Type="http://schemas.openxmlformats.org/officeDocument/2006/relationships/tags" Target="../tags/tag45.xml"/><Relationship Id="rId22" Type="http://schemas.openxmlformats.org/officeDocument/2006/relationships/image" Target="../media/image7.png"/><Relationship Id="rId27" Type="http://schemas.openxmlformats.org/officeDocument/2006/relationships/image" Target="../media/image24.png"/><Relationship Id="rId30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1219200" y="457200"/>
            <a:ext cx="5334000" cy="4667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0"/>
              <a:t>The field equations of elasticity</a:t>
            </a:r>
          </a:p>
        </p:txBody>
      </p:sp>
      <p:pic>
        <p:nvPicPr>
          <p:cNvPr id="41987" name="Picture 5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93700" y="1143000"/>
            <a:ext cx="83566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8" name="Date Placeholder 3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42A2EA5-2576-4C74-B284-2DF5F46C7E54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11/26/2017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989" name="Slide Number Placeholder 4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AF15C3F-F21B-41A5-9754-85BF4573A20B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990" name="Footer Placeholder 5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6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28600" y="304800"/>
            <a:ext cx="87630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3" name="Rectangle 7"/>
          <p:cNvSpPr>
            <a:spLocks noChangeArrowheads="1"/>
          </p:cNvSpPr>
          <p:nvPr/>
        </p:nvSpPr>
        <p:spPr bwMode="auto">
          <a:xfrm>
            <a:off x="3200400" y="4495800"/>
            <a:ext cx="27432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4" name="Date Placeholder 3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6160510-D5B3-4031-B935-564E664AC652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11/26/2017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0B4AC96-0FC6-4ADC-98E5-1E1A60C14C36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10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206" name="Footer Placeholder 5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4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228600" y="304800"/>
            <a:ext cx="8763000" cy="264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7" name="Picture 7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228600" y="3987800"/>
            <a:ext cx="87630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28" name="Date Placeholder 3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F9226A9-B63B-49A3-BB47-25F722DE6224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11/26/2017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51794DB-D109-4916-AA7F-585B32EA9AFF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11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230" name="Footer Placeholder 5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1219200" y="457200"/>
            <a:ext cx="396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0"/>
              <a:t>1.5 Handling </a:t>
            </a:r>
          </a:p>
        </p:txBody>
      </p:sp>
      <p:graphicFrame>
        <p:nvGraphicFramePr>
          <p:cNvPr id="1026" name="Object 1024"/>
          <p:cNvGraphicFramePr>
            <a:graphicFrameLocks noChangeAspect="1"/>
          </p:cNvGraphicFramePr>
          <p:nvPr/>
        </p:nvGraphicFramePr>
        <p:xfrm>
          <a:off x="4089400" y="2006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5" imgW="914400" imgH="198720" progId="">
                  <p:embed/>
                </p:oleObj>
              </mc:Choice>
              <mc:Fallback>
                <p:oleObj name="Equation" r:id="rId5" imgW="914400" imgH="198720" progId="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9400" y="20066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8" name="Picture 6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3022600" y="609600"/>
            <a:ext cx="40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8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/>
          <a:srcRect/>
          <a:stretch>
            <a:fillRect/>
          </a:stretch>
        </p:blipFill>
        <p:spPr bwMode="auto">
          <a:xfrm>
            <a:off x="228600" y="1447800"/>
            <a:ext cx="8763000" cy="353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Date Placeholder 5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E4B8EAD-2F2F-4D5D-A6A9-EAADC0568EF5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11/26/2017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1" name="Slide Number Placeholder 6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A74892C-4577-4884-B7A1-583380B6963A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12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2" name="Footer Placeholder 7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10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52400" y="304800"/>
            <a:ext cx="8737600" cy="561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1" name="Date Placeholder 2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1F3B0D1-E1F6-4E74-BE58-7C8675DC545D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11/26/2017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B7E7DB9-6514-4F47-B5DF-DBAEA1F7AFD0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13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253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5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96900" y="304800"/>
            <a:ext cx="7848600" cy="454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5" name="Date Placeholder 2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DF430F9-41E8-4E9B-A38A-1FD1FB6C98F2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11/26/2017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85C519B-4C4E-420D-8210-C24FB8D047C4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14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277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6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39700" y="0"/>
            <a:ext cx="8763000" cy="673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299" name="Date Placeholder 2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0CA833D-3F2F-4DBD-A9D3-2C02882E7CD9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11/26/2017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23E61DF-DAE5-47A3-9369-77B0C0412B6C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15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301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1219200" y="38100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Problem</a:t>
            </a:r>
          </a:p>
        </p:txBody>
      </p:sp>
      <p:pic>
        <p:nvPicPr>
          <p:cNvPr id="56323" name="Picture 7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181100" y="1447800"/>
            <a:ext cx="6680200" cy="439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4" name="Date Placeholder 3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7095296-76EC-472A-8789-FD8A14996C19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11/26/2017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325" name="Slide Number Placeholder 4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94066C-D1A1-4C0D-925F-07E262D796C7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16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326" name="Footer Placeholder 5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 descr="C:\Documents and Settings\Dr. Sumeet Basu\My Documents\me622_2010\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52400" y="1447800"/>
            <a:ext cx="8737600" cy="454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7" name="Date Placeholder 2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AA12140-6839-4CDF-8771-7751F40919D3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11/26/2017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DCA3E7A-7116-4BF1-B1C8-9BA04200308B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349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762000" y="152400"/>
            <a:ext cx="510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0" u="sng"/>
              <a:t>1.6 More on the small strain tensor</a:t>
            </a: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762000" y="2209800"/>
            <a:ext cx="3200400" cy="2667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396" name="AutoShape 8"/>
          <p:cNvSpPr>
            <a:spLocks noChangeArrowheads="1"/>
          </p:cNvSpPr>
          <p:nvPr/>
        </p:nvSpPr>
        <p:spPr bwMode="auto">
          <a:xfrm rot="-500232">
            <a:off x="4038600" y="533400"/>
            <a:ext cx="4572000" cy="2895600"/>
          </a:xfrm>
          <a:prstGeom prst="parallelogram">
            <a:avLst>
              <a:gd name="adj" fmla="val 5345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397" name="Line 9"/>
          <p:cNvSpPr>
            <a:spLocks noChangeShapeType="1"/>
          </p:cNvSpPr>
          <p:nvPr/>
        </p:nvSpPr>
        <p:spPr bwMode="auto">
          <a:xfrm>
            <a:off x="4267200" y="38100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398" name="Line 11"/>
          <p:cNvSpPr>
            <a:spLocks noChangeShapeType="1"/>
          </p:cNvSpPr>
          <p:nvPr/>
        </p:nvSpPr>
        <p:spPr bwMode="auto">
          <a:xfrm flipH="1">
            <a:off x="0" y="37338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399" name="Line 12"/>
          <p:cNvSpPr>
            <a:spLocks noChangeShapeType="1"/>
          </p:cNvSpPr>
          <p:nvPr/>
        </p:nvSpPr>
        <p:spPr bwMode="auto">
          <a:xfrm flipH="1">
            <a:off x="0" y="4876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00" name="Line 13"/>
          <p:cNvSpPr>
            <a:spLocks noChangeShapeType="1"/>
          </p:cNvSpPr>
          <p:nvPr/>
        </p:nvSpPr>
        <p:spPr bwMode="auto">
          <a:xfrm>
            <a:off x="7315200" y="34290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01" name="Line 14"/>
          <p:cNvSpPr>
            <a:spLocks noChangeShapeType="1"/>
          </p:cNvSpPr>
          <p:nvPr/>
        </p:nvSpPr>
        <p:spPr bwMode="auto">
          <a:xfrm flipH="1">
            <a:off x="381000" y="685800"/>
            <a:ext cx="487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02" name="Line 15"/>
          <p:cNvSpPr>
            <a:spLocks noChangeShapeType="1"/>
          </p:cNvSpPr>
          <p:nvPr/>
        </p:nvSpPr>
        <p:spPr bwMode="auto">
          <a:xfrm flipV="1">
            <a:off x="4267200" y="16002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03" name="Line 16"/>
          <p:cNvSpPr>
            <a:spLocks noChangeShapeType="1"/>
          </p:cNvSpPr>
          <p:nvPr/>
        </p:nvSpPr>
        <p:spPr bwMode="auto">
          <a:xfrm>
            <a:off x="4419600" y="381000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04" name="Line 17"/>
          <p:cNvSpPr>
            <a:spLocks noChangeShapeType="1"/>
          </p:cNvSpPr>
          <p:nvPr/>
        </p:nvSpPr>
        <p:spPr bwMode="auto">
          <a:xfrm flipV="1">
            <a:off x="7391400" y="2971800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59405" name="Picture 19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2"/>
          <a:srcRect/>
          <a:stretch>
            <a:fillRect/>
          </a:stretch>
        </p:blipFill>
        <p:spPr bwMode="auto">
          <a:xfrm>
            <a:off x="2133600" y="4572000"/>
            <a:ext cx="2794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406" name="Picture 21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23"/>
          <a:srcRect/>
          <a:stretch>
            <a:fillRect/>
          </a:stretch>
        </p:blipFill>
        <p:spPr bwMode="auto">
          <a:xfrm>
            <a:off x="838200" y="3327400"/>
            <a:ext cx="2540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407" name="Line 22"/>
          <p:cNvSpPr>
            <a:spLocks noChangeShapeType="1"/>
          </p:cNvSpPr>
          <p:nvPr/>
        </p:nvSpPr>
        <p:spPr bwMode="auto">
          <a:xfrm>
            <a:off x="762000" y="52578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9408" name="Line 23"/>
          <p:cNvSpPr>
            <a:spLocks noChangeShapeType="1"/>
          </p:cNvSpPr>
          <p:nvPr/>
        </p:nvSpPr>
        <p:spPr bwMode="auto">
          <a:xfrm>
            <a:off x="3962400" y="48768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59409" name="Picture 28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24"/>
          <a:srcRect/>
          <a:stretch>
            <a:fillRect/>
          </a:stretch>
        </p:blipFill>
        <p:spPr bwMode="auto">
          <a:xfrm>
            <a:off x="2082800" y="5105400"/>
            <a:ext cx="7366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410" name="Picture 27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25"/>
          <a:srcRect/>
          <a:stretch>
            <a:fillRect/>
          </a:stretch>
        </p:blipFill>
        <p:spPr bwMode="auto">
          <a:xfrm>
            <a:off x="5041900" y="4749800"/>
            <a:ext cx="13208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411" name="Line 29"/>
          <p:cNvSpPr>
            <a:spLocks noChangeShapeType="1"/>
          </p:cNvSpPr>
          <p:nvPr/>
        </p:nvSpPr>
        <p:spPr bwMode="auto">
          <a:xfrm>
            <a:off x="381000" y="37338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59412" name="Picture 31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26"/>
          <a:srcRect/>
          <a:stretch>
            <a:fillRect/>
          </a:stretch>
        </p:blipFill>
        <p:spPr bwMode="auto">
          <a:xfrm>
            <a:off x="0" y="4114800"/>
            <a:ext cx="7366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413" name="Line 32"/>
          <p:cNvSpPr>
            <a:spLocks noChangeShapeType="1"/>
          </p:cNvSpPr>
          <p:nvPr/>
        </p:nvSpPr>
        <p:spPr bwMode="auto">
          <a:xfrm>
            <a:off x="1143000" y="6858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59414" name="Picture 34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27"/>
          <a:srcRect/>
          <a:stretch>
            <a:fillRect/>
          </a:stretch>
        </p:blipFill>
        <p:spPr bwMode="auto">
          <a:xfrm>
            <a:off x="381000" y="1371600"/>
            <a:ext cx="12954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415" name="Freeform 35"/>
          <p:cNvSpPr>
            <a:spLocks/>
          </p:cNvSpPr>
          <p:nvPr/>
        </p:nvSpPr>
        <p:spPr bwMode="auto">
          <a:xfrm>
            <a:off x="7620000" y="3124200"/>
            <a:ext cx="266700" cy="685800"/>
          </a:xfrm>
          <a:custGeom>
            <a:avLst/>
            <a:gdLst>
              <a:gd name="T0" fmla="*/ 0 w 168"/>
              <a:gd name="T1" fmla="*/ 0 h 432"/>
              <a:gd name="T2" fmla="*/ 2147483647 w 168"/>
              <a:gd name="T3" fmla="*/ 2147483647 h 432"/>
              <a:gd name="T4" fmla="*/ 2147483647 w 168"/>
              <a:gd name="T5" fmla="*/ 2147483647 h 432"/>
              <a:gd name="T6" fmla="*/ 0 60000 65536"/>
              <a:gd name="T7" fmla="*/ 0 60000 65536"/>
              <a:gd name="T8" fmla="*/ 0 60000 65536"/>
              <a:gd name="T9" fmla="*/ 0 w 168"/>
              <a:gd name="T10" fmla="*/ 0 h 432"/>
              <a:gd name="T11" fmla="*/ 168 w 168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8" h="432">
                <a:moveTo>
                  <a:pt x="0" y="0"/>
                </a:moveTo>
                <a:cubicBezTo>
                  <a:pt x="60" y="36"/>
                  <a:pt x="120" y="72"/>
                  <a:pt x="144" y="144"/>
                </a:cubicBezTo>
                <a:cubicBezTo>
                  <a:pt x="168" y="216"/>
                  <a:pt x="156" y="324"/>
                  <a:pt x="144" y="4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9416" name="Freeform 36"/>
          <p:cNvSpPr>
            <a:spLocks/>
          </p:cNvSpPr>
          <p:nvPr/>
        </p:nvSpPr>
        <p:spPr bwMode="auto">
          <a:xfrm>
            <a:off x="4267200" y="2120900"/>
            <a:ext cx="533400" cy="165100"/>
          </a:xfrm>
          <a:custGeom>
            <a:avLst/>
            <a:gdLst>
              <a:gd name="T0" fmla="*/ 0 w 336"/>
              <a:gd name="T1" fmla="*/ 2147483647 h 104"/>
              <a:gd name="T2" fmla="*/ 2147483647 w 336"/>
              <a:gd name="T3" fmla="*/ 2147483647 h 104"/>
              <a:gd name="T4" fmla="*/ 2147483647 w 336"/>
              <a:gd name="T5" fmla="*/ 2147483647 h 104"/>
              <a:gd name="T6" fmla="*/ 0 60000 65536"/>
              <a:gd name="T7" fmla="*/ 0 60000 65536"/>
              <a:gd name="T8" fmla="*/ 0 60000 65536"/>
              <a:gd name="T9" fmla="*/ 0 w 336"/>
              <a:gd name="T10" fmla="*/ 0 h 104"/>
              <a:gd name="T11" fmla="*/ 336 w 336"/>
              <a:gd name="T12" fmla="*/ 104 h 1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6" h="104">
                <a:moveTo>
                  <a:pt x="0" y="104"/>
                </a:moveTo>
                <a:cubicBezTo>
                  <a:pt x="44" y="60"/>
                  <a:pt x="88" y="16"/>
                  <a:pt x="144" y="8"/>
                </a:cubicBezTo>
                <a:cubicBezTo>
                  <a:pt x="200" y="0"/>
                  <a:pt x="268" y="28"/>
                  <a:pt x="336" y="5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59417" name="Picture 39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28"/>
          <a:srcRect/>
          <a:stretch>
            <a:fillRect/>
          </a:stretch>
        </p:blipFill>
        <p:spPr bwMode="auto">
          <a:xfrm>
            <a:off x="7772400" y="3276600"/>
            <a:ext cx="5588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418" name="Picture 41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29"/>
          <a:srcRect/>
          <a:stretch>
            <a:fillRect/>
          </a:stretch>
        </p:blipFill>
        <p:spPr bwMode="auto">
          <a:xfrm>
            <a:off x="4191000" y="1600200"/>
            <a:ext cx="558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419" name="Picture 43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30"/>
          <a:srcRect/>
          <a:stretch>
            <a:fillRect/>
          </a:stretch>
        </p:blipFill>
        <p:spPr bwMode="auto">
          <a:xfrm>
            <a:off x="762000" y="4648200"/>
            <a:ext cx="5588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420" name="Picture 45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31"/>
          <a:srcRect/>
          <a:stretch>
            <a:fillRect/>
          </a:stretch>
        </p:blipFill>
        <p:spPr bwMode="auto">
          <a:xfrm>
            <a:off x="762000" y="4419600"/>
            <a:ext cx="2032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421" name="Picture 52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32"/>
          <a:srcRect/>
          <a:stretch>
            <a:fillRect/>
          </a:stretch>
        </p:blipFill>
        <p:spPr bwMode="auto">
          <a:xfrm>
            <a:off x="762000" y="2286000"/>
            <a:ext cx="2032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422" name="Picture 51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33"/>
          <a:srcRect/>
          <a:stretch>
            <a:fillRect/>
          </a:stretch>
        </p:blipFill>
        <p:spPr bwMode="auto">
          <a:xfrm>
            <a:off x="3733800" y="2286000"/>
            <a:ext cx="2032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423" name="Picture 48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31"/>
          <a:srcRect/>
          <a:stretch>
            <a:fillRect/>
          </a:stretch>
        </p:blipFill>
        <p:spPr bwMode="auto">
          <a:xfrm>
            <a:off x="1219200" y="4876800"/>
            <a:ext cx="2032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424" name="Picture 50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14"/>
            </p:custDataLst>
          </p:nvPr>
        </p:nvPicPr>
        <p:blipFill>
          <a:blip r:embed="rId34"/>
          <a:srcRect/>
          <a:stretch>
            <a:fillRect/>
          </a:stretch>
        </p:blipFill>
        <p:spPr bwMode="auto">
          <a:xfrm>
            <a:off x="3733800" y="4572000"/>
            <a:ext cx="2032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425" name="Picture 54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15"/>
            </p:custDataLst>
          </p:nvPr>
        </p:nvPicPr>
        <p:blipFill>
          <a:blip r:embed="rId35"/>
          <a:srcRect/>
          <a:stretch>
            <a:fillRect/>
          </a:stretch>
        </p:blipFill>
        <p:spPr bwMode="auto">
          <a:xfrm>
            <a:off x="5207000" y="482600"/>
            <a:ext cx="2794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426" name="Picture 60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16"/>
            </p:custDataLst>
          </p:nvPr>
        </p:nvPicPr>
        <p:blipFill>
          <a:blip r:embed="rId36"/>
          <a:srcRect/>
          <a:stretch>
            <a:fillRect/>
          </a:stretch>
        </p:blipFill>
        <p:spPr bwMode="auto">
          <a:xfrm>
            <a:off x="8051800" y="152400"/>
            <a:ext cx="2540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427" name="Picture 59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17"/>
            </p:custDataLst>
          </p:nvPr>
        </p:nvPicPr>
        <p:blipFill>
          <a:blip r:embed="rId37"/>
          <a:srcRect/>
          <a:stretch>
            <a:fillRect/>
          </a:stretch>
        </p:blipFill>
        <p:spPr bwMode="auto">
          <a:xfrm>
            <a:off x="7137400" y="2997200"/>
            <a:ext cx="2540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428" name="Picture 58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18"/>
            </p:custDataLst>
          </p:nvPr>
        </p:nvPicPr>
        <p:blipFill>
          <a:blip r:embed="rId38"/>
          <a:srcRect/>
          <a:stretch>
            <a:fillRect/>
          </a:stretch>
        </p:blipFill>
        <p:spPr bwMode="auto">
          <a:xfrm>
            <a:off x="4191000" y="3378200"/>
            <a:ext cx="2794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429" name="Picture 62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19"/>
            </p:custDataLst>
          </p:nvPr>
        </p:nvPicPr>
        <p:blipFill>
          <a:blip r:embed="rId39"/>
          <a:srcRect/>
          <a:stretch>
            <a:fillRect/>
          </a:stretch>
        </p:blipFill>
        <p:spPr bwMode="auto">
          <a:xfrm>
            <a:off x="6324600" y="3530600"/>
            <a:ext cx="152400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430" name="Picture 64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20"/>
            </p:custDataLst>
          </p:nvPr>
        </p:nvPicPr>
        <p:blipFill>
          <a:blip r:embed="rId40"/>
          <a:srcRect/>
          <a:stretch>
            <a:fillRect/>
          </a:stretch>
        </p:blipFill>
        <p:spPr bwMode="auto">
          <a:xfrm>
            <a:off x="4330700" y="2819400"/>
            <a:ext cx="1778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431" name="Date Placeholder 38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4D5068A-6A8C-4F49-8BD1-7D5D900E97BA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11/26/2017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432" name="Slide Number Placeholder 39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A2B311D-94E9-42E0-8A9B-1D8E09158417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18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433" name="Footer Placeholder 40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4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81000" y="685800"/>
            <a:ext cx="8356600" cy="370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19" name="Date Placeholder 2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E957ACA-0BA4-4771-BD2E-E2C1984B2280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11/26/2017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A26AF1B-4B23-4C2D-96AE-95246200219D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19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421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990600" y="381000"/>
            <a:ext cx="548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0"/>
              <a:t> 1.</a:t>
            </a:r>
            <a:r>
              <a:rPr lang="en-US" i="0" u="sng"/>
              <a:t>Kinematics of deformation</a:t>
            </a:r>
          </a:p>
        </p:txBody>
      </p:sp>
      <p:grpSp>
        <p:nvGrpSpPr>
          <p:cNvPr id="43011" name="Group 3"/>
          <p:cNvGrpSpPr>
            <a:grpSpLocks/>
          </p:cNvGrpSpPr>
          <p:nvPr/>
        </p:nvGrpSpPr>
        <p:grpSpPr bwMode="auto">
          <a:xfrm>
            <a:off x="4445000" y="914400"/>
            <a:ext cx="4457700" cy="4368800"/>
            <a:chOff x="2800" y="576"/>
            <a:chExt cx="2808" cy="2752"/>
          </a:xfrm>
        </p:grpSpPr>
        <p:sp>
          <p:nvSpPr>
            <p:cNvPr id="43019" name="Freeform 4"/>
            <p:cNvSpPr>
              <a:spLocks noChangeAspect="1"/>
            </p:cNvSpPr>
            <p:nvPr/>
          </p:nvSpPr>
          <p:spPr bwMode="auto">
            <a:xfrm>
              <a:off x="2800" y="576"/>
              <a:ext cx="1066" cy="1417"/>
            </a:xfrm>
            <a:custGeom>
              <a:avLst/>
              <a:gdLst>
                <a:gd name="T0" fmla="*/ 30 w 1336"/>
                <a:gd name="T1" fmla="*/ 2 h 1776"/>
                <a:gd name="T2" fmla="*/ 2 w 1336"/>
                <a:gd name="T3" fmla="*/ 18 h 1776"/>
                <a:gd name="T4" fmla="*/ 20 w 1336"/>
                <a:gd name="T5" fmla="*/ 51 h 1776"/>
                <a:gd name="T6" fmla="*/ 12 w 1336"/>
                <a:gd name="T7" fmla="*/ 79 h 1776"/>
                <a:gd name="T8" fmla="*/ 45 w 1336"/>
                <a:gd name="T9" fmla="*/ 87 h 1776"/>
                <a:gd name="T10" fmla="*/ 71 w 1336"/>
                <a:gd name="T11" fmla="*/ 33 h 1776"/>
                <a:gd name="T12" fmla="*/ 47 w 1336"/>
                <a:gd name="T13" fmla="*/ 5 h 1776"/>
                <a:gd name="T14" fmla="*/ 30 w 1336"/>
                <a:gd name="T15" fmla="*/ 2 h 177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36"/>
                <a:gd name="T25" fmla="*/ 0 h 1776"/>
                <a:gd name="T26" fmla="*/ 1336 w 1336"/>
                <a:gd name="T27" fmla="*/ 1776 h 177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36" h="1776">
                  <a:moveTo>
                    <a:pt x="560" y="48"/>
                  </a:moveTo>
                  <a:cubicBezTo>
                    <a:pt x="416" y="88"/>
                    <a:pt x="64" y="184"/>
                    <a:pt x="32" y="336"/>
                  </a:cubicBezTo>
                  <a:cubicBezTo>
                    <a:pt x="0" y="488"/>
                    <a:pt x="336" y="768"/>
                    <a:pt x="368" y="960"/>
                  </a:cubicBezTo>
                  <a:cubicBezTo>
                    <a:pt x="400" y="1152"/>
                    <a:pt x="144" y="1376"/>
                    <a:pt x="224" y="1488"/>
                  </a:cubicBezTo>
                  <a:cubicBezTo>
                    <a:pt x="304" y="1600"/>
                    <a:pt x="664" y="1776"/>
                    <a:pt x="848" y="1632"/>
                  </a:cubicBezTo>
                  <a:cubicBezTo>
                    <a:pt x="1032" y="1488"/>
                    <a:pt x="1320" y="880"/>
                    <a:pt x="1328" y="624"/>
                  </a:cubicBezTo>
                  <a:cubicBezTo>
                    <a:pt x="1336" y="368"/>
                    <a:pt x="1024" y="192"/>
                    <a:pt x="896" y="96"/>
                  </a:cubicBezTo>
                  <a:cubicBezTo>
                    <a:pt x="768" y="0"/>
                    <a:pt x="704" y="8"/>
                    <a:pt x="560" y="4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20" name="Freeform 5"/>
            <p:cNvSpPr>
              <a:spLocks/>
            </p:cNvSpPr>
            <p:nvPr/>
          </p:nvSpPr>
          <p:spPr bwMode="auto">
            <a:xfrm>
              <a:off x="4512" y="656"/>
              <a:ext cx="1096" cy="1520"/>
            </a:xfrm>
            <a:custGeom>
              <a:avLst/>
              <a:gdLst>
                <a:gd name="T0" fmla="*/ 576 w 1096"/>
                <a:gd name="T1" fmla="*/ 16 h 1520"/>
                <a:gd name="T2" fmla="*/ 336 w 1096"/>
                <a:gd name="T3" fmla="*/ 64 h 1520"/>
                <a:gd name="T4" fmla="*/ 240 w 1096"/>
                <a:gd name="T5" fmla="*/ 400 h 1520"/>
                <a:gd name="T6" fmla="*/ 48 w 1096"/>
                <a:gd name="T7" fmla="*/ 976 h 1520"/>
                <a:gd name="T8" fmla="*/ 528 w 1096"/>
                <a:gd name="T9" fmla="*/ 1456 h 1520"/>
                <a:gd name="T10" fmla="*/ 1056 w 1096"/>
                <a:gd name="T11" fmla="*/ 592 h 1520"/>
                <a:gd name="T12" fmla="*/ 768 w 1096"/>
                <a:gd name="T13" fmla="*/ 112 h 1520"/>
                <a:gd name="T14" fmla="*/ 576 w 1096"/>
                <a:gd name="T15" fmla="*/ 16 h 152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96"/>
                <a:gd name="T25" fmla="*/ 0 h 1520"/>
                <a:gd name="T26" fmla="*/ 1096 w 1096"/>
                <a:gd name="T27" fmla="*/ 1520 h 152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96" h="1520">
                  <a:moveTo>
                    <a:pt x="576" y="16"/>
                  </a:moveTo>
                  <a:cubicBezTo>
                    <a:pt x="504" y="8"/>
                    <a:pt x="392" y="0"/>
                    <a:pt x="336" y="64"/>
                  </a:cubicBezTo>
                  <a:cubicBezTo>
                    <a:pt x="280" y="128"/>
                    <a:pt x="288" y="248"/>
                    <a:pt x="240" y="400"/>
                  </a:cubicBezTo>
                  <a:cubicBezTo>
                    <a:pt x="192" y="552"/>
                    <a:pt x="0" y="800"/>
                    <a:pt x="48" y="976"/>
                  </a:cubicBezTo>
                  <a:cubicBezTo>
                    <a:pt x="96" y="1152"/>
                    <a:pt x="360" y="1520"/>
                    <a:pt x="528" y="1456"/>
                  </a:cubicBezTo>
                  <a:cubicBezTo>
                    <a:pt x="696" y="1392"/>
                    <a:pt x="1016" y="816"/>
                    <a:pt x="1056" y="592"/>
                  </a:cubicBezTo>
                  <a:cubicBezTo>
                    <a:pt x="1096" y="368"/>
                    <a:pt x="848" y="208"/>
                    <a:pt x="768" y="112"/>
                  </a:cubicBezTo>
                  <a:cubicBezTo>
                    <a:pt x="688" y="16"/>
                    <a:pt x="648" y="24"/>
                    <a:pt x="576" y="16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21" name="AutoShape 6"/>
            <p:cNvSpPr>
              <a:spLocks noChangeArrowheads="1"/>
            </p:cNvSpPr>
            <p:nvPr/>
          </p:nvSpPr>
          <p:spPr bwMode="auto">
            <a:xfrm>
              <a:off x="3984" y="1008"/>
              <a:ext cx="624" cy="336"/>
            </a:xfrm>
            <a:prstGeom prst="curvedDownArrow">
              <a:avLst>
                <a:gd name="adj1" fmla="val 37143"/>
                <a:gd name="adj2" fmla="val 74286"/>
                <a:gd name="adj3" fmla="val 33333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43022" name="Picture 7" descr="C:\Documents and Settings\Dr. Sumeet Basu\My Documents\me729_2007\TP_tmp.png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5184" y="1296"/>
              <a:ext cx="112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3023" name="Picture 8" descr="C:\Documents and Settings\Dr. Sumeet Basu\My Documents\me729_2007\TP_tmp.png"/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4224" y="816"/>
              <a:ext cx="112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3024" name="Picture 9" descr="C:\Documents and Settings\Dr. Sumeet Basu\My Documents\me729_2007\TP_tmp.png"/>
            <p:cNvPicPr>
              <a:picLocks noChangeAspect="1" noChangeArrowheads="1"/>
            </p:cNvPicPr>
            <p:nvPr>
              <p:custDataLst>
                <p:tags r:id="rId5"/>
              </p:custDataLst>
            </p:nvPr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3744" y="1872"/>
              <a:ext cx="160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3025" name="Picture 10" descr="C:\Documents and Settings\Dr. Sumeet Basu\My Documents\me729_2007\TP_tmp.png"/>
            <p:cNvPicPr>
              <a:picLocks noChangeAspect="1" noChangeArrowheads="1"/>
            </p:cNvPicPr>
            <p:nvPr>
              <p:custDataLst>
                <p:tags r:id="rId6"/>
              </p:custDataLst>
            </p:nvPr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4560" y="2112"/>
              <a:ext cx="96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026" name="Oval 11"/>
            <p:cNvSpPr>
              <a:spLocks noChangeArrowheads="1"/>
            </p:cNvSpPr>
            <p:nvPr/>
          </p:nvSpPr>
          <p:spPr bwMode="auto">
            <a:xfrm>
              <a:off x="3360" y="1152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7" name="Oval 12"/>
            <p:cNvSpPr>
              <a:spLocks noChangeArrowheads="1"/>
            </p:cNvSpPr>
            <p:nvPr/>
          </p:nvSpPr>
          <p:spPr bwMode="auto">
            <a:xfrm>
              <a:off x="4896" y="1296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3028" name="Group 13"/>
            <p:cNvGrpSpPr>
              <a:grpSpLocks/>
            </p:cNvGrpSpPr>
            <p:nvPr/>
          </p:nvGrpSpPr>
          <p:grpSpPr bwMode="auto">
            <a:xfrm>
              <a:off x="3408" y="2352"/>
              <a:ext cx="1728" cy="976"/>
              <a:chOff x="3408" y="2352"/>
              <a:chExt cx="1728" cy="976"/>
            </a:xfrm>
          </p:grpSpPr>
          <p:sp>
            <p:nvSpPr>
              <p:cNvPr id="43033" name="Line 14"/>
              <p:cNvSpPr>
                <a:spLocks noChangeShapeType="1"/>
              </p:cNvSpPr>
              <p:nvPr/>
            </p:nvSpPr>
            <p:spPr bwMode="auto">
              <a:xfrm flipV="1">
                <a:off x="4128" y="2544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34" name="Line 15"/>
              <p:cNvSpPr>
                <a:spLocks noChangeShapeType="1"/>
              </p:cNvSpPr>
              <p:nvPr/>
            </p:nvSpPr>
            <p:spPr bwMode="auto">
              <a:xfrm>
                <a:off x="4128" y="2976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35" name="Line 16"/>
              <p:cNvSpPr>
                <a:spLocks noChangeShapeType="1"/>
              </p:cNvSpPr>
              <p:nvPr/>
            </p:nvSpPr>
            <p:spPr bwMode="auto">
              <a:xfrm flipH="1">
                <a:off x="3888" y="2976"/>
                <a:ext cx="24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43036" name="Picture 17" descr="C:\Documents and Settings\Dr. Sumeet Basu\My Documents\me729_2007\TP_tmp.png"/>
              <p:cNvPicPr>
                <a:picLocks noChangeAspect="1" noChangeArrowheads="1"/>
              </p:cNvPicPr>
              <p:nvPr>
                <p:custDataLst>
                  <p:tags r:id="rId7"/>
                </p:custDataLst>
              </p:nvPr>
            </p:nvPicPr>
            <p:blipFill>
              <a:blip r:embed="rId15"/>
              <a:srcRect/>
              <a:stretch>
                <a:fillRect/>
              </a:stretch>
            </p:blipFill>
            <p:spPr bwMode="auto">
              <a:xfrm>
                <a:off x="3696" y="2352"/>
                <a:ext cx="672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3037" name="Picture 18" descr="C:\Documents and Settings\Dr. Sumeet Basu\My Documents\me729_2007\TP_tmp.png"/>
              <p:cNvPicPr>
                <a:picLocks noChangeAspect="1" noChangeArrowheads="1"/>
              </p:cNvPicPr>
              <p:nvPr>
                <p:custDataLst>
                  <p:tags r:id="rId8"/>
                </p:custDataLst>
              </p:nvPr>
            </p:nvPicPr>
            <p:blipFill>
              <a:blip r:embed="rId16"/>
              <a:srcRect/>
              <a:stretch>
                <a:fillRect/>
              </a:stretch>
            </p:blipFill>
            <p:spPr bwMode="auto">
              <a:xfrm>
                <a:off x="3408" y="3168"/>
                <a:ext cx="672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3038" name="Picture 19" descr="C:\Documents and Settings\Dr. Sumeet Basu\My Documents\me729_2007\TP_tmp.png"/>
              <p:cNvPicPr>
                <a:picLocks noChangeAspect="1" noChangeArrowheads="1"/>
              </p:cNvPicPr>
              <p:nvPr>
                <p:custDataLst>
                  <p:tags r:id="rId9"/>
                </p:custDataLst>
              </p:nvPr>
            </p:nvPicPr>
            <p:blipFill>
              <a:blip r:embed="rId17"/>
              <a:srcRect/>
              <a:stretch>
                <a:fillRect/>
              </a:stretch>
            </p:blipFill>
            <p:spPr bwMode="auto">
              <a:xfrm>
                <a:off x="4464" y="3024"/>
                <a:ext cx="672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43029" name="Line 20"/>
            <p:cNvSpPr>
              <a:spLocks noChangeShapeType="1"/>
            </p:cNvSpPr>
            <p:nvPr/>
          </p:nvSpPr>
          <p:spPr bwMode="auto">
            <a:xfrm flipV="1">
              <a:off x="4128" y="1344"/>
              <a:ext cx="816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30" name="Line 21"/>
            <p:cNvSpPr>
              <a:spLocks noChangeShapeType="1"/>
            </p:cNvSpPr>
            <p:nvPr/>
          </p:nvSpPr>
          <p:spPr bwMode="auto">
            <a:xfrm flipH="1" flipV="1">
              <a:off x="3408" y="1200"/>
              <a:ext cx="720" cy="17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31" name="Text Box 22"/>
            <p:cNvSpPr txBox="1">
              <a:spLocks noChangeArrowheads="1"/>
            </p:cNvSpPr>
            <p:nvPr/>
          </p:nvSpPr>
          <p:spPr bwMode="auto">
            <a:xfrm>
              <a:off x="3360" y="960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0"/>
                <a:t>P</a:t>
              </a:r>
            </a:p>
          </p:txBody>
        </p:sp>
        <p:sp>
          <p:nvSpPr>
            <p:cNvPr id="43032" name="Text Box 23"/>
            <p:cNvSpPr txBox="1">
              <a:spLocks noChangeArrowheads="1"/>
            </p:cNvSpPr>
            <p:nvPr/>
          </p:nvSpPr>
          <p:spPr bwMode="auto">
            <a:xfrm>
              <a:off x="4800" y="1056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0"/>
                <a:t>p</a:t>
              </a:r>
            </a:p>
          </p:txBody>
        </p:sp>
      </p:grpSp>
      <p:pic>
        <p:nvPicPr>
          <p:cNvPr id="43012" name="Picture 24" descr="C:\Documents and Settings\Dr. Sumeet Basu\My Documents\me729_2007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8"/>
          <a:srcRect/>
          <a:stretch>
            <a:fillRect/>
          </a:stretch>
        </p:blipFill>
        <p:spPr bwMode="auto">
          <a:xfrm>
            <a:off x="304800" y="1752600"/>
            <a:ext cx="4214813" cy="181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3" name="Text Box 25"/>
          <p:cNvSpPr txBox="1">
            <a:spLocks noChangeArrowheads="1"/>
          </p:cNvSpPr>
          <p:nvPr/>
        </p:nvSpPr>
        <p:spPr bwMode="auto">
          <a:xfrm>
            <a:off x="1219200" y="1143000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0" u="sng"/>
              <a:t>1.1 Motion:</a:t>
            </a:r>
          </a:p>
        </p:txBody>
      </p:sp>
      <p:sp>
        <p:nvSpPr>
          <p:cNvPr id="43014" name="Text Box 26"/>
          <p:cNvSpPr txBox="1">
            <a:spLocks noChangeArrowheads="1"/>
          </p:cNvSpPr>
          <p:nvPr/>
        </p:nvSpPr>
        <p:spPr bwMode="auto">
          <a:xfrm>
            <a:off x="1295400" y="4648200"/>
            <a:ext cx="1828800" cy="4667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0">
                <a:hlinkClick r:id="" action="ppaction://noaction"/>
              </a:rPr>
              <a:t>Notes</a:t>
            </a:r>
            <a:endParaRPr lang="en-US" i="0"/>
          </a:p>
        </p:txBody>
      </p:sp>
      <p:pic>
        <p:nvPicPr>
          <p:cNvPr id="43015" name="Picture 27" descr="C:\Documents and Settings\Dr. Sumeet Basu\My Documents\me729_2007\TP_tmp.pn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9"/>
          <a:srcRect/>
          <a:stretch>
            <a:fillRect/>
          </a:stretch>
        </p:blipFill>
        <p:spPr bwMode="auto">
          <a:xfrm>
            <a:off x="5029200" y="1447800"/>
            <a:ext cx="2794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6" name="Date Placeholder 27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0BCE07A-F2EB-41F2-A503-7024276DDE4E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11/26/2017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017" name="Slide Number Placeholder 28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3680032-46F8-4D9C-9A06-D50BF35DD366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2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018" name="Footer Placeholder 29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7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28600" y="762000"/>
            <a:ext cx="8356600" cy="307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3" name="Date Placeholder 2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AD87EAB-AF0F-43AF-BC7C-AC4906E5C74A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11/26/2017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6523593-FB8A-4CD4-B52F-608A25143E25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20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45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1371600" y="457200"/>
            <a:ext cx="472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0" u="sng"/>
              <a:t>1.7 Transformation of strain</a:t>
            </a:r>
          </a:p>
        </p:txBody>
      </p:sp>
      <p:sp>
        <p:nvSpPr>
          <p:cNvPr id="62467" name="Line 3"/>
          <p:cNvSpPr>
            <a:spLocks noChangeShapeType="1"/>
          </p:cNvSpPr>
          <p:nvPr/>
        </p:nvSpPr>
        <p:spPr bwMode="auto">
          <a:xfrm flipV="1">
            <a:off x="6096000" y="6096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2468" name="Line 4"/>
          <p:cNvSpPr>
            <a:spLocks noChangeShapeType="1"/>
          </p:cNvSpPr>
          <p:nvPr/>
        </p:nvSpPr>
        <p:spPr bwMode="auto">
          <a:xfrm>
            <a:off x="6096000" y="266700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2469" name="Line 5"/>
          <p:cNvSpPr>
            <a:spLocks noChangeShapeType="1"/>
          </p:cNvSpPr>
          <p:nvPr/>
        </p:nvSpPr>
        <p:spPr bwMode="auto">
          <a:xfrm flipV="1">
            <a:off x="6172200" y="1676400"/>
            <a:ext cx="21336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2470" name="Line 6"/>
          <p:cNvSpPr>
            <a:spLocks noChangeShapeType="1"/>
          </p:cNvSpPr>
          <p:nvPr/>
        </p:nvSpPr>
        <p:spPr bwMode="auto">
          <a:xfrm flipH="1" flipV="1">
            <a:off x="5334000" y="914400"/>
            <a:ext cx="685800" cy="1676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2471" name="Freeform 7"/>
          <p:cNvSpPr>
            <a:spLocks/>
          </p:cNvSpPr>
          <p:nvPr/>
        </p:nvSpPr>
        <p:spPr bwMode="auto">
          <a:xfrm>
            <a:off x="7315200" y="2133600"/>
            <a:ext cx="88900" cy="533400"/>
          </a:xfrm>
          <a:custGeom>
            <a:avLst/>
            <a:gdLst>
              <a:gd name="T0" fmla="*/ 2147483647 w 56"/>
              <a:gd name="T1" fmla="*/ 2147483647 h 336"/>
              <a:gd name="T2" fmla="*/ 2147483647 w 56"/>
              <a:gd name="T3" fmla="*/ 2147483647 h 336"/>
              <a:gd name="T4" fmla="*/ 0 w 56"/>
              <a:gd name="T5" fmla="*/ 0 h 336"/>
              <a:gd name="T6" fmla="*/ 0 60000 65536"/>
              <a:gd name="T7" fmla="*/ 0 60000 65536"/>
              <a:gd name="T8" fmla="*/ 0 60000 65536"/>
              <a:gd name="T9" fmla="*/ 0 w 56"/>
              <a:gd name="T10" fmla="*/ 0 h 336"/>
              <a:gd name="T11" fmla="*/ 56 w 56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" h="336">
                <a:moveTo>
                  <a:pt x="48" y="336"/>
                </a:moveTo>
                <a:cubicBezTo>
                  <a:pt x="52" y="268"/>
                  <a:pt x="56" y="200"/>
                  <a:pt x="48" y="144"/>
                </a:cubicBezTo>
                <a:cubicBezTo>
                  <a:pt x="40" y="88"/>
                  <a:pt x="20" y="44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62472" name="Picture 9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/>
          <a:srcRect/>
          <a:stretch>
            <a:fillRect/>
          </a:stretch>
        </p:blipFill>
        <p:spPr bwMode="auto">
          <a:xfrm>
            <a:off x="7467600" y="2209800"/>
            <a:ext cx="1270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73" name="Picture 11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/>
          <a:srcRect/>
          <a:stretch>
            <a:fillRect/>
          </a:stretch>
        </p:blipFill>
        <p:spPr bwMode="auto">
          <a:xfrm>
            <a:off x="8458200" y="2362200"/>
            <a:ext cx="152400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74" name="Picture 13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/>
          <a:srcRect/>
          <a:stretch>
            <a:fillRect/>
          </a:stretch>
        </p:blipFill>
        <p:spPr bwMode="auto">
          <a:xfrm>
            <a:off x="6172200" y="533400"/>
            <a:ext cx="1524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75" name="Picture 17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/>
          <a:srcRect/>
          <a:stretch>
            <a:fillRect/>
          </a:stretch>
        </p:blipFill>
        <p:spPr bwMode="auto">
          <a:xfrm>
            <a:off x="5334000" y="685800"/>
            <a:ext cx="2286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76" name="Picture 16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/>
          <a:srcRect/>
          <a:stretch>
            <a:fillRect/>
          </a:stretch>
        </p:blipFill>
        <p:spPr bwMode="auto">
          <a:xfrm>
            <a:off x="8077200" y="1447800"/>
            <a:ext cx="2286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77" name="Picture 22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3"/>
          <a:srcRect/>
          <a:stretch>
            <a:fillRect/>
          </a:stretch>
        </p:blipFill>
        <p:spPr bwMode="auto">
          <a:xfrm>
            <a:off x="139700" y="2895600"/>
            <a:ext cx="8763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78" name="Date Placeholder 13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AE53C71-95F0-4C1C-B8A2-7759482A41CF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11/26/2017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479" name="Slide Number Placeholder 14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CA2992D-ACD7-44E5-A486-896BF1031580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21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480" name="Footer Placeholder 15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7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889000" y="685800"/>
            <a:ext cx="6045200" cy="347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1" name="Date Placeholder 2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6DBCF98-AD78-41E5-9F19-4B547F677715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11/26/2017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00B196D-ADC3-40FB-B922-3DFC77266521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22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493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Placeholder 1"/>
          <p:cNvSpPr>
            <a:spLocks noGrp="1"/>
          </p:cNvSpPr>
          <p:nvPr>
            <p:ph type="body" sz="quarter" idx="10"/>
          </p:nvPr>
        </p:nvSpPr>
        <p:spPr bwMode="auto">
          <a:xfrm>
            <a:off x="1371600" y="609600"/>
            <a:ext cx="1600200" cy="5334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i="1" smtClean="0"/>
              <a:t>Problem</a:t>
            </a:r>
          </a:p>
        </p:txBody>
      </p:sp>
      <p:sp>
        <p:nvSpPr>
          <p:cNvPr id="64515" name="Date Placeholder 2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1387C93-597F-4059-B6FB-FDE82D4CA95D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11/26/2017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516" name="Footer Placeholder 3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  <p:sp>
        <p:nvSpPr>
          <p:cNvPr id="64517" name="Slide Number Placeholder 4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F60D202-9405-4C28-B6A7-267EC373B841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23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45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228600"/>
            <a:ext cx="414337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19" name="Picture 12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5000" y="1219200"/>
            <a:ext cx="5613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Date Placeholder 2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DDDD0E7-1E51-4B03-8139-36F28740754B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11/26/2017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539" name="Footer Placeholder 3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  <p:sp>
        <p:nvSpPr>
          <p:cNvPr id="65540" name="Slide Number Placeholder 4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067F550-8416-4431-9F60-11D452DF0B1F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24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5541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760788" y="228600"/>
            <a:ext cx="5030787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5542" name="Straight Arrow Connector 7"/>
          <p:cNvCxnSpPr>
            <a:cxnSpLocks noChangeShapeType="1"/>
          </p:cNvCxnSpPr>
          <p:nvPr/>
        </p:nvCxnSpPr>
        <p:spPr bwMode="auto">
          <a:xfrm rot="10800000">
            <a:off x="3581400" y="609600"/>
            <a:ext cx="762000" cy="533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5543" name="Straight Arrow Connector 9"/>
          <p:cNvCxnSpPr>
            <a:cxnSpLocks noChangeShapeType="1"/>
          </p:cNvCxnSpPr>
          <p:nvPr/>
        </p:nvCxnSpPr>
        <p:spPr bwMode="auto">
          <a:xfrm rot="5400000" flipH="1" flipV="1">
            <a:off x="5676900" y="1485900"/>
            <a:ext cx="533400" cy="457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pic>
        <p:nvPicPr>
          <p:cNvPr id="65544" name="Picture 11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43600" y="1295400"/>
            <a:ext cx="254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45" name="Picture 13" descr="TP_tmp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57600" y="381000"/>
            <a:ext cx="254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Arc 14"/>
          <p:cNvSpPr/>
          <p:nvPr/>
        </p:nvSpPr>
        <p:spPr bwMode="auto">
          <a:xfrm>
            <a:off x="5257800" y="1752600"/>
            <a:ext cx="914400" cy="914400"/>
          </a:xfrm>
          <a:prstGeom prst="arc">
            <a:avLst>
              <a:gd name="adj1" fmla="val 17723285"/>
              <a:gd name="adj2" fmla="val 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Times New Roman" charset="0"/>
            </a:endParaRPr>
          </a:p>
        </p:txBody>
      </p:sp>
      <p:pic>
        <p:nvPicPr>
          <p:cNvPr id="65547" name="Picture 16" descr="TP_tmp.b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96000" y="1828800"/>
            <a:ext cx="3810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48" name="Picture 24" descr="TP_tmp.b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36700" y="3175000"/>
            <a:ext cx="6070600" cy="360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1219200" y="533400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0" u="sng"/>
              <a:t>1.8 Strain compatibility</a:t>
            </a:r>
          </a:p>
        </p:txBody>
      </p:sp>
      <p:pic>
        <p:nvPicPr>
          <p:cNvPr id="66563" name="Picture 21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/>
          <a:srcRect/>
          <a:stretch>
            <a:fillRect/>
          </a:stretch>
        </p:blipFill>
        <p:spPr bwMode="auto">
          <a:xfrm>
            <a:off x="228600" y="1371600"/>
            <a:ext cx="8763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64" name="Freeform 8"/>
          <p:cNvSpPr>
            <a:spLocks/>
          </p:cNvSpPr>
          <p:nvPr/>
        </p:nvSpPr>
        <p:spPr bwMode="auto">
          <a:xfrm>
            <a:off x="6591300" y="2514600"/>
            <a:ext cx="1104900" cy="2286000"/>
          </a:xfrm>
          <a:custGeom>
            <a:avLst/>
            <a:gdLst>
              <a:gd name="T0" fmla="*/ 2147483647 w 696"/>
              <a:gd name="T1" fmla="*/ 2147483647 h 1440"/>
              <a:gd name="T2" fmla="*/ 2147483647 w 696"/>
              <a:gd name="T3" fmla="*/ 2147483647 h 1440"/>
              <a:gd name="T4" fmla="*/ 2147483647 w 696"/>
              <a:gd name="T5" fmla="*/ 2147483647 h 1440"/>
              <a:gd name="T6" fmla="*/ 2147483647 w 696"/>
              <a:gd name="T7" fmla="*/ 2147483647 h 1440"/>
              <a:gd name="T8" fmla="*/ 2147483647 w 696"/>
              <a:gd name="T9" fmla="*/ 0 h 14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6"/>
              <a:gd name="T16" fmla="*/ 0 h 1440"/>
              <a:gd name="T17" fmla="*/ 696 w 696"/>
              <a:gd name="T18" fmla="*/ 1440 h 14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6" h="1440">
                <a:moveTo>
                  <a:pt x="24" y="1440"/>
                </a:moveTo>
                <a:cubicBezTo>
                  <a:pt x="12" y="1308"/>
                  <a:pt x="0" y="1176"/>
                  <a:pt x="72" y="1056"/>
                </a:cubicBezTo>
                <a:cubicBezTo>
                  <a:pt x="144" y="936"/>
                  <a:pt x="376" y="856"/>
                  <a:pt x="456" y="720"/>
                </a:cubicBezTo>
                <a:cubicBezTo>
                  <a:pt x="536" y="584"/>
                  <a:pt x="512" y="360"/>
                  <a:pt x="552" y="240"/>
                </a:cubicBezTo>
                <a:cubicBezTo>
                  <a:pt x="592" y="120"/>
                  <a:pt x="644" y="60"/>
                  <a:pt x="69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65" name="Line 9"/>
          <p:cNvSpPr>
            <a:spLocks noChangeShapeType="1"/>
          </p:cNvSpPr>
          <p:nvPr/>
        </p:nvSpPr>
        <p:spPr bwMode="auto">
          <a:xfrm flipV="1">
            <a:off x="6705600" y="4267200"/>
            <a:ext cx="1295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6566" name="Line 10"/>
          <p:cNvSpPr>
            <a:spLocks noChangeShapeType="1"/>
          </p:cNvSpPr>
          <p:nvPr/>
        </p:nvSpPr>
        <p:spPr bwMode="auto">
          <a:xfrm rot="2629154" flipV="1">
            <a:off x="7696200" y="2514600"/>
            <a:ext cx="1295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66567" name="Picture 12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/>
          <a:srcRect/>
          <a:stretch>
            <a:fillRect/>
          </a:stretch>
        </p:blipFill>
        <p:spPr bwMode="auto">
          <a:xfrm>
            <a:off x="7035800" y="3378200"/>
            <a:ext cx="2032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8" name="Picture 14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/>
          <a:srcRect/>
          <a:stretch>
            <a:fillRect/>
          </a:stretch>
        </p:blipFill>
        <p:spPr bwMode="auto">
          <a:xfrm>
            <a:off x="6426200" y="4749800"/>
            <a:ext cx="2032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9" name="Picture 16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/>
          <a:srcRect/>
          <a:stretch>
            <a:fillRect/>
          </a:stretch>
        </p:blipFill>
        <p:spPr bwMode="auto">
          <a:xfrm>
            <a:off x="7416800" y="2362200"/>
            <a:ext cx="2032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70" name="Picture 18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/>
          <a:srcRect/>
          <a:stretch>
            <a:fillRect/>
          </a:stretch>
        </p:blipFill>
        <p:spPr bwMode="auto">
          <a:xfrm>
            <a:off x="7924800" y="4038600"/>
            <a:ext cx="2794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71" name="Picture 20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3"/>
          <a:srcRect/>
          <a:stretch>
            <a:fillRect/>
          </a:stretch>
        </p:blipFill>
        <p:spPr bwMode="auto">
          <a:xfrm>
            <a:off x="8051800" y="2438400"/>
            <a:ext cx="330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72" name="Date Placeholder 11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E2AB76D-1BD3-4DCA-8B4A-23B03E8D45D7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11/26/2017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573" name="Slide Number Placeholder 12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7A6EEF4-020E-4EB3-9E7B-64CEFAF06CAC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25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574" name="Footer Placeholder 13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3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990600" y="533400"/>
            <a:ext cx="7137400" cy="439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87" name="Date Placeholder 2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9781641-32AF-4B95-9C5E-1C1794BB11FD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11/26/2017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97F52F6-21B3-48AD-B641-1E34B563522E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26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589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3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77800" y="304800"/>
            <a:ext cx="8763000" cy="645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611" name="Date Placeholder 2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BB9AF20-EB89-4CA2-8A95-DE0AA07AC7B1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11/26/2017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AC15DAE-16D0-41E4-B4F9-0BCACDF808F4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27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613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1026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77800" y="533400"/>
            <a:ext cx="8763000" cy="490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635" name="Date Placeholder 2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B326FE8-6C13-4B98-95BA-5FCA45225751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11/26/2017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91ED210-B9B5-4434-95F1-BF09104B57F5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28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637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 descr="C:\Documents and Settings\Dr. Sumeet Basu\My Documents\mme658_2009\screw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71600" y="2438400"/>
            <a:ext cx="57912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7" name="Picture 5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457200" y="1143000"/>
            <a:ext cx="8204200" cy="165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1143000" y="304800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Problem</a:t>
            </a:r>
          </a:p>
        </p:txBody>
      </p:sp>
      <p:pic>
        <p:nvPicPr>
          <p:cNvPr id="70661" name="Picture 7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1676400" y="3505200"/>
            <a:ext cx="2794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662" name="Date Placeholder 5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E3CED25-568B-4686-B470-51263F0D7D4C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11/26/2017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663" name="Slide Number Placeholder 6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636A7F3-16D7-4550-AACB-D9FBAF572013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29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664" name="Footer Placeholder 7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3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93700" y="381000"/>
            <a:ext cx="8356600" cy="462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5" name="Date Placeholder 2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8334997-5AE4-4E15-8289-B4AC152E26E0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11/26/2017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626FBF1-5808-47AD-BB4E-D9B0584F7B2A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3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037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4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52400" y="1346200"/>
            <a:ext cx="8763000" cy="292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683" name="Date Placeholder 2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4567CE5-2389-4610-BF50-80142D89EDE1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11/26/2017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19DEE6D-C3A7-4806-B875-FEEEC4EE9622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30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685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Documents and Settings\Dr. Sumeet Basu\My Documents\me729_2007\untwist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1600200"/>
            <a:ext cx="688340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 descr="C:\Documents and Settings\Dr. Sumeet Basu\My Documents\me729_2007\twist.jpe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33600" y="1695450"/>
            <a:ext cx="688340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304800" y="15240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u="sng"/>
              <a:t>Problem</a:t>
            </a:r>
          </a:p>
        </p:txBody>
      </p:sp>
      <p:pic>
        <p:nvPicPr>
          <p:cNvPr id="45061" name="Picture 5" descr="C:\Documents and Settings\Dr. Sumeet Basu\My Documents\me729_2007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203200" y="608013"/>
            <a:ext cx="6578600" cy="205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2" name="Date Placeholder 5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E6D80D8-88A9-43D1-86DB-C910249B2C29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11/26/2017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063" name="Slide Number Placeholder 6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6E64234-7487-4020-8B8E-47C597215F92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4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064" name="Footer Placeholder 7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5486400" y="1066800"/>
            <a:ext cx="19812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3" name="AutoShape 3"/>
          <p:cNvSpPr>
            <a:spLocks noChangeArrowheads="1"/>
          </p:cNvSpPr>
          <p:nvPr/>
        </p:nvSpPr>
        <p:spPr bwMode="auto">
          <a:xfrm>
            <a:off x="5486400" y="1066800"/>
            <a:ext cx="2667000" cy="1219200"/>
          </a:xfrm>
          <a:prstGeom prst="parallelogram">
            <a:avLst>
              <a:gd name="adj" fmla="val 54688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6084" name="Picture 4" descr="C:\Documents and Settings\Dr. Sumeet Basu\My Documents\me729_2007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/>
          <a:srcRect/>
          <a:stretch>
            <a:fillRect/>
          </a:stretch>
        </p:blipFill>
        <p:spPr bwMode="auto">
          <a:xfrm>
            <a:off x="5588000" y="1143000"/>
            <a:ext cx="2794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5" name="Picture 5" descr="C:\Documents and Settings\Dr. Sumeet Basu\My Documents\me729_2007\TP_tmp.pn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/>
          <a:srcRect/>
          <a:stretch>
            <a:fillRect/>
          </a:stretch>
        </p:blipFill>
        <p:spPr bwMode="auto">
          <a:xfrm>
            <a:off x="7696200" y="1219200"/>
            <a:ext cx="1778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6" name="Line 6"/>
          <p:cNvSpPr>
            <a:spLocks noChangeShapeType="1"/>
          </p:cNvSpPr>
          <p:nvPr/>
        </p:nvSpPr>
        <p:spPr bwMode="auto">
          <a:xfrm flipV="1">
            <a:off x="54864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6087" name="Line 7"/>
          <p:cNvSpPr>
            <a:spLocks noChangeShapeType="1"/>
          </p:cNvSpPr>
          <p:nvPr/>
        </p:nvSpPr>
        <p:spPr bwMode="auto">
          <a:xfrm>
            <a:off x="7543800" y="2286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46088" name="Picture 8" descr="C:\Documents and Settings\Dr. Sumeet Basu\My Documents\me729_2007\TP_tmp.pn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/>
          <a:srcRect/>
          <a:stretch>
            <a:fillRect/>
          </a:stretch>
        </p:blipFill>
        <p:spPr bwMode="auto">
          <a:xfrm>
            <a:off x="7848600" y="2362200"/>
            <a:ext cx="10668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9" name="Picture 9" descr="C:\Documents and Settings\Dr. Sumeet Basu\My Documents\me729_2007\TP_tmp.pn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/>
          <a:srcRect/>
          <a:stretch>
            <a:fillRect/>
          </a:stretch>
        </p:blipFill>
        <p:spPr bwMode="auto">
          <a:xfrm>
            <a:off x="5562600" y="304800"/>
            <a:ext cx="10668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90" name="Freeform 10"/>
          <p:cNvSpPr>
            <a:spLocks/>
          </p:cNvSpPr>
          <p:nvPr/>
        </p:nvSpPr>
        <p:spPr bwMode="auto">
          <a:xfrm>
            <a:off x="5486400" y="1663700"/>
            <a:ext cx="304800" cy="88900"/>
          </a:xfrm>
          <a:custGeom>
            <a:avLst/>
            <a:gdLst>
              <a:gd name="T0" fmla="*/ 0 w 192"/>
              <a:gd name="T1" fmla="*/ 2147483647 h 56"/>
              <a:gd name="T2" fmla="*/ 2147483647 w 192"/>
              <a:gd name="T3" fmla="*/ 2147483647 h 56"/>
              <a:gd name="T4" fmla="*/ 2147483647 w 192"/>
              <a:gd name="T5" fmla="*/ 2147483647 h 56"/>
              <a:gd name="T6" fmla="*/ 2147483647 w 192"/>
              <a:gd name="T7" fmla="*/ 2147483647 h 56"/>
              <a:gd name="T8" fmla="*/ 0 60000 65536"/>
              <a:gd name="T9" fmla="*/ 0 60000 65536"/>
              <a:gd name="T10" fmla="*/ 0 60000 65536"/>
              <a:gd name="T11" fmla="*/ 0 60000 65536"/>
              <a:gd name="T12" fmla="*/ 0 w 192"/>
              <a:gd name="T13" fmla="*/ 0 h 56"/>
              <a:gd name="T14" fmla="*/ 192 w 192"/>
              <a:gd name="T15" fmla="*/ 56 h 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2" h="56">
                <a:moveTo>
                  <a:pt x="0" y="56"/>
                </a:moveTo>
                <a:cubicBezTo>
                  <a:pt x="12" y="36"/>
                  <a:pt x="24" y="16"/>
                  <a:pt x="48" y="8"/>
                </a:cubicBezTo>
                <a:cubicBezTo>
                  <a:pt x="72" y="0"/>
                  <a:pt x="120" y="0"/>
                  <a:pt x="144" y="8"/>
                </a:cubicBezTo>
                <a:cubicBezTo>
                  <a:pt x="168" y="16"/>
                  <a:pt x="180" y="36"/>
                  <a:pt x="192" y="5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46091" name="Picture 11" descr="C:\Documents and Settings\Dr. Sumeet Basu\My Documents\me729_2007\TP_tmp.pn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/>
          <a:srcRect/>
          <a:stretch>
            <a:fillRect/>
          </a:stretch>
        </p:blipFill>
        <p:spPr bwMode="auto">
          <a:xfrm>
            <a:off x="5334000" y="1828800"/>
            <a:ext cx="4064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92" name="Picture 12" descr="C:\Documents and Settings\Dr. Sumeet Basu\My Documents\me729_2007\TP_tmp.pn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3"/>
          <a:srcRect/>
          <a:stretch>
            <a:fillRect/>
          </a:stretch>
        </p:blipFill>
        <p:spPr bwMode="auto">
          <a:xfrm>
            <a:off x="304800" y="2743200"/>
            <a:ext cx="81788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93" name="Text Box 13"/>
          <p:cNvSpPr txBox="1">
            <a:spLocks noChangeArrowheads="1"/>
          </p:cNvSpPr>
          <p:nvPr/>
        </p:nvSpPr>
        <p:spPr bwMode="auto">
          <a:xfrm>
            <a:off x="1219200" y="609600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u="sng"/>
              <a:t>Problem</a:t>
            </a:r>
          </a:p>
        </p:txBody>
      </p:sp>
      <p:sp>
        <p:nvSpPr>
          <p:cNvPr id="46094" name="Text Box 14"/>
          <p:cNvSpPr txBox="1">
            <a:spLocks noChangeArrowheads="1"/>
          </p:cNvSpPr>
          <p:nvPr/>
        </p:nvSpPr>
        <p:spPr bwMode="auto">
          <a:xfrm>
            <a:off x="1524000" y="1905000"/>
            <a:ext cx="358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46095" name="Date Placeholder 14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2D70F40-442D-4742-8E19-072BC54C6FAF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11/26/2017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096" name="Slide Number Placeholder 15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4BAFCCC-AA0E-4A7B-835F-CD125A6B0EC9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5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097" name="Footer Placeholder 1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 descr="C:\Documents and Settings\Dr. Sumeet Basu\My Documents\me729_2007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3"/>
          <a:srcRect/>
          <a:stretch>
            <a:fillRect/>
          </a:stretch>
        </p:blipFill>
        <p:spPr bwMode="auto">
          <a:xfrm>
            <a:off x="228600" y="4037013"/>
            <a:ext cx="4927600" cy="271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304800" y="381000"/>
            <a:ext cx="502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0" u="sng"/>
              <a:t>1.2 Deformation Gradient tensor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152400" y="1752600"/>
            <a:ext cx="4191000" cy="14747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0"/>
              <a:t>The deformation gradient tensor maps an infinitesimal line element tangent to a curve on the reference configuration to an infinitesimal line element to a curve on the deformed/current configuration</a:t>
            </a:r>
          </a:p>
        </p:txBody>
      </p:sp>
      <p:grpSp>
        <p:nvGrpSpPr>
          <p:cNvPr id="47109" name="Group 5"/>
          <p:cNvGrpSpPr>
            <a:grpSpLocks/>
          </p:cNvGrpSpPr>
          <p:nvPr/>
        </p:nvGrpSpPr>
        <p:grpSpPr bwMode="auto">
          <a:xfrm>
            <a:off x="4445000" y="914400"/>
            <a:ext cx="4457700" cy="4368800"/>
            <a:chOff x="2800" y="576"/>
            <a:chExt cx="2808" cy="2752"/>
          </a:xfrm>
        </p:grpSpPr>
        <p:grpSp>
          <p:nvGrpSpPr>
            <p:cNvPr id="47115" name="Group 6"/>
            <p:cNvGrpSpPr>
              <a:grpSpLocks/>
            </p:cNvGrpSpPr>
            <p:nvPr/>
          </p:nvGrpSpPr>
          <p:grpSpPr bwMode="auto">
            <a:xfrm>
              <a:off x="2800" y="576"/>
              <a:ext cx="2808" cy="2752"/>
              <a:chOff x="2800" y="576"/>
              <a:chExt cx="2808" cy="2752"/>
            </a:xfrm>
          </p:grpSpPr>
          <p:sp>
            <p:nvSpPr>
              <p:cNvPr id="47120" name="Freeform 7"/>
              <p:cNvSpPr>
                <a:spLocks noChangeAspect="1"/>
              </p:cNvSpPr>
              <p:nvPr/>
            </p:nvSpPr>
            <p:spPr bwMode="auto">
              <a:xfrm>
                <a:off x="2800" y="576"/>
                <a:ext cx="1066" cy="1417"/>
              </a:xfrm>
              <a:custGeom>
                <a:avLst/>
                <a:gdLst>
                  <a:gd name="T0" fmla="*/ 30 w 1336"/>
                  <a:gd name="T1" fmla="*/ 2 h 1776"/>
                  <a:gd name="T2" fmla="*/ 2 w 1336"/>
                  <a:gd name="T3" fmla="*/ 18 h 1776"/>
                  <a:gd name="T4" fmla="*/ 20 w 1336"/>
                  <a:gd name="T5" fmla="*/ 51 h 1776"/>
                  <a:gd name="T6" fmla="*/ 12 w 1336"/>
                  <a:gd name="T7" fmla="*/ 79 h 1776"/>
                  <a:gd name="T8" fmla="*/ 45 w 1336"/>
                  <a:gd name="T9" fmla="*/ 87 h 1776"/>
                  <a:gd name="T10" fmla="*/ 71 w 1336"/>
                  <a:gd name="T11" fmla="*/ 33 h 1776"/>
                  <a:gd name="T12" fmla="*/ 47 w 1336"/>
                  <a:gd name="T13" fmla="*/ 5 h 1776"/>
                  <a:gd name="T14" fmla="*/ 30 w 1336"/>
                  <a:gd name="T15" fmla="*/ 2 h 177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336"/>
                  <a:gd name="T25" fmla="*/ 0 h 1776"/>
                  <a:gd name="T26" fmla="*/ 1336 w 1336"/>
                  <a:gd name="T27" fmla="*/ 1776 h 177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336" h="1776">
                    <a:moveTo>
                      <a:pt x="560" y="48"/>
                    </a:moveTo>
                    <a:cubicBezTo>
                      <a:pt x="416" y="88"/>
                      <a:pt x="64" y="184"/>
                      <a:pt x="32" y="336"/>
                    </a:cubicBezTo>
                    <a:cubicBezTo>
                      <a:pt x="0" y="488"/>
                      <a:pt x="336" y="768"/>
                      <a:pt x="368" y="960"/>
                    </a:cubicBezTo>
                    <a:cubicBezTo>
                      <a:pt x="400" y="1152"/>
                      <a:pt x="144" y="1376"/>
                      <a:pt x="224" y="1488"/>
                    </a:cubicBezTo>
                    <a:cubicBezTo>
                      <a:pt x="304" y="1600"/>
                      <a:pt x="664" y="1776"/>
                      <a:pt x="848" y="1632"/>
                    </a:cubicBezTo>
                    <a:cubicBezTo>
                      <a:pt x="1032" y="1488"/>
                      <a:pt x="1320" y="880"/>
                      <a:pt x="1328" y="624"/>
                    </a:cubicBezTo>
                    <a:cubicBezTo>
                      <a:pt x="1336" y="368"/>
                      <a:pt x="1024" y="192"/>
                      <a:pt x="896" y="96"/>
                    </a:cubicBezTo>
                    <a:cubicBezTo>
                      <a:pt x="768" y="0"/>
                      <a:pt x="704" y="8"/>
                      <a:pt x="560" y="4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21" name="Freeform 8"/>
              <p:cNvSpPr>
                <a:spLocks/>
              </p:cNvSpPr>
              <p:nvPr/>
            </p:nvSpPr>
            <p:spPr bwMode="auto">
              <a:xfrm>
                <a:off x="4512" y="656"/>
                <a:ext cx="1096" cy="1520"/>
              </a:xfrm>
              <a:custGeom>
                <a:avLst/>
                <a:gdLst>
                  <a:gd name="T0" fmla="*/ 576 w 1096"/>
                  <a:gd name="T1" fmla="*/ 16 h 1520"/>
                  <a:gd name="T2" fmla="*/ 336 w 1096"/>
                  <a:gd name="T3" fmla="*/ 64 h 1520"/>
                  <a:gd name="T4" fmla="*/ 240 w 1096"/>
                  <a:gd name="T5" fmla="*/ 400 h 1520"/>
                  <a:gd name="T6" fmla="*/ 48 w 1096"/>
                  <a:gd name="T7" fmla="*/ 976 h 1520"/>
                  <a:gd name="T8" fmla="*/ 528 w 1096"/>
                  <a:gd name="T9" fmla="*/ 1456 h 1520"/>
                  <a:gd name="T10" fmla="*/ 1056 w 1096"/>
                  <a:gd name="T11" fmla="*/ 592 h 1520"/>
                  <a:gd name="T12" fmla="*/ 768 w 1096"/>
                  <a:gd name="T13" fmla="*/ 112 h 1520"/>
                  <a:gd name="T14" fmla="*/ 576 w 1096"/>
                  <a:gd name="T15" fmla="*/ 16 h 152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96"/>
                  <a:gd name="T25" fmla="*/ 0 h 1520"/>
                  <a:gd name="T26" fmla="*/ 1096 w 1096"/>
                  <a:gd name="T27" fmla="*/ 1520 h 152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96" h="1520">
                    <a:moveTo>
                      <a:pt x="576" y="16"/>
                    </a:moveTo>
                    <a:cubicBezTo>
                      <a:pt x="504" y="8"/>
                      <a:pt x="392" y="0"/>
                      <a:pt x="336" y="64"/>
                    </a:cubicBezTo>
                    <a:cubicBezTo>
                      <a:pt x="280" y="128"/>
                      <a:pt x="288" y="248"/>
                      <a:pt x="240" y="400"/>
                    </a:cubicBezTo>
                    <a:cubicBezTo>
                      <a:pt x="192" y="552"/>
                      <a:pt x="0" y="800"/>
                      <a:pt x="48" y="976"/>
                    </a:cubicBezTo>
                    <a:cubicBezTo>
                      <a:pt x="96" y="1152"/>
                      <a:pt x="360" y="1520"/>
                      <a:pt x="528" y="1456"/>
                    </a:cubicBezTo>
                    <a:cubicBezTo>
                      <a:pt x="696" y="1392"/>
                      <a:pt x="1016" y="816"/>
                      <a:pt x="1056" y="592"/>
                    </a:cubicBezTo>
                    <a:cubicBezTo>
                      <a:pt x="1096" y="368"/>
                      <a:pt x="848" y="208"/>
                      <a:pt x="768" y="112"/>
                    </a:cubicBezTo>
                    <a:cubicBezTo>
                      <a:pt x="688" y="16"/>
                      <a:pt x="648" y="24"/>
                      <a:pt x="576" y="1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22" name="AutoShape 9"/>
              <p:cNvSpPr>
                <a:spLocks noChangeArrowheads="1"/>
              </p:cNvSpPr>
              <p:nvPr/>
            </p:nvSpPr>
            <p:spPr bwMode="auto">
              <a:xfrm>
                <a:off x="3984" y="1008"/>
                <a:ext cx="624" cy="336"/>
              </a:xfrm>
              <a:prstGeom prst="curvedDownArrow">
                <a:avLst>
                  <a:gd name="adj1" fmla="val 37143"/>
                  <a:gd name="adj2" fmla="val 74286"/>
                  <a:gd name="adj3" fmla="val 33333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47123" name="Picture 10" descr="C:\Documents and Settings\Dr. Sumeet Basu\My Documents\me729_2007\TP_tmp.png"/>
              <p:cNvPicPr>
                <a:picLocks noChangeAspect="1" noChangeArrowheads="1"/>
              </p:cNvPicPr>
              <p:nvPr>
                <p:custDataLst>
                  <p:tags r:id="rId4"/>
                </p:custDataLst>
              </p:nvPr>
            </p:nvPicPr>
            <p:blipFill>
              <a:blip r:embed="rId14"/>
              <a:srcRect/>
              <a:stretch>
                <a:fillRect/>
              </a:stretch>
            </p:blipFill>
            <p:spPr bwMode="auto">
              <a:xfrm>
                <a:off x="5184" y="1296"/>
                <a:ext cx="112" cy="1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7124" name="Picture 11" descr="C:\Documents and Settings\Dr. Sumeet Basu\My Documents\me729_2007\TP_tmp.png"/>
              <p:cNvPicPr>
                <a:picLocks noChangeAspect="1" noChangeArrowheads="1"/>
              </p:cNvPicPr>
              <p:nvPr>
                <p:custDataLst>
                  <p:tags r:id="rId5"/>
                </p:custDataLst>
              </p:nvPr>
            </p:nvPicPr>
            <p:blipFill>
              <a:blip r:embed="rId15"/>
              <a:srcRect/>
              <a:stretch>
                <a:fillRect/>
              </a:stretch>
            </p:blipFill>
            <p:spPr bwMode="auto">
              <a:xfrm>
                <a:off x="4224" y="816"/>
                <a:ext cx="112" cy="1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7125" name="Picture 12" descr="C:\Documents and Settings\Dr. Sumeet Basu\My Documents\me729_2007\TP_tmp.png"/>
              <p:cNvPicPr>
                <a:picLocks noChangeAspect="1" noChangeArrowheads="1"/>
              </p:cNvPicPr>
              <p:nvPr>
                <p:custDataLst>
                  <p:tags r:id="rId6"/>
                </p:custDataLst>
              </p:nvPr>
            </p:nvPicPr>
            <p:blipFill>
              <a:blip r:embed="rId16"/>
              <a:srcRect/>
              <a:stretch>
                <a:fillRect/>
              </a:stretch>
            </p:blipFill>
            <p:spPr bwMode="auto">
              <a:xfrm>
                <a:off x="3744" y="1872"/>
                <a:ext cx="160" cy="1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7126" name="Picture 13" descr="C:\Documents and Settings\Dr. Sumeet Basu\My Documents\me729_2007\TP_tmp.png"/>
              <p:cNvPicPr>
                <a:picLocks noChangeAspect="1" noChangeArrowheads="1"/>
              </p:cNvPicPr>
              <p:nvPr>
                <p:custDataLst>
                  <p:tags r:id="rId7"/>
                </p:custDataLst>
              </p:nvPr>
            </p:nvPicPr>
            <p:blipFill>
              <a:blip r:embed="rId17"/>
              <a:srcRect/>
              <a:stretch>
                <a:fillRect/>
              </a:stretch>
            </p:blipFill>
            <p:spPr bwMode="auto">
              <a:xfrm>
                <a:off x="4560" y="2112"/>
                <a:ext cx="96" cy="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7127" name="Oval 14"/>
              <p:cNvSpPr>
                <a:spLocks noChangeArrowheads="1"/>
              </p:cNvSpPr>
              <p:nvPr/>
            </p:nvSpPr>
            <p:spPr bwMode="auto">
              <a:xfrm>
                <a:off x="3360" y="1152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28" name="Oval 15"/>
              <p:cNvSpPr>
                <a:spLocks noChangeArrowheads="1"/>
              </p:cNvSpPr>
              <p:nvPr/>
            </p:nvSpPr>
            <p:spPr bwMode="auto">
              <a:xfrm>
                <a:off x="4896" y="1296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29" name="Line 16"/>
              <p:cNvSpPr>
                <a:spLocks noChangeShapeType="1"/>
              </p:cNvSpPr>
              <p:nvPr/>
            </p:nvSpPr>
            <p:spPr bwMode="auto">
              <a:xfrm flipV="1">
                <a:off x="4128" y="2544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30" name="Line 17"/>
              <p:cNvSpPr>
                <a:spLocks noChangeShapeType="1"/>
              </p:cNvSpPr>
              <p:nvPr/>
            </p:nvSpPr>
            <p:spPr bwMode="auto">
              <a:xfrm>
                <a:off x="4128" y="2976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31" name="Line 18"/>
              <p:cNvSpPr>
                <a:spLocks noChangeShapeType="1"/>
              </p:cNvSpPr>
              <p:nvPr/>
            </p:nvSpPr>
            <p:spPr bwMode="auto">
              <a:xfrm flipH="1">
                <a:off x="3888" y="2976"/>
                <a:ext cx="24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47132" name="Picture 19" descr="C:\Documents and Settings\Dr. Sumeet Basu\My Documents\me729_2007\TP_tmp.png"/>
              <p:cNvPicPr>
                <a:picLocks noChangeAspect="1" noChangeArrowheads="1"/>
              </p:cNvPicPr>
              <p:nvPr>
                <p:custDataLst>
                  <p:tags r:id="rId8"/>
                </p:custDataLst>
              </p:nvPr>
            </p:nvPicPr>
            <p:blipFill>
              <a:blip r:embed="rId18"/>
              <a:srcRect/>
              <a:stretch>
                <a:fillRect/>
              </a:stretch>
            </p:blipFill>
            <p:spPr bwMode="auto">
              <a:xfrm>
                <a:off x="3696" y="2352"/>
                <a:ext cx="672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7133" name="Picture 20" descr="C:\Documents and Settings\Dr. Sumeet Basu\My Documents\me729_2007\TP_tmp.png"/>
              <p:cNvPicPr>
                <a:picLocks noChangeAspect="1" noChangeArrowheads="1"/>
              </p:cNvPicPr>
              <p:nvPr>
                <p:custDataLst>
                  <p:tags r:id="rId9"/>
                </p:custDataLst>
              </p:nvPr>
            </p:nvPicPr>
            <p:blipFill>
              <a:blip r:embed="rId19"/>
              <a:srcRect/>
              <a:stretch>
                <a:fillRect/>
              </a:stretch>
            </p:blipFill>
            <p:spPr bwMode="auto">
              <a:xfrm>
                <a:off x="3408" y="3168"/>
                <a:ext cx="672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7134" name="Picture 21" descr="C:\Documents and Settings\Dr. Sumeet Basu\My Documents\me729_2007\TP_tmp.png"/>
              <p:cNvPicPr>
                <a:picLocks noChangeAspect="1" noChangeArrowheads="1"/>
              </p:cNvPicPr>
              <p:nvPr>
                <p:custDataLst>
                  <p:tags r:id="rId10"/>
                </p:custDataLst>
              </p:nvPr>
            </p:nvPicPr>
            <p:blipFill>
              <a:blip r:embed="rId20"/>
              <a:srcRect/>
              <a:stretch>
                <a:fillRect/>
              </a:stretch>
            </p:blipFill>
            <p:spPr bwMode="auto">
              <a:xfrm>
                <a:off x="4464" y="3024"/>
                <a:ext cx="672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7135" name="Line 22"/>
              <p:cNvSpPr>
                <a:spLocks noChangeShapeType="1"/>
              </p:cNvSpPr>
              <p:nvPr/>
            </p:nvSpPr>
            <p:spPr bwMode="auto">
              <a:xfrm flipV="1">
                <a:off x="4128" y="1344"/>
                <a:ext cx="816" cy="16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36" name="Line 23"/>
              <p:cNvSpPr>
                <a:spLocks noChangeShapeType="1"/>
              </p:cNvSpPr>
              <p:nvPr/>
            </p:nvSpPr>
            <p:spPr bwMode="auto">
              <a:xfrm flipH="1" flipV="1">
                <a:off x="3408" y="1200"/>
                <a:ext cx="720" cy="17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37" name="Text Box 24"/>
              <p:cNvSpPr txBox="1">
                <a:spLocks noChangeArrowheads="1"/>
              </p:cNvSpPr>
              <p:nvPr/>
            </p:nvSpPr>
            <p:spPr bwMode="auto">
              <a:xfrm>
                <a:off x="3360" y="960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i="0"/>
                  <a:t>P</a:t>
                </a:r>
              </a:p>
            </p:txBody>
          </p:sp>
          <p:sp>
            <p:nvSpPr>
              <p:cNvPr id="47138" name="Text Box 25"/>
              <p:cNvSpPr txBox="1">
                <a:spLocks noChangeArrowheads="1"/>
              </p:cNvSpPr>
              <p:nvPr/>
            </p:nvSpPr>
            <p:spPr bwMode="auto">
              <a:xfrm>
                <a:off x="4800" y="1056"/>
                <a:ext cx="43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i="0"/>
                  <a:t>p</a:t>
                </a:r>
              </a:p>
            </p:txBody>
          </p:sp>
          <p:pic>
            <p:nvPicPr>
              <p:cNvPr id="47139" name="Picture 26" descr="C:\Documents and Settings\Dr. Sumeet Basu\My Documents\me729_2007\TP_tmp.png"/>
              <p:cNvPicPr>
                <a:picLocks noChangeAspect="1" noChangeArrowheads="1"/>
              </p:cNvPicPr>
              <p:nvPr>
                <p:custDataLst>
                  <p:tags r:id="rId11"/>
                </p:custDataLst>
              </p:nvPr>
            </p:nvPicPr>
            <p:blipFill>
              <a:blip r:embed="rId21"/>
              <a:srcRect/>
              <a:stretch>
                <a:fillRect/>
              </a:stretch>
            </p:blipFill>
            <p:spPr bwMode="auto">
              <a:xfrm>
                <a:off x="4224" y="1200"/>
                <a:ext cx="128" cy="1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47116" name="Line 27"/>
            <p:cNvSpPr>
              <a:spLocks noChangeShapeType="1"/>
            </p:cNvSpPr>
            <p:nvPr/>
          </p:nvSpPr>
          <p:spPr bwMode="auto">
            <a:xfrm flipV="1">
              <a:off x="3408" y="768"/>
              <a:ext cx="33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7" name="Line 28"/>
            <p:cNvSpPr>
              <a:spLocks noChangeShapeType="1"/>
            </p:cNvSpPr>
            <p:nvPr/>
          </p:nvSpPr>
          <p:spPr bwMode="auto">
            <a:xfrm flipH="1" flipV="1">
              <a:off x="4752" y="768"/>
              <a:ext cx="19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47118" name="Picture 29" descr="C:\Documents and Settings\Dr. Sumeet Basu\My Documents\me729_2007\TP_tmp.png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22"/>
            <a:srcRect/>
            <a:stretch>
              <a:fillRect/>
            </a:stretch>
          </p:blipFill>
          <p:spPr bwMode="auto">
            <a:xfrm>
              <a:off x="3504" y="624"/>
              <a:ext cx="223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7119" name="Picture 30" descr="C:\Documents and Settings\Dr. Sumeet Basu\My Documents\me729_2007\TP_tmp.png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23"/>
            <a:srcRect/>
            <a:stretch>
              <a:fillRect/>
            </a:stretch>
          </p:blipFill>
          <p:spPr bwMode="auto">
            <a:xfrm>
              <a:off x="4703" y="672"/>
              <a:ext cx="164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7110" name="Freeform 32"/>
          <p:cNvSpPr>
            <a:spLocks/>
          </p:cNvSpPr>
          <p:nvPr/>
        </p:nvSpPr>
        <p:spPr bwMode="auto">
          <a:xfrm>
            <a:off x="4953000" y="762000"/>
            <a:ext cx="1371600" cy="2514600"/>
          </a:xfrm>
          <a:custGeom>
            <a:avLst/>
            <a:gdLst>
              <a:gd name="T0" fmla="*/ 0 w 864"/>
              <a:gd name="T1" fmla="*/ 2147483647 h 1584"/>
              <a:gd name="T2" fmla="*/ 2147483647 w 864"/>
              <a:gd name="T3" fmla="*/ 2147483647 h 1584"/>
              <a:gd name="T4" fmla="*/ 2147483647 w 864"/>
              <a:gd name="T5" fmla="*/ 2147483647 h 1584"/>
              <a:gd name="T6" fmla="*/ 2147483647 w 864"/>
              <a:gd name="T7" fmla="*/ 2147483647 h 1584"/>
              <a:gd name="T8" fmla="*/ 2147483647 w 864"/>
              <a:gd name="T9" fmla="*/ 0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64"/>
              <a:gd name="T16" fmla="*/ 0 h 1584"/>
              <a:gd name="T17" fmla="*/ 864 w 864"/>
              <a:gd name="T18" fmla="*/ 1584 h 15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64" h="1584">
                <a:moveTo>
                  <a:pt x="0" y="1584"/>
                </a:moveTo>
                <a:cubicBezTo>
                  <a:pt x="4" y="1360"/>
                  <a:pt x="8" y="1136"/>
                  <a:pt x="96" y="960"/>
                </a:cubicBezTo>
                <a:cubicBezTo>
                  <a:pt x="184" y="784"/>
                  <a:pt x="416" y="632"/>
                  <a:pt x="528" y="528"/>
                </a:cubicBezTo>
                <a:cubicBezTo>
                  <a:pt x="640" y="424"/>
                  <a:pt x="712" y="424"/>
                  <a:pt x="768" y="336"/>
                </a:cubicBezTo>
                <a:cubicBezTo>
                  <a:pt x="824" y="248"/>
                  <a:pt x="844" y="124"/>
                  <a:pt x="864" y="0"/>
                </a:cubicBezTo>
              </a:path>
            </a:pathLst>
          </a:cu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1" name="Freeform 33"/>
          <p:cNvSpPr>
            <a:spLocks/>
          </p:cNvSpPr>
          <p:nvPr/>
        </p:nvSpPr>
        <p:spPr bwMode="auto">
          <a:xfrm>
            <a:off x="6858000" y="762000"/>
            <a:ext cx="1447800" cy="2743200"/>
          </a:xfrm>
          <a:custGeom>
            <a:avLst/>
            <a:gdLst>
              <a:gd name="T0" fmla="*/ 2147483647 w 912"/>
              <a:gd name="T1" fmla="*/ 2147483647 h 1728"/>
              <a:gd name="T2" fmla="*/ 2147483647 w 912"/>
              <a:gd name="T3" fmla="*/ 2147483647 h 1728"/>
              <a:gd name="T4" fmla="*/ 2147483647 w 912"/>
              <a:gd name="T5" fmla="*/ 2147483647 h 1728"/>
              <a:gd name="T6" fmla="*/ 0 w 912"/>
              <a:gd name="T7" fmla="*/ 0 h 1728"/>
              <a:gd name="T8" fmla="*/ 0 60000 65536"/>
              <a:gd name="T9" fmla="*/ 0 60000 65536"/>
              <a:gd name="T10" fmla="*/ 0 60000 65536"/>
              <a:gd name="T11" fmla="*/ 0 60000 65536"/>
              <a:gd name="T12" fmla="*/ 0 w 912"/>
              <a:gd name="T13" fmla="*/ 0 h 1728"/>
              <a:gd name="T14" fmla="*/ 912 w 912"/>
              <a:gd name="T15" fmla="*/ 1728 h 17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2" h="1728">
                <a:moveTo>
                  <a:pt x="912" y="1728"/>
                </a:moveTo>
                <a:cubicBezTo>
                  <a:pt x="796" y="1548"/>
                  <a:pt x="680" y="1368"/>
                  <a:pt x="624" y="1200"/>
                </a:cubicBezTo>
                <a:cubicBezTo>
                  <a:pt x="568" y="1032"/>
                  <a:pt x="680" y="920"/>
                  <a:pt x="576" y="720"/>
                </a:cubicBezTo>
                <a:cubicBezTo>
                  <a:pt x="472" y="520"/>
                  <a:pt x="236" y="260"/>
                  <a:pt x="0" y="0"/>
                </a:cubicBezTo>
              </a:path>
            </a:pathLst>
          </a:cu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2" name="Date Placeholder 32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DB74FCC-385B-4FEE-94F9-158DAC6CDC5A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11/26/2017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113" name="Slide Number Placeholder 33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C0C3525-7CF7-443E-A236-55F298C885F9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6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114" name="Footer Placeholder 3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6" descr="C:\Documents and Settings\Dr. Sumeet Basu\My Documents\me622_2010\TP_tmp.bmp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52400" y="1295400"/>
            <a:ext cx="87630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81000" y="3810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0"/>
              <a:t>1.3 Deformation Gradient: in terms of the displacement gradient</a:t>
            </a:r>
          </a:p>
        </p:txBody>
      </p:sp>
      <p:sp>
        <p:nvSpPr>
          <p:cNvPr id="48132" name="Date Placeholder 3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D212B25-1FE6-4EAB-9685-87221EFC6A0A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11/26/2017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133" name="Slide Number Placeholder 4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BC68D2C-B2F7-4616-AFC1-724E9B2B197C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134" name="Footer Placeholder 5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54" name="Group 2"/>
          <p:cNvGrpSpPr>
            <a:grpSpLocks/>
          </p:cNvGrpSpPr>
          <p:nvPr/>
        </p:nvGrpSpPr>
        <p:grpSpPr bwMode="auto">
          <a:xfrm>
            <a:off x="2438400" y="914400"/>
            <a:ext cx="4457700" cy="4368800"/>
            <a:chOff x="2800" y="576"/>
            <a:chExt cx="2808" cy="2752"/>
          </a:xfrm>
        </p:grpSpPr>
        <p:sp>
          <p:nvSpPr>
            <p:cNvPr id="49173" name="Freeform 3"/>
            <p:cNvSpPr>
              <a:spLocks noChangeAspect="1"/>
            </p:cNvSpPr>
            <p:nvPr/>
          </p:nvSpPr>
          <p:spPr bwMode="auto">
            <a:xfrm>
              <a:off x="2800" y="576"/>
              <a:ext cx="1066" cy="1417"/>
            </a:xfrm>
            <a:custGeom>
              <a:avLst/>
              <a:gdLst>
                <a:gd name="T0" fmla="*/ 30 w 1336"/>
                <a:gd name="T1" fmla="*/ 2 h 1776"/>
                <a:gd name="T2" fmla="*/ 2 w 1336"/>
                <a:gd name="T3" fmla="*/ 18 h 1776"/>
                <a:gd name="T4" fmla="*/ 20 w 1336"/>
                <a:gd name="T5" fmla="*/ 51 h 1776"/>
                <a:gd name="T6" fmla="*/ 12 w 1336"/>
                <a:gd name="T7" fmla="*/ 79 h 1776"/>
                <a:gd name="T8" fmla="*/ 45 w 1336"/>
                <a:gd name="T9" fmla="*/ 87 h 1776"/>
                <a:gd name="T10" fmla="*/ 71 w 1336"/>
                <a:gd name="T11" fmla="*/ 33 h 1776"/>
                <a:gd name="T12" fmla="*/ 47 w 1336"/>
                <a:gd name="T13" fmla="*/ 5 h 1776"/>
                <a:gd name="T14" fmla="*/ 30 w 1336"/>
                <a:gd name="T15" fmla="*/ 2 h 177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36"/>
                <a:gd name="T25" fmla="*/ 0 h 1776"/>
                <a:gd name="T26" fmla="*/ 1336 w 1336"/>
                <a:gd name="T27" fmla="*/ 1776 h 177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36" h="1776">
                  <a:moveTo>
                    <a:pt x="560" y="48"/>
                  </a:moveTo>
                  <a:cubicBezTo>
                    <a:pt x="416" y="88"/>
                    <a:pt x="64" y="184"/>
                    <a:pt x="32" y="336"/>
                  </a:cubicBezTo>
                  <a:cubicBezTo>
                    <a:pt x="0" y="488"/>
                    <a:pt x="336" y="768"/>
                    <a:pt x="368" y="960"/>
                  </a:cubicBezTo>
                  <a:cubicBezTo>
                    <a:pt x="400" y="1152"/>
                    <a:pt x="144" y="1376"/>
                    <a:pt x="224" y="1488"/>
                  </a:cubicBezTo>
                  <a:cubicBezTo>
                    <a:pt x="304" y="1600"/>
                    <a:pt x="664" y="1776"/>
                    <a:pt x="848" y="1632"/>
                  </a:cubicBezTo>
                  <a:cubicBezTo>
                    <a:pt x="1032" y="1488"/>
                    <a:pt x="1320" y="880"/>
                    <a:pt x="1328" y="624"/>
                  </a:cubicBezTo>
                  <a:cubicBezTo>
                    <a:pt x="1336" y="368"/>
                    <a:pt x="1024" y="192"/>
                    <a:pt x="896" y="96"/>
                  </a:cubicBezTo>
                  <a:cubicBezTo>
                    <a:pt x="768" y="0"/>
                    <a:pt x="704" y="8"/>
                    <a:pt x="560" y="4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74" name="Freeform 4"/>
            <p:cNvSpPr>
              <a:spLocks/>
            </p:cNvSpPr>
            <p:nvPr/>
          </p:nvSpPr>
          <p:spPr bwMode="auto">
            <a:xfrm>
              <a:off x="4512" y="656"/>
              <a:ext cx="1096" cy="1520"/>
            </a:xfrm>
            <a:custGeom>
              <a:avLst/>
              <a:gdLst>
                <a:gd name="T0" fmla="*/ 576 w 1096"/>
                <a:gd name="T1" fmla="*/ 16 h 1520"/>
                <a:gd name="T2" fmla="*/ 336 w 1096"/>
                <a:gd name="T3" fmla="*/ 64 h 1520"/>
                <a:gd name="T4" fmla="*/ 240 w 1096"/>
                <a:gd name="T5" fmla="*/ 400 h 1520"/>
                <a:gd name="T6" fmla="*/ 48 w 1096"/>
                <a:gd name="T7" fmla="*/ 976 h 1520"/>
                <a:gd name="T8" fmla="*/ 528 w 1096"/>
                <a:gd name="T9" fmla="*/ 1456 h 1520"/>
                <a:gd name="T10" fmla="*/ 1056 w 1096"/>
                <a:gd name="T11" fmla="*/ 592 h 1520"/>
                <a:gd name="T12" fmla="*/ 768 w 1096"/>
                <a:gd name="T13" fmla="*/ 112 h 1520"/>
                <a:gd name="T14" fmla="*/ 576 w 1096"/>
                <a:gd name="T15" fmla="*/ 16 h 152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96"/>
                <a:gd name="T25" fmla="*/ 0 h 1520"/>
                <a:gd name="T26" fmla="*/ 1096 w 1096"/>
                <a:gd name="T27" fmla="*/ 1520 h 152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96" h="1520">
                  <a:moveTo>
                    <a:pt x="576" y="16"/>
                  </a:moveTo>
                  <a:cubicBezTo>
                    <a:pt x="504" y="8"/>
                    <a:pt x="392" y="0"/>
                    <a:pt x="336" y="64"/>
                  </a:cubicBezTo>
                  <a:cubicBezTo>
                    <a:pt x="280" y="128"/>
                    <a:pt x="288" y="248"/>
                    <a:pt x="240" y="400"/>
                  </a:cubicBezTo>
                  <a:cubicBezTo>
                    <a:pt x="192" y="552"/>
                    <a:pt x="0" y="800"/>
                    <a:pt x="48" y="976"/>
                  </a:cubicBezTo>
                  <a:cubicBezTo>
                    <a:pt x="96" y="1152"/>
                    <a:pt x="360" y="1520"/>
                    <a:pt x="528" y="1456"/>
                  </a:cubicBezTo>
                  <a:cubicBezTo>
                    <a:pt x="696" y="1392"/>
                    <a:pt x="1016" y="816"/>
                    <a:pt x="1056" y="592"/>
                  </a:cubicBezTo>
                  <a:cubicBezTo>
                    <a:pt x="1096" y="368"/>
                    <a:pt x="848" y="208"/>
                    <a:pt x="768" y="112"/>
                  </a:cubicBezTo>
                  <a:cubicBezTo>
                    <a:pt x="688" y="16"/>
                    <a:pt x="648" y="24"/>
                    <a:pt x="576" y="16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75" name="AutoShape 5"/>
            <p:cNvSpPr>
              <a:spLocks noChangeArrowheads="1"/>
            </p:cNvSpPr>
            <p:nvPr/>
          </p:nvSpPr>
          <p:spPr bwMode="auto">
            <a:xfrm>
              <a:off x="3984" y="1008"/>
              <a:ext cx="624" cy="336"/>
            </a:xfrm>
            <a:prstGeom prst="curvedDownArrow">
              <a:avLst>
                <a:gd name="adj1" fmla="val 37143"/>
                <a:gd name="adj2" fmla="val 74286"/>
                <a:gd name="adj3" fmla="val 33333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49176" name="Picture 6" descr="C:\Documents and Settings\Dr. Sumeet Basu\My Documents\me729_2007\TP_tmp.png"/>
            <p:cNvPicPr>
              <a:picLocks noChangeAspect="1" noChangeArrowheads="1"/>
            </p:cNvPicPr>
            <p:nvPr>
              <p:custDataLst>
                <p:tags r:id="rId9"/>
              </p:custDataLst>
            </p:nvPr>
          </p:nvPicPr>
          <p:blipFill>
            <a:blip r:embed="rId18"/>
            <a:srcRect/>
            <a:stretch>
              <a:fillRect/>
            </a:stretch>
          </p:blipFill>
          <p:spPr bwMode="auto">
            <a:xfrm>
              <a:off x="5184" y="1296"/>
              <a:ext cx="112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9177" name="Picture 7" descr="C:\Documents and Settings\Dr. Sumeet Basu\My Documents\me729_2007\TP_tmp.png"/>
            <p:cNvPicPr>
              <a:picLocks noChangeAspect="1" noChangeArrowheads="1"/>
            </p:cNvPicPr>
            <p:nvPr>
              <p:custDataLst>
                <p:tags r:id="rId10"/>
              </p:custDataLst>
            </p:nvPr>
          </p:nvPicPr>
          <p:blipFill>
            <a:blip r:embed="rId19"/>
            <a:srcRect/>
            <a:stretch>
              <a:fillRect/>
            </a:stretch>
          </p:blipFill>
          <p:spPr bwMode="auto">
            <a:xfrm>
              <a:off x="4224" y="816"/>
              <a:ext cx="112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9178" name="Picture 8" descr="C:\Documents and Settings\Dr. Sumeet Basu\My Documents\me729_2007\TP_tmp.png"/>
            <p:cNvPicPr>
              <a:picLocks noChangeAspect="1" noChangeArrowheads="1"/>
            </p:cNvPicPr>
            <p:nvPr>
              <p:custDataLst>
                <p:tags r:id="rId11"/>
              </p:custDataLst>
            </p:nvPr>
          </p:nvPicPr>
          <p:blipFill>
            <a:blip r:embed="rId20"/>
            <a:srcRect/>
            <a:stretch>
              <a:fillRect/>
            </a:stretch>
          </p:blipFill>
          <p:spPr bwMode="auto">
            <a:xfrm>
              <a:off x="3744" y="1872"/>
              <a:ext cx="160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9179" name="Picture 9" descr="C:\Documents and Settings\Dr. Sumeet Basu\My Documents\me729_2007\TP_tmp.png"/>
            <p:cNvPicPr>
              <a:picLocks noChangeAspect="1" noChangeArrowheads="1"/>
            </p:cNvPicPr>
            <p:nvPr>
              <p:custDataLst>
                <p:tags r:id="rId12"/>
              </p:custDataLst>
            </p:nvPr>
          </p:nvPicPr>
          <p:blipFill>
            <a:blip r:embed="rId21"/>
            <a:srcRect/>
            <a:stretch>
              <a:fillRect/>
            </a:stretch>
          </p:blipFill>
          <p:spPr bwMode="auto">
            <a:xfrm>
              <a:off x="4560" y="2112"/>
              <a:ext cx="96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180" name="Oval 10"/>
            <p:cNvSpPr>
              <a:spLocks noChangeArrowheads="1"/>
            </p:cNvSpPr>
            <p:nvPr/>
          </p:nvSpPr>
          <p:spPr bwMode="auto">
            <a:xfrm>
              <a:off x="3360" y="1152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1" name="Oval 11"/>
            <p:cNvSpPr>
              <a:spLocks noChangeArrowheads="1"/>
            </p:cNvSpPr>
            <p:nvPr/>
          </p:nvSpPr>
          <p:spPr bwMode="auto">
            <a:xfrm>
              <a:off x="4896" y="1296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2" name="Line 12"/>
            <p:cNvSpPr>
              <a:spLocks noChangeShapeType="1"/>
            </p:cNvSpPr>
            <p:nvPr/>
          </p:nvSpPr>
          <p:spPr bwMode="auto">
            <a:xfrm flipV="1">
              <a:off x="4128" y="254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83" name="Line 13"/>
            <p:cNvSpPr>
              <a:spLocks noChangeShapeType="1"/>
            </p:cNvSpPr>
            <p:nvPr/>
          </p:nvSpPr>
          <p:spPr bwMode="auto">
            <a:xfrm>
              <a:off x="4128" y="297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84" name="Line 14"/>
            <p:cNvSpPr>
              <a:spLocks noChangeShapeType="1"/>
            </p:cNvSpPr>
            <p:nvPr/>
          </p:nvSpPr>
          <p:spPr bwMode="auto">
            <a:xfrm flipH="1">
              <a:off x="3888" y="2976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49185" name="Picture 15" descr="C:\Documents and Settings\Dr. Sumeet Basu\My Documents\me729_2007\TP_tmp.png"/>
            <p:cNvPicPr>
              <a:picLocks noChangeAspect="1" noChangeArrowheads="1"/>
            </p:cNvPicPr>
            <p:nvPr>
              <p:custDataLst>
                <p:tags r:id="rId13"/>
              </p:custDataLst>
            </p:nvPr>
          </p:nvPicPr>
          <p:blipFill>
            <a:blip r:embed="rId22"/>
            <a:srcRect/>
            <a:stretch>
              <a:fillRect/>
            </a:stretch>
          </p:blipFill>
          <p:spPr bwMode="auto">
            <a:xfrm>
              <a:off x="3696" y="2352"/>
              <a:ext cx="672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9186" name="Picture 16" descr="C:\Documents and Settings\Dr. Sumeet Basu\My Documents\me729_2007\TP_tmp.png"/>
            <p:cNvPicPr>
              <a:picLocks noChangeAspect="1" noChangeArrowheads="1"/>
            </p:cNvPicPr>
            <p:nvPr>
              <p:custDataLst>
                <p:tags r:id="rId14"/>
              </p:custDataLst>
            </p:nvPr>
          </p:nvPicPr>
          <p:blipFill>
            <a:blip r:embed="rId23"/>
            <a:srcRect/>
            <a:stretch>
              <a:fillRect/>
            </a:stretch>
          </p:blipFill>
          <p:spPr bwMode="auto">
            <a:xfrm>
              <a:off x="3408" y="3168"/>
              <a:ext cx="672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9187" name="Picture 17" descr="C:\Documents and Settings\Dr. Sumeet Basu\My Documents\me729_2007\TP_tmp.png"/>
            <p:cNvPicPr>
              <a:picLocks noChangeAspect="1" noChangeArrowheads="1"/>
            </p:cNvPicPr>
            <p:nvPr>
              <p:custDataLst>
                <p:tags r:id="rId15"/>
              </p:custDataLst>
            </p:nvPr>
          </p:nvPicPr>
          <p:blipFill>
            <a:blip r:embed="rId24"/>
            <a:srcRect/>
            <a:stretch>
              <a:fillRect/>
            </a:stretch>
          </p:blipFill>
          <p:spPr bwMode="auto">
            <a:xfrm>
              <a:off x="4464" y="3024"/>
              <a:ext cx="672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188" name="Line 18"/>
            <p:cNvSpPr>
              <a:spLocks noChangeShapeType="1"/>
            </p:cNvSpPr>
            <p:nvPr/>
          </p:nvSpPr>
          <p:spPr bwMode="auto">
            <a:xfrm flipV="1">
              <a:off x="4128" y="1344"/>
              <a:ext cx="816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89" name="Line 19"/>
            <p:cNvSpPr>
              <a:spLocks noChangeShapeType="1"/>
            </p:cNvSpPr>
            <p:nvPr/>
          </p:nvSpPr>
          <p:spPr bwMode="auto">
            <a:xfrm flipH="1" flipV="1">
              <a:off x="3408" y="1200"/>
              <a:ext cx="720" cy="17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90" name="Text Box 20"/>
            <p:cNvSpPr txBox="1">
              <a:spLocks noChangeArrowheads="1"/>
            </p:cNvSpPr>
            <p:nvPr/>
          </p:nvSpPr>
          <p:spPr bwMode="auto">
            <a:xfrm>
              <a:off x="3360" y="960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0"/>
                <a:t>P</a:t>
              </a:r>
            </a:p>
          </p:txBody>
        </p:sp>
        <p:sp>
          <p:nvSpPr>
            <p:cNvPr id="49191" name="Text Box 21"/>
            <p:cNvSpPr txBox="1">
              <a:spLocks noChangeArrowheads="1"/>
            </p:cNvSpPr>
            <p:nvPr/>
          </p:nvSpPr>
          <p:spPr bwMode="auto">
            <a:xfrm>
              <a:off x="4800" y="1056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0"/>
                <a:t>p</a:t>
              </a:r>
            </a:p>
          </p:txBody>
        </p:sp>
        <p:pic>
          <p:nvPicPr>
            <p:cNvPr id="49192" name="Picture 22" descr="C:\Documents and Settings\Dr. Sumeet Basu\My Documents\me729_2007\TP_tmp.png"/>
            <p:cNvPicPr>
              <a:picLocks noChangeAspect="1" noChangeArrowheads="1"/>
            </p:cNvPicPr>
            <p:nvPr>
              <p:custDataLst>
                <p:tags r:id="rId16"/>
              </p:custDataLst>
            </p:nvPr>
          </p:nvPicPr>
          <p:blipFill>
            <a:blip r:embed="rId25"/>
            <a:srcRect/>
            <a:stretch>
              <a:fillRect/>
            </a:stretch>
          </p:blipFill>
          <p:spPr bwMode="auto">
            <a:xfrm>
              <a:off x="4224" y="1200"/>
              <a:ext cx="128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9155" name="Line 23"/>
          <p:cNvSpPr>
            <a:spLocks noChangeShapeType="1"/>
          </p:cNvSpPr>
          <p:nvPr/>
        </p:nvSpPr>
        <p:spPr bwMode="auto">
          <a:xfrm flipH="1" flipV="1">
            <a:off x="3810000" y="1600200"/>
            <a:ext cx="6858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9156" name="Line 24"/>
          <p:cNvSpPr>
            <a:spLocks noChangeShapeType="1"/>
          </p:cNvSpPr>
          <p:nvPr/>
        </p:nvSpPr>
        <p:spPr bwMode="auto">
          <a:xfrm flipV="1">
            <a:off x="4572000" y="1676400"/>
            <a:ext cx="182880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9157" name="Line 25"/>
          <p:cNvSpPr>
            <a:spLocks noChangeShapeType="1"/>
          </p:cNvSpPr>
          <p:nvPr/>
        </p:nvSpPr>
        <p:spPr bwMode="auto">
          <a:xfrm flipV="1">
            <a:off x="3429000" y="16764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58" name="Line 26"/>
          <p:cNvSpPr>
            <a:spLocks noChangeShapeType="1"/>
          </p:cNvSpPr>
          <p:nvPr/>
        </p:nvSpPr>
        <p:spPr bwMode="auto">
          <a:xfrm flipV="1">
            <a:off x="5867400" y="17526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49159" name="Picture 27" descr="C:\Documents and Settings\Dr. Sumeet Basu\My Documents\me729_2007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6"/>
          <a:srcRect/>
          <a:stretch>
            <a:fillRect/>
          </a:stretch>
        </p:blipFill>
        <p:spPr bwMode="auto">
          <a:xfrm>
            <a:off x="3657600" y="1371600"/>
            <a:ext cx="2540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60" name="Picture 28" descr="C:\Documents and Settings\Dr. Sumeet Basu\My Documents\me729_2007\TP_tmp.pn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27"/>
          <a:srcRect/>
          <a:stretch>
            <a:fillRect/>
          </a:stretch>
        </p:blipFill>
        <p:spPr bwMode="auto">
          <a:xfrm>
            <a:off x="6400800" y="1524000"/>
            <a:ext cx="2032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61" name="Picture 29" descr="C:\Documents and Settings\Dr. Sumeet Basu\My Documents\me729_2007\TP_tmp.pn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28"/>
          <a:srcRect/>
          <a:stretch>
            <a:fillRect/>
          </a:stretch>
        </p:blipFill>
        <p:spPr bwMode="auto">
          <a:xfrm>
            <a:off x="3505200" y="1905000"/>
            <a:ext cx="3810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62" name="Picture 30" descr="C:\Documents and Settings\Dr. Sumeet Basu\My Documents\me729_2007\TP_tmp.pn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29"/>
          <a:srcRect/>
          <a:stretch>
            <a:fillRect/>
          </a:stretch>
        </p:blipFill>
        <p:spPr bwMode="auto">
          <a:xfrm>
            <a:off x="5943600" y="1676400"/>
            <a:ext cx="2794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63" name="Text Box 31"/>
          <p:cNvSpPr txBox="1">
            <a:spLocks noChangeArrowheads="1"/>
          </p:cNvSpPr>
          <p:nvPr/>
        </p:nvSpPr>
        <p:spPr bwMode="auto">
          <a:xfrm>
            <a:off x="228600" y="152400"/>
            <a:ext cx="510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0" u="sng"/>
              <a:t>1.4 Concept of strain</a:t>
            </a:r>
          </a:p>
        </p:txBody>
      </p:sp>
      <p:pic>
        <p:nvPicPr>
          <p:cNvPr id="49164" name="Picture 32" descr="C:\Documents and Settings\Dr. Sumeet Basu\My Documents\me729_2007\TP_tmp.pn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30"/>
          <a:srcRect/>
          <a:stretch>
            <a:fillRect/>
          </a:stretch>
        </p:blipFill>
        <p:spPr bwMode="auto">
          <a:xfrm>
            <a:off x="5943600" y="1066800"/>
            <a:ext cx="16510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65" name="Picture 33" descr="C:\Documents and Settings\Dr. Sumeet Basu\My Documents\me729_2007\TP_tmp.bmp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31"/>
          <a:srcRect/>
          <a:stretch>
            <a:fillRect/>
          </a:stretch>
        </p:blipFill>
        <p:spPr bwMode="auto">
          <a:xfrm>
            <a:off x="304800" y="685800"/>
            <a:ext cx="27686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66" name="Freeform 34"/>
          <p:cNvSpPr>
            <a:spLocks/>
          </p:cNvSpPr>
          <p:nvPr/>
        </p:nvSpPr>
        <p:spPr bwMode="auto">
          <a:xfrm>
            <a:off x="2819400" y="1295400"/>
            <a:ext cx="762000" cy="381000"/>
          </a:xfrm>
          <a:custGeom>
            <a:avLst/>
            <a:gdLst>
              <a:gd name="T0" fmla="*/ 0 w 480"/>
              <a:gd name="T1" fmla="*/ 0 h 240"/>
              <a:gd name="T2" fmla="*/ 2147483647 w 480"/>
              <a:gd name="T3" fmla="*/ 2147483647 h 240"/>
              <a:gd name="T4" fmla="*/ 2147483647 w 480"/>
              <a:gd name="T5" fmla="*/ 2147483647 h 240"/>
              <a:gd name="T6" fmla="*/ 0 60000 65536"/>
              <a:gd name="T7" fmla="*/ 0 60000 65536"/>
              <a:gd name="T8" fmla="*/ 0 60000 65536"/>
              <a:gd name="T9" fmla="*/ 0 w 480"/>
              <a:gd name="T10" fmla="*/ 0 h 240"/>
              <a:gd name="T11" fmla="*/ 480 w 480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240">
                <a:moveTo>
                  <a:pt x="0" y="0"/>
                </a:moveTo>
                <a:cubicBezTo>
                  <a:pt x="128" y="4"/>
                  <a:pt x="256" y="8"/>
                  <a:pt x="336" y="48"/>
                </a:cubicBezTo>
                <a:cubicBezTo>
                  <a:pt x="416" y="88"/>
                  <a:pt x="448" y="164"/>
                  <a:pt x="480" y="24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9167" name="Picture 35" descr="C:\Documents and Settings\Dr. Sumeet Basu\My Documents\me729_2007\TP_tmp.bmp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32"/>
          <a:srcRect/>
          <a:stretch>
            <a:fillRect/>
          </a:stretch>
        </p:blipFill>
        <p:spPr bwMode="auto">
          <a:xfrm>
            <a:off x="4927600" y="203200"/>
            <a:ext cx="27686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68" name="Freeform 36"/>
          <p:cNvSpPr>
            <a:spLocks/>
          </p:cNvSpPr>
          <p:nvPr/>
        </p:nvSpPr>
        <p:spPr bwMode="auto">
          <a:xfrm>
            <a:off x="5486400" y="1143000"/>
            <a:ext cx="533400" cy="876300"/>
          </a:xfrm>
          <a:custGeom>
            <a:avLst/>
            <a:gdLst>
              <a:gd name="T0" fmla="*/ 0 w 336"/>
              <a:gd name="T1" fmla="*/ 0 h 552"/>
              <a:gd name="T2" fmla="*/ 2147483647 w 336"/>
              <a:gd name="T3" fmla="*/ 2147483647 h 552"/>
              <a:gd name="T4" fmla="*/ 2147483647 w 336"/>
              <a:gd name="T5" fmla="*/ 2147483647 h 552"/>
              <a:gd name="T6" fmla="*/ 0 60000 65536"/>
              <a:gd name="T7" fmla="*/ 0 60000 65536"/>
              <a:gd name="T8" fmla="*/ 0 60000 65536"/>
              <a:gd name="T9" fmla="*/ 0 w 336"/>
              <a:gd name="T10" fmla="*/ 0 h 552"/>
              <a:gd name="T11" fmla="*/ 336 w 336"/>
              <a:gd name="T12" fmla="*/ 552 h 5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6" h="552">
                <a:moveTo>
                  <a:pt x="0" y="0"/>
                </a:moveTo>
                <a:cubicBezTo>
                  <a:pt x="120" y="204"/>
                  <a:pt x="240" y="408"/>
                  <a:pt x="288" y="480"/>
                </a:cubicBezTo>
                <a:cubicBezTo>
                  <a:pt x="336" y="552"/>
                  <a:pt x="288" y="440"/>
                  <a:pt x="288" y="4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9169" name="Picture 37" descr="C:\Documents and Settings\Dr. Sumeet Basu\My Documents\me729_2007\TP_tmp.pn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33"/>
          <a:srcRect/>
          <a:stretch>
            <a:fillRect/>
          </a:stretch>
        </p:blipFill>
        <p:spPr bwMode="auto">
          <a:xfrm>
            <a:off x="431800" y="1651000"/>
            <a:ext cx="19304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70" name="Date Placeholder 37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7130535-1A33-488A-992E-BC2321862860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11/26/2017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171" name="Slide Number Placeholder 38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A49ED34-9192-4FC6-A97F-13BCF074CE36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8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172" name="Footer Placeholder 39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 descr="C:\Documents and Settings\Dr. Sumeet Basu\My Documents\me729_2007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447800" y="685800"/>
            <a:ext cx="7086600" cy="534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79" name="Date Placeholder 2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551E422-A14B-4DD6-9E1A-D1BAD3B2E792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11/26/2017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87D47B1-7C9F-4E24-9EBA-D5584C528FE7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9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DISPLAYSOURCE" val="\documentclass{article}\pagestyle{empty}&#10;\begin{document}&#10;\newcommand{\bm}[1]{\mbox{\boldmath $#1$}}&#10;\noindent&#10;\end{document}&#10;"/>
  <p:tag name="EMBEDFONT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$X_1,x_1,\bm{e}_1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42"/>
  <p:tag name="PICTUREFILESIZE" val="1692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A few more steps of tensor manipulations are needed for our purpose.&#10;Note that&#10;\begin{displaymath}&#10;\omega_{im,j} = \frac{1}{2} \left ( u_{i,mj} - u_{m,ij} \right )&#10;= \frac{1}{2} \left ( u_{i,mj} + u_{j,im} \right ) - \frac{1}{2}&#10;\left ( u_{j,im} + u_{m,ij} \right ) .&#10;\end{displaymath}&#10;We use the fact that for a continuous function, $u_{i,jk}=u_{i,kj}$ &#10;and so,&#10;\begin{displaymath}&#10;\omega_{im,j} = \epsilon_{im,j} - \epsilon_{jm,i}.&#10;\end{displaymath}&#10;Thus, we get,&#10;\begin{displaymath}&#10;u_i^P = u_i^O + \omega_{ij}^P x_j^P + \int_C U_{ik} dx_k,&#10;\end{displaymath}&#10;where,&#10;\begin{displaymath}&#10;U_{ik} = \epsilon_{ik} - x_j \left ( \epsilon_{ik,j} - \epsilon_{jk,i} \right ).&#10;\end{displaymath}&#10;Invoking Stoke's theorem for a {\it simply connected} region, &#10;it can be shown that the integral is path independent iff&#10;$U_{ik,l} = U_{il,k}$. It is easy to show (just a lot of manipulations)&#10;that this condition leads to (Note that for a {\it multiply connected}&#10;region, further conditions may be necessary on the strains)&#10;\begin{displaymath}&#10;\epsilon_{ij,kl} + \epsilon_{kl,ij} - \epsilon_{ik,jl} - \epsilon_{jl,ik} = 0,&#10;\end{displaymath}&#10;which is called the {\it compatibility equations} for strain.&#10;\end{document}&#10;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45"/>
  <p:tag name="PICTUREFILESIZE" val="128705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Only 6 out of the 81 compatibility equations are independent &#10;and they can be written as&#10;\begin{eqnarray}&#10;\frac{\partial^2 \epsilon_{xx}}{\partial y^2} +&#10;\frac{\partial^2 \epsilon_{yy}}{\partial x^2} &amp;=&amp; \frac{\partial^2 \epsilon_{xy}}&#10;{\partial x \partial y} \nonumber \\&#10;\frac{\partial^2 \epsilon_{yy}}{\partial z^2} +&#10;\frac{\partial^2 \epsilon_{zz}}{\partial y^2} &amp;=&amp; \frac{\partial^2 \epsilon_{yz}}&#10;{\partial y \partial z} \nonumber \\&#10;\frac{\partial^2 \epsilon_{zz}}{\partial x^2} +&#10;\frac{\partial^2 \epsilon_{xx}}{\partial z^2} &amp;=&amp; \frac{\partial^2 \epsilon_{zx}}&#10;{\partial z \partial x} \nonumber \\&#10;\frac{\partial^2 \epsilon_{xx}}{\partial y \partial z} &amp;=&amp;&#10;\frac{\partial}{\partial x} \left ( - \frac{\partial \epsilon_{yz}}&#10;{\partial x} +  \frac{\partial \epsilon_{zx}}&#10;{\partial y}&#10;+ - \frac{\partial \epsilon_{xy}}&#10;{\partial z} \right ) \nonumber \\&#10;\frac{\partial^2 \epsilon_{yy}}{\partial z \partial x} &amp;=&amp;&#10;\frac{\partial}{\partial y} \left ( - \frac{\partial \epsilon_{zx}}&#10;{\partial y} +  \frac{\partial \epsilon_{xy}}&#10;{\partial z}&#10;+  \frac{\partial \epsilon_{yz}}&#10;{\partial x} \right ) \nonumber \\&#10;\frac{\partial^2 \epsilon_{zz}}{\partial x \partial y} &amp;=&amp;&#10;\frac{\partial}{\partial z} \left ( - \frac{\partial \epsilon_{xy}}&#10;{\partial z} +  \frac{\partial \epsilon_{yz}}&#10;{\partial x}&#10;+  \frac{\partial \epsilon_{zx}}&#10;{\partial y} \right ) \nonumber &#10;\end{eqnarray}&#10;&#10;&#10;&#10;&#10;\end{document}&#10;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45"/>
  <p:tag name="PICTUREFILESIZE" val="87463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Consider a problem where the displacement components are given as:&#10;\begin{displaymath}&#10;u_1=0, u_2=0 \;\; \mathrm{and} \;\; &#10;u_3(x_1,x_2) = \frac{b}{2 \pi} \tan^{-1} \left ( \frac{x_2}{x_1} \right ).&#10;\end{displaymath}&#10;As shown in the figure below, the displacements are discontinuous&#10;$x_2=0$.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23"/>
  <p:tag name="PICTUREFILESIZE" val="34588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u_3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1"/>
  <p:tag name="PICTUREFILESIZE" val="657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The strains are given by,&#10;\begin{eqnarray}&#10;\epsilon_{31} (x_1,x_2) &amp;=&amp; - \frac{b}{4 \pi} \frac{x_2}{x_1^2+x_2^2}&#10;\nonumber \\&#10;\epsilon_{32} (x_1,x_2) &amp;=&amp; \frac{b}{4 \pi} \frac{x_1}{x_1^2+x_2^2}&#10;\nonumber&#10;\end{eqnarray}&#10;all other $\epsilon_{ij}=0$&#10;The strains turn out to be compatible! This shows that the &#10;compatibility conditions are necessary but not &#10;sufficient to guarantee single values displacements.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45"/>
  <p:tag name="PICTUREFILESIZE" val="4957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$X_2,x_2,\bm{e}_2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42"/>
  <p:tag name="PICTUREFILESIZE" val="214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newcommand{\bm}[1]{\mbox{\boldmath $#1$}}&#10;\begin{document}&#10;{\bf Notes:} \\&#10;\begin{itemize}&#10;\item The fixed reference frame is taken as an right handed,&#10;rectangular coordinate syatem with origin at O and fixed, orthonomal bases&#10;vectors $\bm{e}_\alpha$, $\alpha \in [1,3]$.&#10;\item Capital letters will always denote the {\em reference/undeformed configuration}&#10;${\cal B}_0$ while small letters will denote the &#10;{\em deformed/current configuration} ${\cal B}$&#10;\item Boldface letters will denote vectors or tensors. Small letters for&#10;vectors and capitals for tensors.&#10;\item The motion $\bm{\chi}$ is uniquely invertible. This loosely implies that &#10;holes or cracks do not open up during deformation or self contact does not occur. &#10;\item A {\em deformable} body changes its shape, size, position with &#10;motion.&#10;\end{itemize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29"/>
  <p:tag name="PICTUREFILESIZE" val="11053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Assuming that a motion is given in the following way, let us try to &#10;visualise the motion.&#10;\begin{eqnarray}&#10;x_1 &amp;=&amp; X_1 \cos(\alpha X_3) - X_2 \sin (\alpha X_3) \nonumber \\&#10;x_2 &amp;=&amp; X_1 \sin(\alpha X_3) + X_2 \cos(\alpha X_3) \nonumber \\&#10;x_3 &amp;=&amp; X_3 \nonumber&#10;\end{eqnarray}&#10;The animation shows the motion applied to a square prism. Blue shows the &#10;reference configuration and red the deformed one.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45"/>
  <p:tag name="PICTUREFILESIZE" val="5310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Omega_0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1"/>
  <p:tag name="PICTUREFILESIZE" val="68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Omega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7"/>
  <p:tag name="PICTUREFILESIZE" val="50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$X_1,x_1,\bm{e}_1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42"/>
  <p:tag name="PICTUREFILESIZE" val="169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$X_2,x_2,\bm{e}_2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42"/>
  <p:tag name="PICTUREFILESIZE" val="214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theta(t)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6"/>
  <p:tag name="PICTUREFILESIZE" val="109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Consider simple shear as shown in the diagram.&#10;Motion in this case is&#10;\begin{eqnarray}&#10;x_1 &amp;=&amp; X_1 +X_2  \tan \theta \nonumber \\&#10;x_2 &amp;=&amp; X_2 \nonumber \\&#10;x_3 &amp;=&amp; X_3 \nonumber&#10;\end{eqnarray}&#10;Thus&#10;\begin{displaymath}&#10;\bm{\chi} = (X_1 + X_2 \tan \theta) \bm{e}_1 + X_2 \bm{e}_2 + X_3 \bm{e}_3&#10;\end{displaymath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22"/>
  <p:tag name="PICTUREFILESIZE" val="3062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{\bf Objectives:} \\&#10;\begin{itemize}&#10;\item Devise mathematical ways to `measure' deformation of solids,&#10;particularly when the deformations are `small': Kinematics of motion&#10;\item Define the concept of stress --- again within the framework of &#10;small deformations --- to describe the kinetics of the deformation.&#10;\item Look at ways of describing (find constitutive equations&#10;or the connection between stress and strain, for) a linear, elastic material&#10;\item Put it all together and understand the general boundary value problem &#10;in small strain, linear elasticity.&#10;\end{itemiz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29"/>
  <p:tag name="PICTUREFILESIZE" val="8501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i.e.&#10;\begin{displaymath}&#10;d \bm{x} = &#10;\bm{F}(\bm{X},t)  d \bm{X}&#10;\end{displaymath}&#10;$\Rightarrow$ in indicial notation,&#10;\begin{displaymath}&#10;F_{ij} = \frac{\partial \chi_i}{\partial X_j} &#10;\end{displaymath}&#10;Similarly, since the motion is invertible,&#10;\begin{displaymath}&#10;F_{ij}^{-1} = \frac{\partial \chi_i^{-1}}{\partial x_j}&#10;\end{displaymath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09"/>
  <p:tag name="PICTUREFILESIZE" val="2555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$d \bm{X}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5"/>
  <p:tag name="PICTUREFILESIZE" val="94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$d \bm{x}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1"/>
  <p:tag name="PICTUREFILESIZE" val="77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Omega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7"/>
  <p:tag name="PICTUREFILESIZE" val="50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$\bm{\chi}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7"/>
  <p:tag name="PICTUREFILESIZE" val="60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$\bm{X}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0"/>
  <p:tag name="PICTUREFILESIZE" val="61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$\bm{x}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6"/>
  <p:tag name="PICTUREFILESIZE" val="47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$X_3,x_3,\bm{e}_3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42"/>
  <p:tag name="PICTUREFILESIZE" val="215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$X_1,x_1,\bm{e}_1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42"/>
  <p:tag name="PICTUREFILESIZE" val="169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$X_2,x_2,\bm{e}_2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42"/>
  <p:tag name="PICTUREFILESIZE" val="214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begin{displaymath}&#10;\bm{x} = \bm{\chi} (\bm{X},t)&#10;\end{displaymath}&#10;\begin{displaymath}&#10;x_i = \chi_i(X_1,X_2,X_3,t)&#10;\end{displaymath}&#10;The motion is uniquely invertible. Thus&#10;\begin{displaymath}&#10;\bm{X} = \bm{\chi}^{-1} (\bm{x},t)&#10;\end{displaymath}&#10;\begin{displaymath}&#10;X_I = \chi_I^{-1} (x_1,x_2,x_3,t)&#10;\end{displaymath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21"/>
  <p:tag name="PICTUREFILESIZE" val="2438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$\bm{F}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8"/>
  <p:tag name="PICTUREFILESIZE" val="40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We can define the displacement of a point as the vector joining its &#10;initial and final states:&#10;\begin{displaymath}&#10;\bm{U} = \bm{x} - \bm{X}.&#10;\end{displaymath}&#10;In order to calculate the gradient of the displacement, we need&#10;to express $\bm{x}= \bm{x}(\bm{X},t)$.&#10;\begin{displaymath}&#10;\bm{\nabla}_0 \bm{U} = \bm{F} - \bm{I}; \frac{\partial U_i}{\partial X_j}&#10;= F_{ij} - \delta_{ij}&#10;\end{displaymath}&#10;$\bm{\nabla_0}$ is the gradient operator and the subscript denotes that &#10;the gradient is taken with respect to $\bm{X}$, i.e. in the &#10;reference configuration.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345"/>
  <p:tag name="PICTUREFILESIZE" val="140406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P^{\prime}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0"/>
  <p:tag name="PICTUREFILESIZE" val="49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p^{\prime}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8"/>
  <p:tag name="PICTUREFILESIZE" val="57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$d \bm{X}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5"/>
  <p:tag name="PICTUREFILESIZE" val="94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$d \bm{x}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1"/>
  <p:tag name="PICTUREFILESIZE" val="77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begin{displaymath}&#10;\left | d \bm{x} \right |^2 = d \bm{x} \cdot d \bm{x} &#10;\end{displaymath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65"/>
  <p:tag name="PICTUREFILESIZE" val="283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minipage}{1.5 in}&#10;Squared length of a line element in the reference configuration&#10;\end{minipage}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09"/>
  <p:tag name="PICTUREFILESIZE" val="129338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minipage}{1.5 in}&#10;Squared length of a line element in the deformed configuration&#10;\end{minipage}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09"/>
  <p:tag name="PICTUREFILESIZE" val="129338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begin{displaymath}&#10;\left | d \bm{X} \right |^2 = d \bm{X} \cdot d \bm{X} &#10;\end{displaymath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76"/>
  <p:tag name="PICTUREFILESIZE" val="279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Omega_0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1"/>
  <p:tag name="PICTUREFILESIZE" val="688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Omega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7"/>
  <p:tag name="PICTUREFILESIZE" val="506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$\bm{\chi}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7"/>
  <p:tag name="PICTUREFILESIZE" val="60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$\bm{X}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0"/>
  <p:tag name="PICTUREFILESIZE" val="617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$\bm{x}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6"/>
  <p:tag name="PICTUREFILESIZE" val="47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$X_3,x_3,\bm{e}_3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42"/>
  <p:tag name="PICTUREFILESIZE" val="215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$X_1,x_1,\bm{e}_1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42"/>
  <p:tag name="PICTUREFILESIZE" val="169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$X_2,x_2,\bm{e}_2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42"/>
  <p:tag name="PICTUREFILESIZE" val="214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$\bm{F}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8"/>
  <p:tag name="PICTUREFILESIZE" val="40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newcommand{\bm}[1]{\mbox{\boldmath $#1$}}&#10;\begin{document}&#10;Let us examine the difference between the squared lengths of the &#10;infinitesimal lengths,&#10;\begin{eqnarray}&#10;\left | d \bm{x} \right |^2 - \left | d \bm{X} \right |^2 &amp;=&amp;&#10;(\bm{F} d \bm{X}) \cdot (\bm{F} d \bm{X}) - d \bm{X} \cdot d \bm{X} &#10;\nonumber \\&#10;&amp;=&amp; F_{ik} dX_k F_{im} dX_m - dX_k \delta_{km} dX_m \nonumber \\&#10;&amp;=&amp; d X_m \left ( F_{ik} F_{im} - \delta_{km} \right ) dX_m \nonumber \\&#10;&amp;= &amp; d \bm{X} \cdot \left ( \bm{F}^T \bm{F} - \bm{I} \right ) \cdot d \bm{X} &#10;\nonumber \\&#10;&amp;=&amp; 2 d \bm{X} \cdot \bm{E} \cdot d \bm{X} \nonumber&#10;\end{eqnarray}&#10;where the {\em Green Lagrange strain tensor} is defined as&#10;\begin{displaymath}&#10;\bm{E} = \frac{1}{2} \left ( \bm{F}^T \bm{F} - \bm{I} \right ).&#10;\end{displaymath}&#10;It is a strain measure on the reference configuration. \\&#10;More such strain measures can be defined, eg.&#10;\begin{displaymath}&#10;\bm{C} = \bm{F}^T \bm{F}&#10;\end{displaymath}&#10;is the {\em Right Cauchy-Green strain tensor}. Easy to see that&#10;\begin{displaymath}&#10;\left | d \bm{x} \right |^2 = d \bm{X} \cdot \bm{C} \cdot d\bm{X}&#10;\end{displaymath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45"/>
  <p:tag name="PICTUREFILESIZE" val="10264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The strain tensors $E_{ij}$ and $e_{ij}$ can be expressed in terms&#10;of the displacement gradient. Recall that&#10;\begin{displaymath}&#10;\bm{F} = \bm{\nabla}_0 \bm{U} + \bm{I},&#10;\end{displaymath}&#10;and so,&#10;\begin{displaymath}&#10;\bm{F}^T \bm{F} - \bm{I} = \left ( (\bm{\nabla}_0 \bm{U} )^T + \bm{I} \right )&#10;\left ( \bm{\nabla}_0 \bm{U} + \bm{I} \right ) - \bm{I}=&#10;\bm{\nabla}_0 \bm{U} + (\bm{\nabla}_0 \bm{U})^T + &#10;\bm{\nabla}_0 \bm{U} (\bm{\nabla}_0 \bm{U})^T&#10;\end{displaymath}&#10;Thus, we might rewrite in terms of $\bm{U}$&#10;\begin{displaymath}&#10;\bm{E} = \frac{1}{2} \left ( \bm{\nabla}_0 \bm{U} + (\bm{\nabla}_0 \bm{U})^T + &#10;\bm{\nabla}_0 \bm{U} (\bm{\nabla}_0 \bm{U})^T&#10;\right ).&#10;\end{displaymath}&#10;A special case arises when the gradients of displacement are &#10;small, i.e. $\bm{\nabla}_0 \bm{U} \simeq \bm{0}$. In that &#10;situation $\bm{E}$ reduces to the {\it small strain tensor}&#10;$\bm{\epsilon}$,&#10;\begin{displaymath}&#10;\bm{\epsilon} = \frac{1}{2} \left ( \bm{\nabla} \bm{u} + (\bm{\nabla}&#10;\bm{u} )^T \right ).&#10;\end{displaymath}&#10;Note that we have dropped the subscript on $\bm{\nabla}$ and used&#10;$\bm{u}$ instead of $\bm{U}$. This is because under the assumption &#10;of small deformation gradient, the reference and current configurations&#10;are assumed to be only infintesimally different, i.e the distinction&#10;between $\bm{X}$ and $\bm{x}$ is small.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45"/>
  <p:tag name="PICTUREFILESIZE" val="12475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Omega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7"/>
  <p:tag name="PICTUREFILESIZE" val="506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The displacement gradient $\bm{\nabla} \bm{u}$ can be decomposed &#10;into a symmetric and anti symmetric part as&#10;\begin{displaymath}&#10;\bm{\nabla} \bm{u} = \frac{1}{2} \left [ \bm{\nabla} \bm{u}&#10;+ ( \bm{\nabla} \bm{u} )^T \right ] +&#10;\frac{1}{2} \left [ \bm{\nabla} \bm{u}&#10;- ( \bm{\nabla} \bm{u} )^T \right ]  = \bm{\epsilon} +&#10;\bm{\omega}.&#10;\end{displaymath}&#10;Here $\bm{\epsilon}$ represents a small strain while &#10;$\bm{\omega}$ represents a small {\it rotation}, i.e&#10;\begin{displaymath}&#10;\bm{\omega} = \frac{1}{2} \left [ \bm{\nabla} \bm{u}&#10;- ( \bm{\nabla} \bm{u} )^T \right ].&#10;\end{displaymath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45"/>
  <p:tag name="PICTUREFILESIZE" val="45798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An important consequence of assuming small deformations is that &#10;a deformation and a rotation are additive. In large deformations, stretch &#10;and rotation give rise to a {\em multiplicative} decomposition of &#10;$\bm{F}$ (recall the polar decomposiion theorem).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45"/>
  <p:tag name="PICTUREFILESIZE" val="37189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&#10;\noindent&#10;$\bm{\nabla} \bm{u}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6"/>
  <p:tag name="PICTUREFILESIZE" val="868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In rectangular Cartesian system, any &#10;vector eg. the displacement vector $\bm{u}$, can be expressed&#10;as&#10;\begin{displaymath}&#10;\bm{u} = u \bm{e}_1 + v \bm{e}_2 + w \bm{e}_3,&#10;\end{displaymath}&#10;or as&#10;\begin{displaymath}&#10;\bm{u} = u_1 \bm{e}_1 + u_2 \bm{e}_2 + u_3  \bm{e}_3= u_i \bm{e}_i, &#10;\end{displaymath}&#10;in indicial notation. Here $u,v,w$ or $u_i$ are the components of the &#10;displacement vector.&#10;&#10;Similarly, $\bm{\nabla}$ is the gradient operator and,&#10;\begin{displaymath}&#10;\bm{\nabla} = \frac{\partial}{\partial x} \bm{e}_1 + &#10;\frac{\partial}{\partial y} \bm{e}_2+&#10;\frac{\partial}{\partial z} \bm{e}_3 = \frac{\partial}{\partial x_i} \bm{e}_i.&#10;\end{displaymath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45"/>
  <p:tag name="PICTUREFILESIZE" val="6112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Therefore,&#10;\begin{eqnarray}&#10;\bm{\nabla} \bm{u} &amp;=&amp; \bm{e}_1 \frac{\partial}{\partial x}  (u \bm{e}_1) +  &#10;\bm{e}_1\frac{\partial}{\partial x}  (v \bm{e}_2) + &#10;\bm{e}_1\frac{\partial}{\partial x}  (w \bm{e}_3) + \nonumber \\&#10;&amp;&amp;\bm{e}_2 \frac{\partial}{\partial y} (u \bm{e}_1) + \dots&#10;\nonumber \\&#10;&amp;=&amp; \frac{\partial u}{\partial x} \bm{e}_1 \bm{e}_1 + &#10;\frac{\partial v}{\partial x} \bm{e}_1 \bm{e}_2 +&#10;\frac{\partial w}{\partial x} \bm{e}_1 \bm{e}_3 + &#10;\frac{\partial u}{\partial y} \bm{e}_2 \bm{e}_1&#10;\dots \nonumber \\&#10;&amp;=&amp; \frac{\partial u_i}{\partial x_j} \bm{e}_i \bm{e}_j \nonumber&#10;\end{eqnarray}&#10;which is generally given a matrix representation as:&#10;\begin{displaymath}&#10;[\bm{\nabla} \bm{u}] = \left ( \begin{array}{ccc}&#10;\partial u/\partial x    &amp;\partial u/\partial y    &amp;\partial u/\partial z \\&#10;\partial v/\partial x    &amp;\partial v/\partial y    &amp;\partial v/\partial z \\&#10;\partial w/\partial x    &amp;\partial w/\partial y    &amp;\partial w/\partial z&#10;\end{array} \right )&#10;\end{displaymath}&#10;{\bf Note:} Strictly speaking, the matrix representation should be &#10;denoted as $[ \bm{u} \bm{\nabla} ]$ as done by Malvern (1967).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44"/>
  <p:tag name="PICTUREFILESIZE" val="8808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Note the definition that for two vectors $\bm{a}$ and $\bm{b}$,&#10;\begin{displaymath}&#10;( \bm{a} \bm{b} )^T = \bm{b} \bm{a}.&#10;\end{displaymath}&#10;Therefore,&#10;\begin{eqnarray}&#10;(\bm{\nabla} \bm{u})^T &amp;=&amp; &#10;\bm{u} \bm{\nabla} = &#10;\frac{\partial u}{\partial x} \bm{e}_1 \bm{e}_1 + &#10;\frac{\partial v}{\partial x} \bm{e}_2 \bm{e}_1 +&#10;\frac{\partial w}{\partial x} \bm{e}_3 \bm{e}_1 + &#10;\frac{\partial u}{\partial y} \bm{e}_1 \bm{e}_2&#10;\dots \nonumber \\&#10;&amp;=&amp; \frac{\partial u_i}{\partial x_j} \bm{e}_j \bm{e}_i &#10;= \frac{\partial u_j}{\partial x_i} \bm{e}_i \bm{e}_j\nonumber&#10;\end{eqnarray}&#10;which in matrix form becomes\begin{displaymath}&#10;(\bm{\nabla} \bm{u})^T = \left ( \begin{array}{ccc}&#10;\partial u/\partial x    &amp;\partial v/\partial x    &amp;\partial w/\partial x \\&#10;\partial u/\partial y    &amp;\partial v/\partial y    &amp;\partial w/\partial y \\&#10;\partial u/\partial z    &amp;\partial v/\partial z    &amp;\partial w/\partial z&#10;\end{array} \right )&#10;\end{displaymath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09"/>
  <p:tag name="PICTUREFILESIZE" val="64177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Thus we can write, in matrix form, the small strain tensor as a &#10;symmetric matrix:&#10;\begin{displaymath}&#10;\bm{\epsilon} = &#10; \left ( \begin{array}{ccc}&#10;\partial u/\partial x    &amp;(1/2) (\partial v/\partial x + \partial u/\partial y)&#10;&amp; (1/2) (\partial w/\partial x + \partial u/\partial z)\\&#10;     &amp;\partial v/\partial y    &#10;&amp;(1/2) (\partial w/\partial y + \partial v/\partial z) \\&#10;    &amp;\mathrm{Symm}     &amp;\partial w/\partial z&#10;\end{array} \right )&#10;\end{displaymath}&#10;i.e. the small strain tensor has {\em six} independent components &#10;in the most general case, given by&#10;\begin{eqnarray}&#10;\epsilon_{xx} = \epsilon_{11} &amp;=&amp; \frac{\partial u}{\partial x} \nonumber \\&#10;\epsilon_{yy} = \epsilon_{22} &amp;=&amp; \frac{\partial v}{\partial y} \nonumber \\&#10;\epsilon_{zz} = \epsilon_{33} &amp;=&amp; \frac{\partial w}{\partial z} \nonumber \\&#10;\epsilon_{xy} = \epsilon_{12} &amp;=&amp; &#10;\frac{1}{2} \left ( \frac{\partial v}{\partial x}  + \frac{\partial u}{\partial y} \right )&#10;\nonumber \\&#10;\epsilon_{xz} = \epsilon_{13} &amp;=&amp; &#10;\frac{1}{2} \left ( \frac{\partial w}{\partial x}  + \frac{\partial u}{\partial z} \right )&#10;\nonumber \\&#10;\epsilon_{yz} = \epsilon_{23} &amp;=&amp; &#10;\frac{1}{2} \left ( \frac{\partial v}{\partial x}  + \frac{\partial u}{\partial y} \right )&#10;\nonumber &#10;\end{eqnarray}&#10;&#10;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45"/>
  <p:tag name="PICTUREFILESIZE" val="9797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Consider the motion&#10;\begin{eqnarray}&#10;x &amp;=&amp; X + kY^2 t^2 \nonumber \\&#10;y &amp;=&amp; Y + k Y t, \nonumber \\&#10;z &amp;=&amp; Z. \nonumber&#10;\end{eqnarray}&#10;Clearly,&#10;\begin{displaymath}&#10;\bm{F} = \left ( \begin{array}{ccc}&#10;1   &amp; 2 k Y t^2  &amp;0 \\&#10;0   &amp;1+ k t    &amp;0 \\&#10;0   &amp;0   &amp;1&#10;\end{array}&#10;\right ).&#10;\end{displaymath}&#10;And,&#10;\begin{displaymath}&#10;\bm{\nabla}_0 \bm{U} = \bm{F}- \bm{I} = \left ( \begin{array}{ccc}&#10;0   &amp; 2 k Y t^2 -1  &amp;0 \\&#10;0   &amp; k t    &amp;0 \\&#10;0   &amp;0   &amp;0&#10;\end{array}&#10;\right ).&#10;\end{displaymath}&#10;&#10;&#10;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63"/>
  <p:tag name="PICTUREFILESIZE" val="3629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Note that&#10;\begin{eqnarray}&#10;\bm{E} &amp;=&amp; \frac{1}{2} \left ( \bm{\nabla}_0 \bm{U} + (\bm{\nabla}_0&#10;\bm{U})^T + \bm{\nabla}_0 \bm{U} (\bm{\nabla}_0 \bm{U})^T \right )&#10;\;\;\; \mbox{and,} \nonumber \\&#10;\bm{\epsilon} &amp;=&amp; \frac{1}{2} \left ( \bm{\nabla}_0 \bm{U}&#10;+ (\bm{\nabla}_0 \bm{U})^T \right ) \nonumber&#10;\end{eqnarray}&#10;&#10;The following animation demonstrates:&#10;\begin{itemize}&#10;\item The motion for a unit square on the $X-Y$plane.&#10;\item The deformation of a line initially at $45^o$ to the $X$ axis&#10;and of length $a=\sqrt{2}*0.1$. &#10;\item Shown in black is the deformed length of the line calculated &#10;from $\bm{E}$ while red shows the deformed length according to &#10;$\bm{\epsilon}$. Note that the difference increses as the &#10;overall defomations become large.&#10;\end{itemize}&#10;&#10;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44"/>
  <p:tag name="PICTUREFILESIZE" val="80506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dx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1"/>
  <p:tag name="PICTUREFILESIZE" val="75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$\bm{\chi}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7"/>
  <p:tag name="PICTUREFILESIZE" val="60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d y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0"/>
  <p:tag name="PICTUREFILESIZE" val="789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u(x,y)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9"/>
  <p:tag name="PICTUREFILESIZE" val="168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u(x+dx,y)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52"/>
  <p:tag name="PICTUREFILESIZE" val="2499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v(x,y)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9"/>
  <p:tag name="PICTUREFILESIZE" val="1659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v(x,y+dy)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51"/>
  <p:tag name="PICTUREFILESIZE" val="2378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frac{\partial v}{\partial x} dx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2"/>
  <p:tag name="PICTUREFILESIZE" val="182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frac{\partial u}{\partial y} dy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2"/>
  <p:tag name="PICTUREFILESIZE" val="191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(x,y)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2"/>
  <p:tag name="PICTUREFILESIZE" val="1386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A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8"/>
  <p:tag name="PICTUREFILESIZE" val="44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D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8"/>
  <p:tag name="PICTUREFILESIZE" val="47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$\bm{X}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0"/>
  <p:tag name="PICTUREFILESIZE" val="617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C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8"/>
  <p:tag name="PICTUREFILESIZE" val="57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A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8"/>
  <p:tag name="PICTUREFILESIZE" val="44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B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8"/>
  <p:tag name="PICTUREFILESIZE" val="51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D^\prime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1"/>
  <p:tag name="PICTUREFILESIZE" val="567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C^\prime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0"/>
  <p:tag name="PICTUREFILESIZE" val="66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B^\prime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0"/>
  <p:tag name="PICTUREFILESIZE" val="609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A^\prime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1"/>
  <p:tag name="PICTUREFILESIZE" val="53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alpha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6"/>
  <p:tag name="PICTUREFILESIZE" val="453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beta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7"/>
  <p:tag name="PICTUREFILESIZE" val="579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From the figure in the previous slide, we can easily derive the following:&#10;\begin{displaymath}&#10;\epsilon_{xx} = \frac{A^\prime B^\prime - AB}{AB},&#10;\end{displaymath}&#10;where&#10;\begin{displaymath}&#10;A^\prime B^\prime = &#10;\sqrt{ \left ( dx + \frac{\partial u}{\partial x} dx \right )^2 + &#10;\left ( \frac{\partial v}{\partial x} dx \right )^2 }&#10;\simeq \left ( 1 + \frac{\partial u}{\partial x}  \right ) dx,&#10;\end{displaymath}&#10;so that,&#10;\begin{displaymath}&#10;\epsilon_{xx} = \frac{\partial u}{\partial x}&#10;\end{displaymath}&#10;Obviously, $\epsilon_{yy} = \partial v/\partial y$ can be similarly derived.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29"/>
  <p:tag name="PICTUREFILESIZE" val="5364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$\bm{x}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6"/>
  <p:tag name="PICTUREFILESIZE" val="47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oindent&#10;Let us define an {\it engineering shear strain} $\gamma_{xy}$ as&#10;\begin{displaymath}&#10;\gamma_{xy} = \frac{\pi}{2} - \angle C^\prime A^\prime B^\prime&#10;= \alpha + \beta.&#10;\end{displaymath}&#10;Using the relation $\tan \alpha \simeq \alpha$ for small $\alpha$,&#10;\begin{displaymath}&#10;\gamma_{xy} = \frac{\frac{\partial v}{\partial x} dx}&#10;{dx + \frac{\partial u}{\partial x} dx} +&#10;\frac{\frac{\partial u}{\partial y} dx}&#10;{dx + \frac{\partial v}{\partial y} dx} \simeq&#10;\frac{\partial u}{\partial y} + \frac{\partial v}{\partial x}.&#10;\end{displaymath}&#10;Note that the engineering shear strain is twice of the &#10;tensorial shear strain.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29"/>
  <p:tag name="PICTUREFILESIZE" val="5379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theta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5"/>
  <p:tag name="PICTUREFILESIZE" val="438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x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6"/>
  <p:tag name="PICTUREFILESIZE" val="445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y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6"/>
  <p:tag name="PICTUREFILESIZE" val="475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y^\prime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9"/>
  <p:tag name="PICTUREFILESIZE" val="598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x^\prime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9"/>
  <p:tag name="PICTUREFILESIZE" val="576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Like any tensor, the components of $\bm{\epsilon}$ in any &#10;reference frame $(x^\prime, y^\prime, z^\prime)$ can be expressed in terms &#10;of its components in $(x,y,z)$. This is done with the &#10;{\em transformation tensor} $\bm{Q}$&#10;\begin{displaymath}&#10;[\bm{Q}] = \left ( \begin{array}{ccc}&#10;\cos(x^\prime, x)  &amp;\cos(x^\prime, y)    &amp;\cos(x\prime, z) \\&#10;\cos(y^\prime, x)  &amp;\cos(y^\prime, y)    &amp;\cos(y^\prime, z) \\&#10;\cos(z^\prime, x)  &amp;\cos(z^\prime, y)    &amp;\cos(z^\prime, z) \\&#10;\end{array}&#10;\right )&#10;\end{displaymath}&#10;The components of $\bm{Q}$ are the direction cosines of the primed&#10;axes with respect to the unprimed ones. The components of the transformed strain &#10;tensor becomes&#10;\begin{displaymath}&#10;[\bm{\epsilon}^\prime] = [\bm{Q}] [\bm{\epsilon}] [\bm{Q}]^T.&#10;\end{displaymath}&#10;  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45"/>
  <p:tag name="PICTUREFILESIZE" val="8434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In indicial notation&#10;\begin{displaymath}&#10;Q_{ij} = \cos(x_i^\prime, x_j),&#10;\end{displaymath}&#10;so that&#10;\begin{displaymath}&#10;\epsilon_{ij}^\prime = Q_{im} \epsilon_{mn} Q_{jn}.&#10;\end{displaymath}&#10;In 2 dimensions in particular,&#10;\begin{displaymath}&#10;[\bm{Q}] = \left ( \begin{array}{ccc}&#10;\cos \theta   &amp;\sin \theta   &amp;0 \\&#10;- \sin \theta   &amp;\cos \theta   &amp;0 \\&#10;0    &amp;0   &amp;1 &#10;\end{array} \right ).&#10;\end{displaymath}&#10;where $\theta$ is the angle shown in the previous slide.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38"/>
  <p:tag name="PICTUREFILESIZE" val="38887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\begin{minipage}{2 in}&#10;{\em To measure the strain at a point $(a)$ on a deforming metal sheet&#10;that is being formed,&#10;a plant engineer puts three indentation marks around $(a)$, &#10;measures the distances between them at the onset and &#10;after some deformation. Can we find the strain components at $\bm{\epsilon}$&#10;with respect to the $x_1-x_2$ coordinate system?}&#10;\end{minipage}&#10;&#10;Clearly &#10;\begin{eqnarray}&#10;\epsilon_{11} &amp;=&amp; \frac{1.5-1}{1} = 0.5 \nonumber \\&#10;\epsilon_{22} &amp;=&amp; \frac{2 - 1}{1} = 1 \nonumber &#10;\end{eqnarray}&#10;\end{document}&#10;"/>
  <p:tag name="FILENAME" val="TP_tmp"/>
  <p:tag name="FORMAT" val="bmp256"/>
  <p:tag name="RES" val="1200"/>
  <p:tag name="BLEND" val="0"/>
  <p:tag name="TRANSPARENT" val="1"/>
  <p:tag name="TBUG" val="0"/>
  <p:tag name="ALLOWFS" val="0"/>
  <p:tag name="ORIGWIDTH" val="221"/>
  <p:tag name="PICTUREFILESIZE" val="11237278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\bar{x}_1$&#10;\end{document}&#10;"/>
  <p:tag name="FILENAME" val="TP_tmp"/>
  <p:tag name="FORMAT" val="bmp256"/>
  <p:tag name="RES" val="1200"/>
  <p:tag name="BLEND" val="0"/>
  <p:tag name="TRANSPARENT" val="1"/>
  <p:tag name="TBUG" val="0"/>
  <p:tag name="ALLOWFS" val="0"/>
  <p:tag name="ORIGWIDTH" val="10"/>
  <p:tag name="PICTUREFILESIZE" val="2627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$X_3,x_3,\bm{e}_3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42"/>
  <p:tag name="PICTUREFILESIZE" val="2153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\bar{x}_2$&#10;\end{document}&#10;"/>
  <p:tag name="FILENAME" val="TP_tmp"/>
  <p:tag name="FORMAT" val="bmp256"/>
  <p:tag name="RES" val="1200"/>
  <p:tag name="BLEND" val="0"/>
  <p:tag name="TRANSPARENT" val="1"/>
  <p:tag name="TBUG" val="0"/>
  <p:tag name="ALLOWFS" val="0"/>
  <p:tag name="ORIGWIDTH" val="10"/>
  <p:tag name="PICTUREFILESIZE" val="26278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45^o$&#10;\end{document}&#10;"/>
  <p:tag name="FILENAME" val="TP_tmp"/>
  <p:tag name="FORMAT" val="bmp256"/>
  <p:tag name="RES" val="1200"/>
  <p:tag name="BLEND" val="0"/>
  <p:tag name="TRANSPARENT" val="1"/>
  <p:tag name="TBUG" val="0"/>
  <p:tag name="ALLOWFS" val="0"/>
  <p:tag name="ORIGWIDTH" val="15"/>
  <p:tag name="PICTUREFILESIZE" val="3056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Also,&#10;\begin{displaymath}&#10;\bar{\epsilon}_{11} = \frac{2.8-1.414}{1.141} = 0.98&#10;\end{displaymath}&#10;Remeber that $Q_{ij} = \bar{\bm{e}}_i \cdot \bm{e}_j$. So, &#10;$\bar{\epsilon}_{ij} = Q_{im} Q_{jn} \epsilon_{mn}$, i.e.&#10;\begin{displaymath}&#10;\bar{\epsilon}_{11} = Q_{1m} Q_{1n} \epsilon_{mn}. &#10;\end{displaymath}&#10;$Q_{11} = 1/\sqrt{2}$ and $Q_{12} = \cos(\pi/2 - 45^o) = 1/\sqrt{2}$ and so,&#10;\begin{displaymath}&#10;0.98 = \frac{1}{2} \times 0.5 + \frac{1}{2} \epsilon_{12}&#10;\end{displaymath}&#10;so that $\epsilon_{12}=1.46$.&#10;\end{document}&#10;"/>
  <p:tag name="FILENAME" val="TP_tmp"/>
  <p:tag name="FORMAT" val="bmp256"/>
  <p:tag name="RES" val="1200"/>
  <p:tag name="BLEND" val="0"/>
  <p:tag name="TRANSPARENT" val="1"/>
  <p:tag name="TBUG" val="0"/>
  <p:tag name="ALLOWFS" val="0"/>
  <p:tag name="ORIGWIDTH" val="239"/>
  <p:tag name="PICTUREFILESIZE" val="9431206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Consider that we know the 6 strain components $\epsilon_{ij}$ &#10;at a point and &#10;would like to integrate them to find the 3 displacement components&#10;$u_i$. We require that the displacements be continuous functions of &#10;$x_1,x_2,x_3$. &#10;&#10;\begin{minipage}{3 in}&#10;Note that &#10;\begin{displaymath}&#10;u_i^P = u_i^0 +\int_C du_i = u_i^0 + \int_C \frac{\partial u_i}{\partial x_j}&#10;d x_j,&#10;\end{displaymath}&#10;and we require that the displacement components at P should &#10;not depend on the path C taken for the integration from the origin $O$.&#10;\end{minipag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45"/>
  <p:tag name="PICTUREFILESIZE" val="69498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C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8"/>
  <p:tag name="PICTUREFILESIZE" val="57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O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8"/>
  <p:tag name="PICTUREFILESIZE" val="553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P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8"/>
  <p:tag name="PICTUREFILESIZE" val="418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\bm{u}^o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1"/>
  <p:tag name="PICTUREFILESIZE" val="627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\bm{u}^P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3"/>
  <p:tag name="PICTUREFILESIZE" val="68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The last term can be written as&#10;\begin{displaymath}&#10;\int_C \frac{\partial u_i}{\partial x_j} d x_j = &#10;\int_C \left ( \epsilon_{ij} + \omega_{ij} \right ) dx_j.&#10;\end{displaymath}&#10;Further, the last term &#10;\begin{displaymath}&#10;\int_C \omega_{ij} dx_j = \int_C \left [ \frac{\partial}{\partial x_j} (&#10;\omega_{im} x_m) - \omega_{im,j} x_m \right ] dx_j,&#10;\end{displaymath}&#10;which, on application of the divergence theorem becomes,&#10;\begin{displaymath}&#10;- \int_C \omega_{im,j} x_m dx_j + \omega_{im}^P x_m^P.&#10;\end{displaymath}&#10;In the above, $( \; )^P$ is the value of the quantity $(\; )$ at the point P.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81"/>
  <p:tag name="PICTUREFILESIZE" val="61071"/>
</p:tagLst>
</file>

<file path=ppt/theme/theme1.xml><?xml version="1.0" encoding="utf-8"?>
<a:theme xmlns:a="http://schemas.openxmlformats.org/drawingml/2006/main" name="iitk1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B2B2B2"/>
      </a:folHlink>
    </a:clrScheme>
    <a:fontScheme name="iitk1">
      <a:majorFont>
        <a:latin typeface="Arial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cs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cs typeface="Times New Roman" charset="0"/>
          </a:defRPr>
        </a:defPPr>
      </a:lstStyle>
    </a:lnDef>
  </a:objectDefaults>
  <a:extraClrSchemeLst>
    <a:extraClrScheme>
      <a:clrScheme name="iitk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itk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itk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itk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itk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itk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itk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14328</TotalTime>
  <Words>327</Words>
  <Application>Microsoft Office PowerPoint</Application>
  <PresentationFormat>On-screen Show (4:3)</PresentationFormat>
  <Paragraphs>113</Paragraphs>
  <Slides>30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iitk1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IIT, KANPUR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Sumeet Basu</dc:creator>
  <cp:lastModifiedBy>Asus</cp:lastModifiedBy>
  <cp:revision>240</cp:revision>
  <dcterms:created xsi:type="dcterms:W3CDTF">2010-07-28T02:05:45Z</dcterms:created>
  <dcterms:modified xsi:type="dcterms:W3CDTF">2017-11-26T06:33:22Z</dcterms:modified>
</cp:coreProperties>
</file>