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58" r:id="rId6"/>
    <p:sldId id="266" r:id="rId7"/>
    <p:sldId id="259" r:id="rId8"/>
    <p:sldId id="257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 smtClean="0"/>
              <a:t>Advanced Choices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handy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5" cy="2307437"/>
          </a:xfrm>
        </p:spPr>
        <p:txBody>
          <a:bodyPr>
            <a:normAutofit/>
          </a:bodyPr>
          <a:lstStyle/>
          <a:p>
            <a:r>
              <a:rPr lang="en-IN" dirty="0" smtClean="0"/>
              <a:t>If we want Mr C to do only one thing (i.e. single statement) if something happens, then brackets not necessary</a:t>
            </a:r>
          </a:p>
          <a:p>
            <a:r>
              <a:rPr lang="en-IN" dirty="0" smtClean="0"/>
              <a:t>Some programmers write that statement on same line</a:t>
            </a:r>
          </a:p>
          <a:p>
            <a:r>
              <a:rPr lang="en-IN" dirty="0" smtClean="0"/>
              <a:t>Still a good idea to indent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3260035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222675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Risky business with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Sometimes, to make code look pretty, professional programmers omit brackets when not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2187057"/>
            <a:ext cx="5563247" cy="4670942"/>
          </a:xfrm>
          <a:prstGeom prst="roundRect">
            <a:avLst>
              <a:gd name="adj" fmla="val 3736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if(a </a:t>
            </a:r>
            <a:r>
              <a:rPr lang="en-US" sz="3200" dirty="0">
                <a:latin typeface="Arial Narrow" panose="020B0606020202030204" pitchFamily="34" charset="0"/>
              </a:rPr>
              <a:t>== 1)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2)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</a:t>
            </a:r>
            <a:r>
              <a:rPr lang="en-US" sz="3200" dirty="0" smtClean="0">
                <a:latin typeface="Arial Narrow" panose="020B0606020202030204" pitchFamily="34" charset="0"/>
              </a:rPr>
              <a:t>3)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if(a == 4)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2" y="2187057"/>
            <a:ext cx="5563247" cy="4670942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1)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2)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</a:t>
            </a:r>
            <a:r>
              <a:rPr lang="en-US" sz="3200" dirty="0" smtClean="0">
                <a:latin typeface="Arial Narrow" panose="020B0606020202030204" pitchFamily="34" charset="0"/>
              </a:rPr>
              <a:t>3)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if(a == 4)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8161764" y="1539847"/>
            <a:ext cx="2613464" cy="596079"/>
          </a:xfrm>
          <a:prstGeom prst="wedgeRectCallout">
            <a:avLst>
              <a:gd name="adj1" fmla="val 60470"/>
              <a:gd name="adj2" fmla="val -922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indentation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5952118" y="2187057"/>
            <a:ext cx="5901564" cy="4670942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1){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}else{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2){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      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          }else{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3){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                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                }else{ if(a == 4){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                   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(“Four”);}}}}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84466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296475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05919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13073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77270" y="3419061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12100" y="4552567"/>
            <a:ext cx="1636385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53354" y="5686073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8745" y="2238086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38745" y="3419061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76543" y="2802389"/>
            <a:ext cx="211293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943" y="3934555"/>
            <a:ext cx="211293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01755" y="4520518"/>
            <a:ext cx="1328922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30676" y="5069401"/>
            <a:ext cx="237427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27554" y="5673234"/>
            <a:ext cx="1187140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67336" y="6265616"/>
            <a:ext cx="2312273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101010" y="4055388"/>
            <a:ext cx="3532806" cy="93427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OUTPUT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15" y="0"/>
            <a:ext cx="2017392" cy="2017392"/>
          </a:xfrm>
          <a:prstGeom prst="rect">
            <a:avLst/>
          </a:prstGeom>
        </p:spPr>
      </p:pic>
      <p:sp>
        <p:nvSpPr>
          <p:cNvPr id="39" name="Rectangular Callout 38"/>
          <p:cNvSpPr/>
          <p:nvPr/>
        </p:nvSpPr>
        <p:spPr>
          <a:xfrm>
            <a:off x="1686251" y="178021"/>
            <a:ext cx="4884223" cy="678957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so an if-else combination counts as a statement?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9104094" y="566676"/>
            <a:ext cx="998466" cy="596079"/>
          </a:xfrm>
          <a:prstGeom prst="wedgeRectCallout">
            <a:avLst>
              <a:gd name="adj1" fmla="val 137433"/>
              <a:gd name="adj2" fmla="val 44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764077" y="1112931"/>
            <a:ext cx="1858617" cy="904461"/>
            <a:chOff x="3286682" y="2292350"/>
            <a:chExt cx="1858617" cy="904461"/>
          </a:xfrm>
        </p:grpSpPr>
        <p:sp>
          <p:nvSpPr>
            <p:cNvPr id="42" name="Rounded Rectangle 4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ular Callout 44"/>
          <p:cNvSpPr/>
          <p:nvPr/>
        </p:nvSpPr>
        <p:spPr>
          <a:xfrm>
            <a:off x="3999386" y="1159093"/>
            <a:ext cx="3733258" cy="773318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we discussed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if-else statements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uiExpand="1" build="p" animBg="1"/>
      <p:bldP spid="21" grpId="0" animBg="1"/>
      <p:bldP spid="22" grpId="0" build="p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9" grpId="0" animBg="1"/>
      <p:bldP spid="39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Unsafe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 smtClean="0"/>
              <a:t>Here as well, if you do not put curly brackets, Mr. C will try to put them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187057"/>
            <a:ext cx="5563247" cy="3081129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!= 0) &amp;&amp; (b != 0))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if(a * b &gt;= 0)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(“Positive product”);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187057"/>
            <a:ext cx="5563247" cy="428595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if((a != 0) &amp;&amp; (b != 0</a:t>
            </a:r>
            <a:r>
              <a:rPr lang="en-IN" sz="3200" dirty="0" smtClean="0">
                <a:latin typeface="Arial Narrow" panose="020B0606020202030204" pitchFamily="34" charset="0"/>
              </a:rPr>
              <a:t>)){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if(a * b &gt;= 0</a:t>
            </a:r>
            <a:r>
              <a:rPr lang="en-IN" sz="3200" dirty="0" smtClean="0">
                <a:latin typeface="Arial Narrow" panose="020B0606020202030204" pitchFamily="34" charset="0"/>
              </a:rPr>
              <a:t>){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(“Positive </a:t>
            </a:r>
            <a:r>
              <a:rPr lang="en-IN" sz="3200" dirty="0" smtClean="0">
                <a:latin typeface="Arial Narrow" panose="020B0606020202030204" pitchFamily="34" charset="0"/>
              </a:rPr>
              <a:t>product”);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}else{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(“One number is zero</a:t>
            </a:r>
            <a:r>
              <a:rPr lang="en-IN" sz="3200" dirty="0" smtClean="0">
                <a:latin typeface="Arial Narrow" panose="020B0606020202030204" pitchFamily="34" charset="0"/>
              </a:rPr>
              <a:t>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 not put brackets, I will match else to closest if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not care how you did indentation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Unsafe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 smtClean="0"/>
              <a:t>You may have an if without an else, but you cannot have an else without an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187057"/>
            <a:ext cx="5563247" cy="428595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if(a == 5</a:t>
            </a:r>
            <a:r>
              <a:rPr lang="en-IN" sz="3200" dirty="0" smtClean="0">
                <a:latin typeface="Arial Narrow" panose="020B0606020202030204" pitchFamily="34" charset="0"/>
              </a:rPr>
              <a:t>)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(“Five”);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(“Not Five”);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(“Something Else”);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2193502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66825" y="2889572"/>
            <a:ext cx="2410000" cy="773318"/>
          </a:xfrm>
          <a:prstGeom prst="wedgeRectCallout">
            <a:avLst>
              <a:gd name="adj1" fmla="val -61053"/>
              <a:gd name="adj2" fmla="val -979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make sense to me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" y="4850907"/>
            <a:ext cx="2007093" cy="200709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159075" y="3812672"/>
            <a:ext cx="4945983" cy="908415"/>
          </a:xfrm>
          <a:prstGeom prst="wedgeRectCallout">
            <a:avLst>
              <a:gd name="adj1" fmla="val -51805"/>
              <a:gd name="adj2" fmla="val 972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make sense even in the English language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018457" y="4814090"/>
            <a:ext cx="3901203" cy="1108854"/>
          </a:xfrm>
          <a:prstGeom prst="wedgeRectCallout">
            <a:avLst>
              <a:gd name="adj1" fmla="val -69477"/>
              <a:gd name="adj2" fmla="val 482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hungry go to the mess, else go to the lab, else go to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ShopC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  <p:bldP spid="13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Goldilocks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take a temperature and print</a:t>
            </a:r>
          </a:p>
          <a:p>
            <a:pPr lvl="1"/>
            <a:r>
              <a:rPr lang="en-IN" dirty="0" smtClean="0"/>
              <a:t>Too Cold if temperature is below 22</a:t>
            </a:r>
          </a:p>
          <a:p>
            <a:pPr lvl="1"/>
            <a:r>
              <a:rPr lang="en-IN" dirty="0" smtClean="0"/>
              <a:t>Just Right if between 22 and 27</a:t>
            </a:r>
          </a:p>
          <a:p>
            <a:pPr lvl="1"/>
            <a:r>
              <a:rPr lang="en-IN" dirty="0" smtClean="0"/>
              <a:t>Too Hot if temperature is above 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628753" y="1562153"/>
            <a:ext cx="5224929" cy="5295847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if(temp &lt; 22){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Cold”);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if (22 &lt;= temp &lt;= 27){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(“Just Right”);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Hot”);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58" y="4786605"/>
            <a:ext cx="2071395" cy="207139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71485" y="5045736"/>
            <a:ext cx="1825908" cy="828995"/>
          </a:xfrm>
          <a:prstGeom prst="wedgeRectCallout">
            <a:avLst>
              <a:gd name="adj1" fmla="val -98680"/>
              <a:gd name="adj2" fmla="val 453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just happened?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184568" y="2811431"/>
            <a:ext cx="3545145" cy="828995"/>
          </a:xfrm>
          <a:prstGeom prst="wedgeRectCallout">
            <a:avLst>
              <a:gd name="adj1" fmla="val -64196"/>
              <a:gd name="adj2" fmla="val 237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generate values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724744" y="5997950"/>
            <a:ext cx="3077594" cy="828995"/>
          </a:xfrm>
          <a:prstGeom prst="wedgeRectCallout">
            <a:avLst>
              <a:gd name="adj1" fmla="val -72184"/>
              <a:gd name="adj2" fmla="val -589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value does temp &lt; 22 generate?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5802311" y="2195935"/>
            <a:ext cx="6051371" cy="1444491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expression inside if( … ) evaluates to 1 or something non-zero, Mr C executes the if part. If the expression evaluates to 0, Mr C executes the else part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93204" y="3993847"/>
            <a:ext cx="1578281" cy="563289"/>
          </a:xfrm>
          <a:prstGeom prst="wedgeRectCallout">
            <a:avLst>
              <a:gd name="adj1" fmla="val -1743"/>
              <a:gd name="adj2" fmla="val -1202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Right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111970" y="3710732"/>
            <a:ext cx="5024407" cy="1128431"/>
          </a:xfrm>
          <a:prstGeom prst="wedgeRectCallout">
            <a:avLst>
              <a:gd name="adj1" fmla="val -65599"/>
              <a:gd name="adj2" fmla="val -531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temp is less than 22, it generates value 1. If temp is greater than or equal to 22, it generates value 0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animBg="1"/>
      <p:bldP spid="12" grpId="0" animBg="1"/>
      <p:bldP spid="15" grpId="0" animBg="1"/>
      <p:bldP spid="19" grpId="0" animBg="1"/>
      <p:bldP spid="18" grpId="0" animBg="1"/>
      <p:bldP spid="21" grpId="0" animBg="1"/>
      <p:bldP spid="2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&lt;, &lt;=, ==, &gt;, &gt;=, != are called </a:t>
            </a:r>
            <a:r>
              <a:rPr lang="en-IN" i="1" dirty="0" smtClean="0"/>
              <a:t>relational operators</a:t>
            </a:r>
          </a:p>
          <a:p>
            <a:r>
              <a:rPr lang="en-IN" dirty="0" smtClean="0"/>
              <a:t>Expressions containing these operators generate 0 or 1</a:t>
            </a:r>
          </a:p>
          <a:p>
            <a:r>
              <a:rPr lang="en-IN" dirty="0" smtClean="0"/>
              <a:t>All have left to right associativity (just like +, -, *, /)</a:t>
            </a:r>
          </a:p>
          <a:p>
            <a:r>
              <a:rPr lang="en-IN" dirty="0" smtClean="0"/>
              <a:t>22 </a:t>
            </a:r>
            <a:r>
              <a:rPr lang="en-IN" dirty="0"/>
              <a:t>&lt;= temp &lt;= </a:t>
            </a:r>
            <a:r>
              <a:rPr lang="en-IN" dirty="0" smtClean="0"/>
              <a:t>27 became ((22 &lt;= temp) &lt;= 27)</a:t>
            </a:r>
          </a:p>
          <a:p>
            <a:r>
              <a:rPr lang="en-IN" dirty="0" smtClean="0"/>
              <a:t>When we entered 30, Mr C evaluated ((22 &lt;= 30) &lt;= 27)</a:t>
            </a:r>
          </a:p>
          <a:p>
            <a:r>
              <a:rPr lang="en-IN" dirty="0" smtClean="0"/>
              <a:t>This became (1 &lt;= 27) which is true so the final result is 1</a:t>
            </a:r>
          </a:p>
          <a:p>
            <a:r>
              <a:rPr lang="en-IN" dirty="0" smtClean="0"/>
              <a:t>This is why Mr C printed Just Right even when temp =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2558" y="3762035"/>
            <a:ext cx="4160959" cy="1243492"/>
          </a:xfrm>
          <a:prstGeom prst="wedgeRectCallout">
            <a:avLst>
              <a:gd name="adj1" fmla="val -63806"/>
              <a:gd name="adj2" fmla="val 605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get Mr C to do something when temperature is between 22 and 27?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create powerful conditions and choices</a:t>
            </a:r>
          </a:p>
          <a:p>
            <a:r>
              <a:rPr lang="en-IN" dirty="0" smtClean="0"/>
              <a:t>If we want temp &gt;= 22 AND temp &lt;= 27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we want temp &gt;= 22 OR temp &lt;= 27</a:t>
            </a:r>
          </a:p>
          <a:p>
            <a:endParaRPr lang="en-IN" dirty="0"/>
          </a:p>
          <a:p>
            <a:r>
              <a:rPr lang="en-IN" dirty="0" smtClean="0"/>
              <a:t>If we want NOT a % 2 == 0 (to select odd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874" y="208493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if((22 &lt;= temp)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74" y="3827245"/>
            <a:ext cx="7471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if((temp &gt;= 22) </a:t>
            </a:r>
            <a:r>
              <a:rPr lang="it-IT" sz="4400" dirty="0" smtClean="0">
                <a:latin typeface="Arial Narrow" panose="020B0606020202030204" pitchFamily="34" charset="0"/>
              </a:rPr>
              <a:t>|| </a:t>
            </a:r>
            <a:r>
              <a:rPr lang="it-IT" sz="4400" dirty="0">
                <a:latin typeface="Arial Narrow" panose="020B0606020202030204" pitchFamily="34" charset="0"/>
              </a:rPr>
              <a:t>(temp &lt;= 27)){ </a:t>
            </a:r>
            <a:r>
              <a:rPr lang="it-IT" sz="4400" dirty="0" smtClean="0">
                <a:latin typeface="Arial Narrow" panose="020B0606020202030204" pitchFamily="34" charset="0"/>
              </a:rPr>
              <a:t>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74" y="5001906"/>
            <a:ext cx="44775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if(!(a %2 == 0) 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874" y="269450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if((temp &gt;= 22)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874" y="5733707"/>
            <a:ext cx="3642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%2 != 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95065" y="156497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9104827" y="2670513"/>
            <a:ext cx="2537128" cy="1143062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 yourself to avoid errors and confusion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6" y="4797951"/>
            <a:ext cx="2067844" cy="206784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953540" y="5733707"/>
            <a:ext cx="3549347" cy="1042040"/>
          </a:xfrm>
          <a:prstGeom prst="wedgeRectCallout">
            <a:avLst>
              <a:gd name="adj1" fmla="val 76998"/>
              <a:gd name="adj2" fmla="val -562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put brackets, Mr C will put brackets according to his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04827" y="3879115"/>
            <a:ext cx="2537128" cy="800583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show them the new tables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953539" y="5001906"/>
            <a:ext cx="3549347" cy="648789"/>
          </a:xfrm>
          <a:prstGeom prst="wedgeRectCallout">
            <a:avLst>
              <a:gd name="adj1" fmla="val 77838"/>
              <a:gd name="adj2" fmla="val 21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first a bit more on &amp;&amp;, || and 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8140148" y="933998"/>
            <a:ext cx="1653146" cy="592109"/>
          </a:xfrm>
          <a:prstGeom prst="wedgeRectCallout">
            <a:avLst>
              <a:gd name="adj1" fmla="val 78497"/>
              <a:gd name="adj2" fmla="val 659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idea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Values generated by Logical 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4338623"/>
              </p:ext>
            </p:extLst>
          </p:nvPr>
        </p:nvGraphicFramePr>
        <p:xfrm>
          <a:off x="322927" y="2356340"/>
          <a:ext cx="11600329" cy="450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AND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&amp;&amp;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a ||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!a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32643" y="2117801"/>
            <a:ext cx="1431235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63878" y="2117801"/>
            <a:ext cx="1370496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13198" y="2120377"/>
            <a:ext cx="1431235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441" y="4030251"/>
            <a:ext cx="4919870" cy="92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3441" y="4960110"/>
            <a:ext cx="4919870" cy="9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3441" y="5929543"/>
            <a:ext cx="4919870" cy="9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441" y="3087232"/>
            <a:ext cx="4919870" cy="94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53353" y="1111624"/>
            <a:ext cx="11938645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 = 1 if good marks, else 0, b = 1 if good attendance, else 0</a:t>
            </a:r>
          </a:p>
          <a:p>
            <a:r>
              <a:rPr lang="en-IN" dirty="0" smtClean="0"/>
              <a:t>Let us see various criterion to decide A grade for ESC101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3988773"/>
            <a:ext cx="1120371" cy="10128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4969210"/>
            <a:ext cx="1120371" cy="10128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5903129"/>
            <a:ext cx="1120371" cy="1012815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1800238" y="4063693"/>
            <a:ext cx="3051826" cy="828995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and good marks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628991" y="5028516"/>
            <a:ext cx="3223073" cy="828995"/>
          </a:xfrm>
          <a:prstGeom prst="wedgeRectCallout">
            <a:avLst>
              <a:gd name="adj1" fmla="val -60939"/>
              <a:gd name="adj2" fmla="val 2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or good marks or both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800238" y="6196745"/>
            <a:ext cx="3051826" cy="498826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not good marks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5205" y="5953539"/>
            <a:ext cx="1858617" cy="904461"/>
            <a:chOff x="3286682" y="2292350"/>
            <a:chExt cx="1858617" cy="904461"/>
          </a:xfrm>
        </p:grpSpPr>
        <p:sp>
          <p:nvSpPr>
            <p:cNvPr id="38" name="Rounded Rectangle 3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4" y="4840608"/>
            <a:ext cx="2017392" cy="2017392"/>
          </a:xfrm>
          <a:prstGeom prst="rect">
            <a:avLst/>
          </a:prstGeom>
        </p:spPr>
      </p:pic>
      <p:sp>
        <p:nvSpPr>
          <p:cNvPr id="42" name="Rectangular Callout 41"/>
          <p:cNvSpPr/>
          <p:nvPr/>
        </p:nvSpPr>
        <p:spPr>
          <a:xfrm>
            <a:off x="6551088" y="3626634"/>
            <a:ext cx="3655198" cy="799913"/>
          </a:xfrm>
          <a:prstGeom prst="wedgeRectCallout">
            <a:avLst>
              <a:gd name="adj1" fmla="val 83548"/>
              <a:gd name="adj2" fmla="val 1237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if a = 1, b = 1, then answer should be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6551088" y="4520141"/>
            <a:ext cx="3655198" cy="799913"/>
          </a:xfrm>
          <a:prstGeom prst="wedgeRectCallout">
            <a:avLst>
              <a:gd name="adj1" fmla="val 75119"/>
              <a:gd name="adj2" fmla="val 85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if a = 1 and b = 0 then the answer should be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1533593" y="4775246"/>
            <a:ext cx="4125173" cy="828995"/>
          </a:xfrm>
          <a:prstGeom prst="wedgeRectCallout">
            <a:avLst>
              <a:gd name="adj1" fmla="val -61377"/>
              <a:gd name="adj2" fmla="val 136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 This is called the XOR (exclusive or) operation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2259406" y="5684398"/>
            <a:ext cx="6612314" cy="828995"/>
          </a:xfrm>
          <a:prstGeom prst="wedgeRectCallout">
            <a:avLst>
              <a:gd name="adj1" fmla="val -58004"/>
              <a:gd name="adj2" fmla="val 825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write a relational expression which evaluates to 1 only if exactly one of a and b is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4" y="1185223"/>
            <a:ext cx="1120371" cy="1012815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668696" y="1260143"/>
            <a:ext cx="3499652" cy="828995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or good marks but not both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9" grpId="0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366952"/>
              </p:ext>
            </p:extLst>
          </p:nvPr>
        </p:nvGraphicFramePr>
        <p:xfrm>
          <a:off x="571267" y="1389920"/>
          <a:ext cx="10964500" cy="450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(a</a:t>
                      </a:r>
                      <a:r>
                        <a:rPr lang="en-IN" sz="32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&amp;&amp; b) || 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!(a</a:t>
                      </a:r>
                      <a:r>
                        <a:rPr lang="en-IN" sz="32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&amp;&amp; b)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(a || b) &amp;&amp; !d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7104" y="822960"/>
          <a:ext cx="8626395" cy="603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Bracket, Post increment/decrement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(), ++, 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Unary negation, Pre increment/decrement,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-, ++, --,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Multiplication/division/ remainder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*, /, 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Addition/subtraction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+, 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!=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||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Assignment, Compound assignment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=, +=, -=, *=, /=, %=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4517635" y="742721"/>
            <a:ext cx="494487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this table down in your notebook. Allowed in labs, quizzes, exams. No need to memorize.</a:t>
            </a:r>
          </a:p>
        </p:txBody>
      </p:sp>
    </p:spTree>
    <p:extLst>
      <p:ext uri="{BB962C8B-B14F-4D97-AF65-F5344CB8AC3E}">
        <p14:creationId xmlns:p14="http://schemas.microsoft.com/office/powerpoint/2010/main" val="14612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Fun with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three integers a, b, c, find how many are even</a:t>
            </a:r>
          </a:p>
          <a:p>
            <a:endParaRPr lang="en-IN" dirty="0"/>
          </a:p>
          <a:p>
            <a:r>
              <a:rPr lang="en-IN" dirty="0" smtClean="0"/>
              <a:t>Common mistakes</a:t>
            </a:r>
          </a:p>
          <a:p>
            <a:endParaRPr lang="en-IN" dirty="0"/>
          </a:p>
          <a:p>
            <a:r>
              <a:rPr lang="en-IN" dirty="0" smtClean="0"/>
              <a:t>Common tricks used by more flamboyant coders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2691" y="1508464"/>
            <a:ext cx="8858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(a % 2 == 0) + (b % 2 == 0) + (c % 2 == 0)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4" y="4840608"/>
            <a:ext cx="2017392" cy="20173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567173" y="5049391"/>
            <a:ext cx="1052347" cy="799913"/>
          </a:xfrm>
          <a:prstGeom prst="wedgeRectCallout">
            <a:avLst>
              <a:gd name="adj1" fmla="val 97715"/>
              <a:gd name="adj2" fmla="val 479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5730762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398297" y="5361785"/>
            <a:ext cx="5384042" cy="656190"/>
          </a:xfrm>
          <a:prstGeom prst="wedgeRectCallout">
            <a:avLst>
              <a:gd name="adj1" fmla="val -56577"/>
              <a:gd name="adj2" fmla="val 73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because relational expressions generate values which are 0 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2691" y="2718440"/>
            <a:ext cx="51587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if(b = 3</a:t>
            </a:r>
            <a:r>
              <a:rPr lang="it-IT" sz="4400" dirty="0">
                <a:latin typeface="Arial Narrow" panose="020B0606020202030204" pitchFamily="34" charset="0"/>
              </a:rPr>
              <a:t>){ printf</a:t>
            </a:r>
            <a:r>
              <a:rPr lang="it-IT" sz="4400" dirty="0" smtClean="0">
                <a:latin typeface="Arial Narrow" panose="020B0606020202030204" pitchFamily="34" charset="0"/>
              </a:rPr>
              <a:t>(</a:t>
            </a:r>
            <a:r>
              <a:rPr lang="en-IN" sz="4400" dirty="0">
                <a:latin typeface="Arial Narrow" panose="020B0606020202030204" pitchFamily="34" charset="0"/>
                <a:cs typeface="Arial" panose="020B0604020202020204" pitchFamily="34" charset="0"/>
              </a:rPr>
              <a:t>“Hello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”);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094067"/>
            <a:ext cx="4125173" cy="678956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always print Hello no matter what the value of b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9567173" y="5939152"/>
            <a:ext cx="1052347" cy="799913"/>
          </a:xfrm>
          <a:prstGeom prst="wedgeRectCallout">
            <a:avLst>
              <a:gd name="adj1" fmla="val 111882"/>
              <a:gd name="adj2" fmla="val -24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802311" y="2195936"/>
            <a:ext cx="6051371" cy="835500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3 generates the value 3 which is non-zero. So Mr. C will consider it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2691" y="3891730"/>
            <a:ext cx="4116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if(1){ printf</a:t>
            </a:r>
            <a:r>
              <a:rPr lang="it-IT" sz="4400" dirty="0">
                <a:latin typeface="Arial Narrow" panose="020B0606020202030204" pitchFamily="34" charset="0"/>
              </a:rPr>
              <a:t>(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“Bye”);</a:t>
            </a:r>
            <a:r>
              <a:rPr lang="en-IN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581267" y="3975533"/>
            <a:ext cx="3247172" cy="601835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always print Bye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2691" y="4626758"/>
            <a:ext cx="3754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if(0){ printf</a:t>
            </a:r>
            <a:r>
              <a:rPr lang="it-IT" sz="4400" dirty="0">
                <a:latin typeface="Arial Narrow" panose="020B0606020202030204" pitchFamily="34" charset="0"/>
              </a:rPr>
              <a:t>(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“Hi”);</a:t>
            </a:r>
            <a:r>
              <a:rPr lang="en-IN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189360" y="4661171"/>
            <a:ext cx="3247172" cy="601835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never print Hi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9099703" y="3891730"/>
            <a:ext cx="2918322" cy="818358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if(10) and if(-25.6) also do the same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12" grpId="0" animBg="1"/>
      <p:bldP spid="13" grpId="0"/>
      <p:bldP spid="14" grpId="0" animBg="1"/>
      <p:bldP spid="15" grpId="0" animBg="1"/>
      <p:bldP spid="18" grpId="0" animBg="1"/>
      <p:bldP spid="17" grpId="0" animBg="1"/>
      <p:bldP spid="19" grpId="0"/>
      <p:bldP spid="20" grpId="0" animBg="1"/>
      <p:bldP spid="22" grpId="0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Will the following statements evaluate to true or false?</a:t>
            </a:r>
          </a:p>
          <a:p>
            <a:r>
              <a:rPr lang="en-IN" dirty="0" smtClean="0"/>
              <a:t>Remember 0 is false and non-zero (e.g. 1, 10.0)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257" y="2187057"/>
            <a:ext cx="4546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 = 5, b = 6, c = 7;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257" y="2992594"/>
            <a:ext cx="22573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&gt; b == c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257" y="3803175"/>
            <a:ext cx="2786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= a – 5 &gt; 4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257" y="4619267"/>
            <a:ext cx="1907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 -- == 0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07" y="4850908"/>
            <a:ext cx="2007092" cy="20070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198165" y="3762035"/>
            <a:ext cx="4883373" cy="799913"/>
          </a:xfrm>
          <a:prstGeom prst="wedgeRectCallout">
            <a:avLst>
              <a:gd name="adj1" fmla="val 69717"/>
              <a:gd name="adj2" fmla="val 1597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these expressions in a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 to check your answers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437730" y="4850908"/>
            <a:ext cx="2643809" cy="799913"/>
          </a:xfrm>
          <a:prstGeom prst="wedgeRectCallout">
            <a:avLst>
              <a:gd name="adj1" fmla="val 80046"/>
              <a:gd name="adj2" fmla="val 653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take care of BODMAS rules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1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2" grpId="0" animBg="1"/>
      <p:bldP spid="10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412</TotalTime>
  <Words>1488</Words>
  <Application>Microsoft Office PowerPoint</Application>
  <PresentationFormat>Widescreen</PresentationFormat>
  <Paragraphs>280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Advanced Choices</vt:lpstr>
      <vt:lpstr>The Goldilocks Challenge</vt:lpstr>
      <vt:lpstr>Complex Relational Expressions</vt:lpstr>
      <vt:lpstr>Logical Operators</vt:lpstr>
      <vt:lpstr>Values generated by Logical Ops</vt:lpstr>
      <vt:lpstr>Some Examples</vt:lpstr>
      <vt:lpstr>BODMAS table has more members</vt:lpstr>
      <vt:lpstr>Some Fun with Operators</vt:lpstr>
      <vt:lpstr>Practice Problems</vt:lpstr>
      <vt:lpstr>A few handy shortcuts</vt:lpstr>
      <vt:lpstr>Risky business with brackets</vt:lpstr>
      <vt:lpstr>Unsafe Practices</vt:lpstr>
      <vt:lpstr>Unsafe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69</cp:revision>
  <dcterms:created xsi:type="dcterms:W3CDTF">2018-07-30T05:08:11Z</dcterms:created>
  <dcterms:modified xsi:type="dcterms:W3CDTF">2019-12-19T06:56:44Z</dcterms:modified>
</cp:coreProperties>
</file>