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8" r:id="rId7"/>
    <p:sldId id="268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7" cy="3352800"/>
          </a:xfrm>
        </p:spPr>
        <p:txBody>
          <a:bodyPr/>
          <a:lstStyle/>
          <a:p>
            <a:r>
              <a:rPr lang="en-IN" dirty="0" smtClean="0"/>
              <a:t>Switch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809050" cy="5300823"/>
          </a:xfrm>
        </p:spPr>
        <p:txBody>
          <a:bodyPr/>
          <a:lstStyle/>
          <a:p>
            <a:r>
              <a:rPr lang="en-IN" dirty="0" smtClean="0"/>
              <a:t>The switch case statement behaves in a funny manner</a:t>
            </a:r>
          </a:p>
          <a:p>
            <a:r>
              <a:rPr lang="en-IN" dirty="0" smtClean="0"/>
              <a:t>Mr C finds the label that matches (else default if none match) but keeps executing all statements (</a:t>
            </a:r>
            <a:r>
              <a:rPr lang="en-IN" b="1" dirty="0" smtClean="0"/>
              <a:t>even those of other labels and default</a:t>
            </a:r>
            <a:r>
              <a:rPr lang="en-IN" dirty="0" smtClean="0"/>
              <a:t>) till encounters a </a:t>
            </a:r>
            <a:r>
              <a:rPr lang="en-IN" i="1" dirty="0" smtClean="0"/>
              <a:t>break;</a:t>
            </a:r>
            <a:endParaRPr lang="en-IN" dirty="0" smtClean="0"/>
          </a:p>
          <a:p>
            <a:r>
              <a:rPr lang="en-IN" dirty="0" smtClean="0"/>
              <a:t>This behaviour is called </a:t>
            </a:r>
            <a:r>
              <a:rPr lang="en-IN" i="1" dirty="0" smtClean="0"/>
              <a:t>fall-through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i="1" dirty="0" smtClean="0"/>
              <a:t>break;</a:t>
            </a:r>
            <a:r>
              <a:rPr lang="en-IN" dirty="0" smtClean="0"/>
              <a:t> is encountered, Mr C claims he is done with the switch statement – </a:t>
            </a:r>
            <a:r>
              <a:rPr lang="en-IN" i="1" dirty="0" smtClean="0"/>
              <a:t>break;</a:t>
            </a:r>
            <a:r>
              <a:rPr lang="en-IN" dirty="0" smtClean="0"/>
              <a:t> stops Mr C’s fall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82" y="4767936"/>
            <a:ext cx="2090064" cy="20900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35585" y="4581939"/>
            <a:ext cx="4825457" cy="1073426"/>
            <a:chOff x="1813881" y="4283765"/>
            <a:chExt cx="4825457" cy="1073426"/>
          </a:xfrm>
        </p:grpSpPr>
        <p:sp>
          <p:nvSpPr>
            <p:cNvPr id="6" name="Rectangular Callout 5"/>
            <p:cNvSpPr/>
            <p:nvPr/>
          </p:nvSpPr>
          <p:spPr>
            <a:xfrm>
              <a:off x="1813881" y="4283765"/>
              <a:ext cx="4825457" cy="1073426"/>
            </a:xfrm>
            <a:prstGeom prst="wedgeRectCallout">
              <a:avLst>
                <a:gd name="adj1" fmla="val -62538"/>
                <a:gd name="adj2" fmla="val 87175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is why no brackets needed</a:t>
              </a:r>
            </a:p>
            <a:p>
              <a:pPr algn="ctr"/>
              <a:endPara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0452" y="4610471"/>
              <a:ext cx="34323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it-IT" sz="3600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case 2: { ... } break;</a:t>
              </a:r>
              <a:endParaRPr lang="it-IT" sz="36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3519688" y="495207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52067" y="49409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159128" y="5982071"/>
            <a:ext cx="1928334" cy="690782"/>
          </a:xfrm>
          <a:prstGeom prst="wedgeRectCallout">
            <a:avLst>
              <a:gd name="adj1" fmla="val 61510"/>
              <a:gd name="adj2" fmla="val -1219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needed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484833" y="4581939"/>
            <a:ext cx="3578087" cy="1183083"/>
          </a:xfrm>
          <a:prstGeom prst="wedgeRectCallout">
            <a:avLst>
              <a:gd name="adj1" fmla="val 62340"/>
              <a:gd name="adj2" fmla="val 863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this may seem strange now, this can be used very beautifully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281530" y="5860613"/>
            <a:ext cx="3630143" cy="877446"/>
          </a:xfrm>
          <a:prstGeom prst="wedgeRectCallout">
            <a:avLst>
              <a:gd name="adj1" fmla="val 70400"/>
              <a:gd name="adj2" fmla="val 314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the break; statement tells me when to stop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0186711" y="4680051"/>
            <a:ext cx="1875694" cy="730689"/>
          </a:xfrm>
          <a:prstGeom prst="wedgeRectCallout">
            <a:avLst>
              <a:gd name="adj1" fmla="val -1181"/>
              <a:gd name="adj2" fmla="val 1401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see an example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17" grpId="0" animBg="1"/>
      <p:bldP spid="18" grpId="0" animBg="1"/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– the two shades of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51836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 ... ){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  <a:endParaRPr lang="it-IT" sz="4400" dirty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3235282"/>
            <a:ext cx="151836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if</a:t>
            </a:r>
            <a:r>
              <a:rPr lang="it-IT" sz="4400" dirty="0" smtClean="0">
                <a:latin typeface="Arial Narrow" panose="020B0606020202030204" pitchFamily="34" charset="0"/>
              </a:rPr>
              <a:t>( ... </a:t>
            </a:r>
            <a:r>
              <a:rPr lang="it-IT" sz="4400" dirty="0">
                <a:latin typeface="Arial Narrow" panose="020B0606020202030204" pitchFamily="34" charset="0"/>
              </a:rPr>
              <a:t>){</a:t>
            </a:r>
            <a:endParaRPr lang="it-IT" sz="4400" dirty="0" smtClean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  <a:endParaRPr lang="it-IT" sz="4400" dirty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  <a:endParaRPr lang="it-IT" sz="4400" dirty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549833" y="1872535"/>
            <a:ext cx="3247172" cy="840848"/>
          </a:xfrm>
          <a:prstGeom prst="wedgeRectCallout">
            <a:avLst>
              <a:gd name="adj1" fmla="val -78824"/>
              <a:gd name="adj2" fmla="val 29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one or more statements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549833" y="4029327"/>
            <a:ext cx="3247172" cy="840848"/>
          </a:xfrm>
          <a:prstGeom prst="wedgeRectCallout">
            <a:avLst>
              <a:gd name="adj1" fmla="val -78824"/>
              <a:gd name="adj2" fmla="val 29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one or more statements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549833" y="5365150"/>
            <a:ext cx="3247172" cy="840848"/>
          </a:xfrm>
          <a:prstGeom prst="wedgeRectCallout">
            <a:avLst>
              <a:gd name="adj1" fmla="val -78824"/>
              <a:gd name="adj2" fmla="val 29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one or more statements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86605"/>
            <a:ext cx="2092982" cy="20929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528108" y="5033193"/>
            <a:ext cx="2533522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all are valid statements?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835354" y="860013"/>
            <a:ext cx="3142620" cy="1835056"/>
          </a:xfrm>
          <a:prstGeom prst="wedgeRectCallout">
            <a:avLst>
              <a:gd name="adj1" fmla="val 85367"/>
              <a:gd name="adj2" fmla="val -354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3, b;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a++;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 b);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(“%f”, &amp;r);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etc.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16200" y="2333925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6835353" y="3907407"/>
            <a:ext cx="3226277" cy="1097784"/>
          </a:xfrm>
          <a:prstGeom prst="wedgeRectCallout">
            <a:avLst>
              <a:gd name="adj1" fmla="val 93448"/>
              <a:gd name="adj2" fmla="val -1157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 … ){ … }else{ … } is also a single valid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835353" y="2752346"/>
            <a:ext cx="3226277" cy="1097784"/>
          </a:xfrm>
          <a:prstGeom prst="wedgeRectCallout">
            <a:avLst>
              <a:gd name="adj1" fmla="val 74040"/>
              <a:gd name="adj2" fmla="val -170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 … ){ … } is itself a single valid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487490" y="5962228"/>
            <a:ext cx="2611528" cy="822352"/>
          </a:xfrm>
          <a:prstGeom prst="wedgeRectCallout">
            <a:avLst>
              <a:gd name="adj1" fmla="val 88600"/>
              <a:gd name="adj2" fmla="val -3792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we can nest if-else statements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418375" y="178130"/>
            <a:ext cx="4559598" cy="614961"/>
          </a:xfrm>
          <a:prstGeom prst="wedgeRectCallout">
            <a:avLst>
              <a:gd name="adj1" fmla="val 69632"/>
              <a:gd name="adj2" fmla="val 618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Oops, thanks for the reminder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3" y="1111624"/>
            <a:ext cx="1518364" cy="21236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353" y="3349487"/>
            <a:ext cx="1518364" cy="33636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 animBg="1"/>
      <p:bldP spid="13" grpId="0" animBg="1"/>
      <p:bldP spid="20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smaller of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756704"/>
          </a:xfrm>
        </p:spPr>
        <p:txBody>
          <a:bodyPr/>
          <a:lstStyle/>
          <a:p>
            <a:r>
              <a:rPr lang="en-IN" dirty="0" smtClean="0"/>
              <a:t>Will learn a cute shortcut for very simple if-else statements</a:t>
            </a:r>
          </a:p>
          <a:p>
            <a:r>
              <a:rPr lang="en-IN" dirty="0" smtClean="0"/>
              <a:t>Called a </a:t>
            </a:r>
            <a:r>
              <a:rPr lang="en-IN" i="1" dirty="0" smtClean="0"/>
              <a:t>ternary conditional</a:t>
            </a:r>
            <a:r>
              <a:rPr lang="en-IN" dirty="0" smtClean="0"/>
              <a:t> operator</a:t>
            </a:r>
          </a:p>
          <a:p>
            <a:r>
              <a:rPr lang="en-IN" dirty="0" smtClean="0"/>
              <a:t>Just a shortcut, can be implemented exactly using if-else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2878268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3, min;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if(a &lt; b)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min = a;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min = b;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(“Minimum is %</a:t>
            </a:r>
            <a:r>
              <a:rPr lang="en-IN" sz="3200" dirty="0" err="1" smtClean="0">
                <a:latin typeface="Arial Narrow" panose="020B0606020202030204" pitchFamily="34" charset="0"/>
              </a:rPr>
              <a:t>d”,min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878268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3, min;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min = (a &lt; b)? a : b;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(“Minimum is %</a:t>
            </a:r>
            <a:r>
              <a:rPr lang="en-IN" sz="3200" dirty="0" err="1" smtClean="0">
                <a:latin typeface="Arial Narrow" panose="020B0606020202030204" pitchFamily="34" charset="0"/>
              </a:rPr>
              <a:t>d”,min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animBg="1"/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Conditional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General form</a:t>
            </a:r>
          </a:p>
          <a:p>
            <a:endParaRPr lang="en-IN" dirty="0"/>
          </a:p>
          <a:p>
            <a:r>
              <a:rPr lang="en-IN" dirty="0" smtClean="0"/>
              <a:t>If relational expression evaluates to true (1 or non-zero) then the value of expression1 is calculated and generated, otherwise value of expression 2 is calculated, generated</a:t>
            </a:r>
          </a:p>
          <a:p>
            <a:r>
              <a:rPr lang="en-IN" dirty="0" smtClean="0"/>
              <a:t>Usually used in a statement along with assignment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7191" y="1417616"/>
            <a:ext cx="10470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(relational expression)? expression1 : expression2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2" y="4189552"/>
            <a:ext cx="734933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3600" dirty="0" smtClean="0">
                <a:latin typeface="Arial Narrow" panose="020B0606020202030204" pitchFamily="34" charset="0"/>
              </a:rPr>
              <a:t>c = ((t &gt;= 22) &amp;&amp; (t &lt;= 27))? (t + 1) : (t + 2);</a:t>
            </a:r>
            <a:endParaRPr lang="it-IT" sz="36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166504" y="327303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94998" y="4189552"/>
            <a:ext cx="423012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3600" dirty="0" smtClean="0">
                <a:latin typeface="Arial Narrow" panose="020B0606020202030204" pitchFamily="34" charset="0"/>
              </a:rPr>
              <a:t>if((t &gt;= 22) &amp;&amp; (t &lt;= 27))</a:t>
            </a:r>
          </a:p>
          <a:p>
            <a:r>
              <a:rPr lang="it-IT" sz="3600" dirty="0">
                <a:latin typeface="Arial Narrow" panose="020B0606020202030204" pitchFamily="34" charset="0"/>
              </a:rPr>
              <a:t> </a:t>
            </a:r>
            <a:r>
              <a:rPr lang="it-IT" sz="3600" dirty="0" smtClean="0">
                <a:latin typeface="Arial Narrow" panose="020B0606020202030204" pitchFamily="34" charset="0"/>
              </a:rPr>
              <a:t>   c = t + 1;</a:t>
            </a:r>
          </a:p>
          <a:p>
            <a:r>
              <a:rPr lang="it-IT" sz="36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it-IT" sz="3600" dirty="0">
                <a:latin typeface="Arial Narrow" panose="020B0606020202030204" pitchFamily="34" charset="0"/>
              </a:rPr>
              <a:t> </a:t>
            </a:r>
            <a:r>
              <a:rPr lang="it-IT" sz="3600" dirty="0" smtClean="0">
                <a:latin typeface="Arial Narrow" panose="020B0606020202030204" pitchFamily="34" charset="0"/>
              </a:rPr>
              <a:t>   c = t + 2;</a:t>
            </a:r>
            <a:endParaRPr lang="it-IT" sz="3600" dirty="0">
              <a:latin typeface="Arial Narrow" panose="020B060602020203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100390" y="1549914"/>
            <a:ext cx="2995421" cy="637143"/>
          </a:xfrm>
          <a:prstGeom prst="wedgeRectCallout">
            <a:avLst>
              <a:gd name="adj1" fmla="val 49312"/>
              <a:gd name="adj2" fmla="val -1070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same output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485502" y="420229"/>
            <a:ext cx="2376313" cy="904461"/>
          </a:xfrm>
          <a:prstGeom prst="wedgeRectCallout">
            <a:avLst>
              <a:gd name="adj1" fmla="val 69111"/>
              <a:gd name="adj2" fmla="val -16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expressions generate values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029629" y="226906"/>
            <a:ext cx="4066234" cy="1097784"/>
          </a:xfrm>
          <a:prstGeom prst="wedgeRectCallout">
            <a:avLst>
              <a:gd name="adj1" fmla="val 64467"/>
              <a:gd name="adj2" fmla="val 128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idea to put brackets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confusion, less chance of error, easy to read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3352" y="5006855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1678179" y="6172408"/>
            <a:ext cx="4691994" cy="665930"/>
          </a:xfrm>
          <a:prstGeom prst="wedgeRectCallout">
            <a:avLst>
              <a:gd name="adj1" fmla="val -61188"/>
              <a:gd name="adj2" fmla="val -110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deep nesting – don’t want shortcut to cause more difficulty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716749" y="4950197"/>
            <a:ext cx="4691994" cy="1154162"/>
          </a:xfrm>
          <a:prstGeom prst="wedgeRectCallout">
            <a:avLst>
              <a:gd name="adj1" fmla="val -66484"/>
              <a:gd name="adj2" fmla="val -2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expression1 and expression2 can be arithmetic, relational or even ternary (nested ternary)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2" grpId="0" animBg="1"/>
      <p:bldP spid="13" grpId="0" animBg="1"/>
      <p:bldP spid="14" grpId="0" animBg="1"/>
      <p:bldP spid="11" grpId="0" animBg="1"/>
      <p:bldP spid="2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6029"/>
              </p:ext>
            </p:extLst>
          </p:nvPr>
        </p:nvGraphicFramePr>
        <p:xfrm>
          <a:off x="639524" y="246490"/>
          <a:ext cx="8626395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 increment/decrement,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 :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6" y="1602720"/>
            <a:ext cx="1959503" cy="19595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922" y="1613193"/>
            <a:ext cx="1949030" cy="1949030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627480" y="1527123"/>
            <a:ext cx="3221644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definitely need to write this down in my notebook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 the name of day of the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1)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(“Monday”);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</a:t>
            </a:r>
            <a:r>
              <a:rPr lang="en-US" sz="3200" dirty="0" smtClean="0">
                <a:latin typeface="Arial Narrow" panose="020B0606020202030204" pitchFamily="34" charset="0"/>
              </a:rPr>
              <a:t>lse 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2)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(“Tuesday”);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</a:t>
            </a: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3)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(“Wednesday”);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if(n == 4)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(“Thursday”);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5)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(“Friday”);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6)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(“Saturday”);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7)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(“Sunday”);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034145"/>
            <a:ext cx="5563247" cy="4749981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switch(n){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1: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(“Monday”); break;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2: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(“Tuesday”); </a:t>
            </a:r>
            <a:r>
              <a:rPr lang="en-IN" sz="3200" dirty="0">
                <a:latin typeface="Arial Narrow" panose="020B0606020202030204" pitchFamily="34" charset="0"/>
              </a:rPr>
              <a:t>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3: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(“Wednesday”); </a:t>
            </a:r>
            <a:r>
              <a:rPr lang="en-IN" sz="3200" dirty="0">
                <a:latin typeface="Arial Narrow" panose="020B0606020202030204" pitchFamily="34" charset="0"/>
              </a:rPr>
              <a:t>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4: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(“Thursday”); </a:t>
            </a:r>
            <a:r>
              <a:rPr lang="en-IN" sz="3200" dirty="0">
                <a:latin typeface="Arial Narrow" panose="020B0606020202030204" pitchFamily="34" charset="0"/>
              </a:rPr>
              <a:t>break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5: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</a:t>
            </a:r>
            <a:r>
              <a:rPr lang="en-IN" sz="3200" dirty="0">
                <a:latin typeface="Arial Narrow" panose="020B0606020202030204" pitchFamily="34" charset="0"/>
              </a:rPr>
              <a:t>Friday</a:t>
            </a:r>
            <a:r>
              <a:rPr lang="en-IN" sz="3200" dirty="0" smtClean="0">
                <a:latin typeface="Arial Narrow" panose="020B0606020202030204" pitchFamily="34" charset="0"/>
              </a:rPr>
              <a:t>”); </a:t>
            </a:r>
            <a:r>
              <a:rPr lang="en-IN" sz="3200" dirty="0">
                <a:latin typeface="Arial Narrow" panose="020B0606020202030204" pitchFamily="34" charset="0"/>
              </a:rPr>
              <a:t>break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6: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</a:t>
            </a:r>
            <a:r>
              <a:rPr lang="en-IN" sz="3200" dirty="0">
                <a:latin typeface="Arial Narrow" panose="020B0606020202030204" pitchFamily="34" charset="0"/>
              </a:rPr>
              <a:t>Saturday</a:t>
            </a:r>
            <a:r>
              <a:rPr lang="en-IN" sz="3200" dirty="0" smtClean="0">
                <a:latin typeface="Arial Narrow" panose="020B0606020202030204" pitchFamily="34" charset="0"/>
              </a:rPr>
              <a:t>”); </a:t>
            </a:r>
            <a:r>
              <a:rPr lang="en-IN" sz="3200" dirty="0">
                <a:latin typeface="Arial Narrow" panose="020B0606020202030204" pitchFamily="34" charset="0"/>
              </a:rPr>
              <a:t>break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7: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</a:t>
            </a:r>
            <a:r>
              <a:rPr lang="en-IN" sz="3200" dirty="0">
                <a:latin typeface="Arial Narrow" panose="020B0606020202030204" pitchFamily="34" charset="0"/>
              </a:rPr>
              <a:t>Sunday</a:t>
            </a:r>
            <a:r>
              <a:rPr lang="en-IN" sz="3200" dirty="0" smtClean="0">
                <a:latin typeface="Arial Narrow" panose="020B0606020202030204" pitchFamily="34" charset="0"/>
              </a:rPr>
              <a:t>”); </a:t>
            </a:r>
            <a:r>
              <a:rPr lang="en-IN" sz="3200" dirty="0">
                <a:latin typeface="Arial Narrow" panose="020B0606020202030204" pitchFamily="34" charset="0"/>
              </a:rPr>
              <a:t>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1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1)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(“Monday”);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</a:t>
            </a:r>
            <a:r>
              <a:rPr lang="en-US" sz="3200" dirty="0" smtClean="0">
                <a:latin typeface="Arial Narrow" panose="020B0606020202030204" pitchFamily="34" charset="0"/>
              </a:rPr>
              <a:t>lse 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2)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(“Tuesday”);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</a:t>
            </a: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3)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(“Wednesday”);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if(n == 4)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(“Thursday”);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5)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(“Friday”);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6)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(“Saturday”);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7)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(“Sunday”);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7" y="4770838"/>
            <a:ext cx="2087161" cy="2087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59" y="4770336"/>
            <a:ext cx="2087664" cy="208766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232443" y="5833598"/>
            <a:ext cx="1679230" cy="904461"/>
          </a:xfrm>
          <a:prstGeom prst="wedgeRectCallout">
            <a:avLst>
              <a:gd name="adj1" fmla="val 78581"/>
              <a:gd name="adj2" fmla="val -18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switch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455350" y="5616083"/>
            <a:ext cx="2365237" cy="1121976"/>
          </a:xfrm>
          <a:prstGeom prst="wedgeRectCallout">
            <a:avLst>
              <a:gd name="adj1" fmla="val 74574"/>
              <a:gd name="adj2" fmla="val 10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whole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one valid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60" y="4769136"/>
            <a:ext cx="2090064" cy="209006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59230" y="6062896"/>
            <a:ext cx="3184264" cy="795103"/>
          </a:xfrm>
          <a:prstGeom prst="wedgeRectCallout">
            <a:avLst>
              <a:gd name="adj1" fmla="val -77712"/>
              <a:gd name="adj2" fmla="val -440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not indenting looks neater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859230" y="4250678"/>
            <a:ext cx="3184264" cy="795103"/>
          </a:xfrm>
          <a:prstGeom prst="wedgeRectCallout">
            <a:avLst>
              <a:gd name="adj1" fmla="val -74279"/>
              <a:gd name="adj2" fmla="val 1084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like if-else block is a single statement!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859230" y="5147838"/>
            <a:ext cx="3184264" cy="795103"/>
          </a:xfrm>
          <a:prstGeom prst="wedgeRectCallout">
            <a:avLst>
              <a:gd name="adj1" fmla="val -77088"/>
              <a:gd name="adj2" fmla="val 54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too much code – any shortcuts?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896872" y="5042638"/>
            <a:ext cx="3305948" cy="723910"/>
          </a:xfrm>
          <a:prstGeom prst="wedgeRectCallout">
            <a:avLst>
              <a:gd name="adj1" fmla="val 47314"/>
              <a:gd name="adj2" fmla="val 750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can use switch inside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if,else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16" grpId="0" animBg="1"/>
      <p:bldP spid="17" grpId="0" animBg="1"/>
      <p:bldP spid="10" grpId="0" animBg="1"/>
      <p:bldP spid="20" grpId="0" animBg="1"/>
      <p:bldP spid="11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structure of a 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2359" y="1698032"/>
            <a:ext cx="5974487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switch(integer expression){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label1: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label2: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labelk: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default: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3353" y="853596"/>
            <a:ext cx="4765908" cy="844436"/>
          </a:xfrm>
          <a:prstGeom prst="wedgeRectCallout">
            <a:avLst>
              <a:gd name="adj1" fmla="val 98653"/>
              <a:gd name="adj2" fmla="val 88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an integer expression,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b+2, c*3 where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03040" y="822608"/>
            <a:ext cx="2947047" cy="875423"/>
          </a:xfrm>
          <a:prstGeom prst="wedgeRectCallout">
            <a:avLst>
              <a:gd name="adj1" fmla="val 61409"/>
              <a:gd name="adj2" fmla="val 73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Double, float expressions banned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333866" y="814765"/>
            <a:ext cx="3858133" cy="883266"/>
          </a:xfrm>
          <a:prstGeom prst="wedgeRectCallout">
            <a:avLst>
              <a:gd name="adj1" fmla="val -223"/>
              <a:gd name="adj2" fmla="val 731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relational expressions, Mr C will warn but work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74" y="4801737"/>
            <a:ext cx="2092982" cy="20929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887172" y="5909922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6864618" y="5848228"/>
            <a:ext cx="3383205" cy="583962"/>
          </a:xfrm>
          <a:prstGeom prst="wedgeRectCallout">
            <a:avLst>
              <a:gd name="adj1" fmla="val -66813"/>
              <a:gd name="adj2" fmla="val 97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 about brackets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210427" y="179484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25302" y="5826835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2159495" y="1816274"/>
            <a:ext cx="3455355" cy="859726"/>
          </a:xfrm>
          <a:prstGeom prst="wedgeRectCallout">
            <a:avLst>
              <a:gd name="adj1" fmla="val 104446"/>
              <a:gd name="adj2" fmla="val 44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must be integer constants e.g. 2, -50, 12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690794" y="5151932"/>
            <a:ext cx="3328467" cy="852626"/>
          </a:xfrm>
          <a:prstGeom prst="wedgeRectCallout">
            <a:avLst>
              <a:gd name="adj1" fmla="val 44051"/>
              <a:gd name="adj2" fmla="val 69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expressions generate value 0 or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32800" y="3572278"/>
            <a:ext cx="1926695" cy="1513300"/>
          </a:xfrm>
          <a:prstGeom prst="wedgeRectCallout">
            <a:avLst>
              <a:gd name="adj1" fmla="val 81843"/>
              <a:gd name="adj2" fmla="val 61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I’ll give a warning but interpret 0, 1 as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3353" y="1825388"/>
            <a:ext cx="1761069" cy="829185"/>
          </a:xfrm>
          <a:prstGeom prst="wedgeRectCallout">
            <a:avLst>
              <a:gd name="adj1" fmla="val 76296"/>
              <a:gd name="adj2" fmla="val 2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a+2: wrong label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2286831" y="2758886"/>
            <a:ext cx="3457986" cy="1489763"/>
          </a:xfrm>
          <a:prstGeom prst="wedgeRectCallout">
            <a:avLst>
              <a:gd name="adj1" fmla="val 142910"/>
              <a:gd name="adj2" fmla="val -359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any number of statements here, math formulae,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if-else, another switch (nested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2594" y="2778748"/>
            <a:ext cx="1928334" cy="690782"/>
          </a:xfrm>
          <a:prstGeom prst="wedgeRectCallout">
            <a:avLst>
              <a:gd name="adj1" fmla="val 83157"/>
              <a:gd name="adj2" fmla="val -75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must not repeat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178550" y="6140209"/>
            <a:ext cx="1016467" cy="652355"/>
          </a:xfrm>
          <a:prstGeom prst="wedgeRectCallout">
            <a:avLst>
              <a:gd name="adj1" fmla="val -137812"/>
              <a:gd name="adj2" fmla="val -767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728350" y="4361921"/>
            <a:ext cx="1016467" cy="652355"/>
          </a:xfrm>
          <a:prstGeom prst="wedgeRectCallout">
            <a:avLst>
              <a:gd name="adj1" fmla="val 124241"/>
              <a:gd name="adj2" fmla="val 87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8519113" y="3787900"/>
            <a:ext cx="1016467" cy="652355"/>
          </a:xfrm>
          <a:prstGeom prst="wedgeRectCallout">
            <a:avLst>
              <a:gd name="adj1" fmla="val 94906"/>
              <a:gd name="adj2" fmla="val 71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22" grpId="0" animBg="1"/>
      <p:bldP spid="27" grpId="0" animBg="1"/>
      <p:bldP spid="30" grpId="0" animBg="1"/>
      <p:bldP spid="28" grpId="0" animBg="1"/>
      <p:bldP spid="13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working of a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599005" cy="5300823"/>
          </a:xfrm>
        </p:spPr>
        <p:txBody>
          <a:bodyPr/>
          <a:lstStyle/>
          <a:p>
            <a:r>
              <a:rPr lang="en-IN" dirty="0" smtClean="0"/>
              <a:t>First value v of the integer expression calculated</a:t>
            </a:r>
          </a:p>
          <a:p>
            <a:r>
              <a:rPr lang="en-IN" dirty="0" smtClean="0"/>
              <a:t>v is compared to all labels see if it is equal to any one</a:t>
            </a:r>
          </a:p>
          <a:p>
            <a:r>
              <a:rPr lang="en-IN" dirty="0" smtClean="0"/>
              <a:t>If label matches, execute statements next to it till break is encountered</a:t>
            </a:r>
          </a:p>
          <a:p>
            <a:r>
              <a:rPr lang="en-IN" dirty="0" smtClean="0"/>
              <a:t>In case no label matches execute statements next to default</a:t>
            </a:r>
            <a:r>
              <a:rPr lang="en-US" dirty="0" smtClean="0"/>
              <a:t> (if no default, do nothing)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2359" y="1111624"/>
            <a:ext cx="5974487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switch(integer expression){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label1: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label2: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labelk: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default: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150805" y="5725851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6251178" y="4481581"/>
            <a:ext cx="4173505" cy="1115348"/>
          </a:xfrm>
          <a:prstGeom prst="wedgeRectCallout">
            <a:avLst>
              <a:gd name="adj1" fmla="val 49177"/>
              <a:gd name="adj2" fmla="val 834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Switch-case is a shortcut that only checks for equality and that too only with integers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36" y="4801736"/>
            <a:ext cx="2056263" cy="2056263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1876047" y="5603086"/>
            <a:ext cx="2752438" cy="1149989"/>
          </a:xfrm>
          <a:prstGeom prst="wedgeRectCallout">
            <a:avLst>
              <a:gd name="adj1" fmla="val -75351"/>
              <a:gd name="adj2" fmla="val -22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some way to check if v is less than the labels?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78" y="2708091"/>
            <a:ext cx="2055725" cy="2055725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1312772" y="1278008"/>
            <a:ext cx="4174434" cy="1491543"/>
          </a:xfrm>
          <a:prstGeom prst="wedgeRectCallout">
            <a:avLst>
              <a:gd name="adj1" fmla="val -56065"/>
              <a:gd name="adj2" fmla="val 764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want to check for inequality or else work with float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always write if-else statements ourselves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8425108" y="5722256"/>
            <a:ext cx="1347330" cy="663117"/>
          </a:xfrm>
          <a:prstGeom prst="wedgeRectCallout">
            <a:avLst>
              <a:gd name="adj1" fmla="val 91225"/>
              <a:gd name="adj2" fmla="val 624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4" grpId="0" animBg="1"/>
      <p:bldP spid="33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default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The English word default can mean failure to fulfil a promise (</a:t>
            </a:r>
            <a:r>
              <a:rPr lang="en-IN" i="1" dirty="0" smtClean="0"/>
              <a:t>bank loan default</a:t>
            </a:r>
            <a:r>
              <a:rPr lang="en-IN" dirty="0" smtClean="0"/>
              <a:t>)</a:t>
            </a:r>
          </a:p>
          <a:p>
            <a:r>
              <a:rPr lang="en-IN" dirty="0" smtClean="0"/>
              <a:t>… or it can mean a rule that applies when no other rule applies (</a:t>
            </a:r>
            <a:r>
              <a:rPr lang="en-IN" i="1" dirty="0" smtClean="0"/>
              <a:t>by default, Saturday is a holiday unless cruel instructor        schedules a lecture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 switch case, whatever we write in default is executed if none of the labels match – used to handle incorrect input</a:t>
            </a:r>
          </a:p>
          <a:p>
            <a:r>
              <a:rPr lang="en-IN" dirty="0" smtClean="0"/>
              <a:t>Can put the default case anywhere, not necessary at end</a:t>
            </a:r>
          </a:p>
          <a:p>
            <a:r>
              <a:rPr lang="en-IN" dirty="0" smtClean="0"/>
              <a:t>Need not put default case at all. If we don’t put a default case, Mr C will do nothing if no labels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53" y="2893673"/>
            <a:ext cx="728342" cy="6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1464</TotalTime>
  <Words>1237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Switch Statements</vt:lpstr>
      <vt:lpstr>Revision – the two shades of if</vt:lpstr>
      <vt:lpstr>Finding the smaller of two numbers</vt:lpstr>
      <vt:lpstr>Ternary Conditional expression</vt:lpstr>
      <vt:lpstr>BODMAS table has more members</vt:lpstr>
      <vt:lpstr>Print the name of day of the week</vt:lpstr>
      <vt:lpstr>The structure of a switch statement</vt:lpstr>
      <vt:lpstr>The working of a switch statement</vt:lpstr>
      <vt:lpstr>The default case</vt:lpstr>
      <vt:lpstr>The break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94</cp:revision>
  <dcterms:created xsi:type="dcterms:W3CDTF">2018-07-30T05:08:11Z</dcterms:created>
  <dcterms:modified xsi:type="dcterms:W3CDTF">2019-12-19T07:01:24Z</dcterms:modified>
</cp:coreProperties>
</file>