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Loops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Humans vs Mr.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Humans get bored and tired easily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Especially when a similar job has to be repeated again and again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E.g. go through all minor quiz submissions and check where all have students entered mobile phone numbers instead of secret 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E.g. look at all pages on the internet and select those which are important for the ESC101 course (Google has to do this)</a:t>
            </a:r>
          </a:p>
          <a:p>
            <a:r>
              <a:rPr lang="en-IN" dirty="0" smtClean="0"/>
              <a:t>Mr. C is much stronger and durable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Does not get bored even if we ask similar job to be done million times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Does not make mistakes after getting tired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8" y="4786605"/>
            <a:ext cx="2092982" cy="209298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195930" y="5033193"/>
            <a:ext cx="2865700" cy="873031"/>
          </a:xfrm>
          <a:prstGeom prst="wedgeRectCallout">
            <a:avLst>
              <a:gd name="adj1" fmla="val 84888"/>
              <a:gd name="adj2" fmla="val 612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 … how do I get Mr C to do this?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16200" y="1494838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8300949" y="708619"/>
            <a:ext cx="1798069" cy="614961"/>
          </a:xfrm>
          <a:prstGeom prst="wedgeRectCallout">
            <a:avLst>
              <a:gd name="adj1" fmla="val 71843"/>
              <a:gd name="adj2" fmla="val 1071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loops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768561"/>
            <a:ext cx="2089439" cy="2089439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558127" y="2818511"/>
            <a:ext cx="5103023" cy="1715390"/>
          </a:xfrm>
          <a:prstGeom prst="wedgeRectCallout">
            <a:avLst>
              <a:gd name="adj1" fmla="val -53934"/>
              <a:gd name="adj2" fmla="val 847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English word “loop”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means something that 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goes round and round.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 connection?</a:t>
            </a:r>
          </a:p>
        </p:txBody>
      </p:sp>
      <p:sp>
        <p:nvSpPr>
          <p:cNvPr id="15" name="Curved Down Arrow 14"/>
          <p:cNvSpPr/>
          <p:nvPr/>
        </p:nvSpPr>
        <p:spPr>
          <a:xfrm>
            <a:off x="4933950" y="2989768"/>
            <a:ext cx="1568449" cy="665147"/>
          </a:xfrm>
          <a:prstGeom prst="curvedDownArrow">
            <a:avLst>
              <a:gd name="adj1" fmla="val 25000"/>
              <a:gd name="adj2" fmla="val 100040"/>
              <a:gd name="adj3" fmla="val 498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flipH="1" flipV="1">
            <a:off x="4933949" y="3730228"/>
            <a:ext cx="1568449" cy="665147"/>
          </a:xfrm>
          <a:prstGeom prst="curvedDownArrow">
            <a:avLst>
              <a:gd name="adj1" fmla="val 25000"/>
              <a:gd name="adj2" fmla="val 100040"/>
              <a:gd name="adj3" fmla="val 498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635500" y="1470462"/>
            <a:ext cx="4653793" cy="1150387"/>
          </a:xfrm>
          <a:prstGeom prst="wedgeRectCallout">
            <a:avLst>
              <a:gd name="adj1" fmla="val 74610"/>
              <a:gd name="adj2" fmla="val 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Yes. I keep executing a set of tasks that you give me again and again till you ask me to stop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Printing the multiplication table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290435" y="1111624"/>
            <a:ext cx="5563247" cy="556857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(“2 x 1 = 2\n”);</a:t>
            </a: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2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4\n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3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6\n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4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8\n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5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10\n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6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12\n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7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14\n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8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16\n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9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18\n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(“2 x </a:t>
            </a:r>
            <a:r>
              <a:rPr lang="en-IN" sz="3200" dirty="0" smtClean="0">
                <a:latin typeface="Arial Narrow" panose="020B0606020202030204" pitchFamily="34" charset="0"/>
              </a:rPr>
              <a:t>10 </a:t>
            </a:r>
            <a:r>
              <a:rPr lang="en-IN" sz="3200" dirty="0">
                <a:latin typeface="Arial Narrow" panose="020B0606020202030204" pitchFamily="34" charset="0"/>
              </a:rPr>
              <a:t>= </a:t>
            </a:r>
            <a:r>
              <a:rPr lang="en-IN" sz="3200" dirty="0" smtClean="0">
                <a:latin typeface="Arial Narrow" panose="020B0606020202030204" pitchFamily="34" charset="0"/>
              </a:rPr>
              <a:t>20\n</a:t>
            </a:r>
            <a:r>
              <a:rPr lang="en-IN" sz="3200" dirty="0">
                <a:latin typeface="Arial Narrow" panose="020B0606020202030204" pitchFamily="34" charset="0"/>
              </a:rPr>
              <a:t>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353" y="965200"/>
            <a:ext cx="5567183" cy="5714999"/>
            <a:chOff x="253353" y="965200"/>
            <a:chExt cx="5567183" cy="5714999"/>
          </a:xfrm>
        </p:grpSpPr>
        <p:sp>
          <p:nvSpPr>
            <p:cNvPr id="7" name="Content Placeholder 10"/>
            <p:cNvSpPr txBox="1">
              <a:spLocks/>
            </p:cNvSpPr>
            <p:nvPr/>
          </p:nvSpPr>
          <p:spPr>
            <a:xfrm>
              <a:off x="257288" y="1468854"/>
              <a:ext cx="5563248" cy="5211345"/>
            </a:xfrm>
            <a:prstGeom prst="roundRect">
              <a:avLst>
                <a:gd name="adj" fmla="val 0"/>
              </a:avLst>
            </a:prstGeom>
            <a:solidFill>
              <a:srgbClr val="333333"/>
            </a:solidFill>
            <a:ln w="28575">
              <a:noFill/>
            </a:ln>
          </p:spPr>
          <p:txBody>
            <a:bodyPr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347472" indent="-3429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548640" indent="-54864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000" i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822960" indent="-82296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097280" indent="-109728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1 = 2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2 = 4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3 = 6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4 = 8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5 = 10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6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12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7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14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8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16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9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18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10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</a:t>
              </a: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53" y="965200"/>
              <a:ext cx="5567183" cy="50365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768561"/>
            <a:ext cx="2089439" cy="2089439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564825" y="3910995"/>
            <a:ext cx="3444497" cy="1515769"/>
          </a:xfrm>
          <a:prstGeom prst="wedgeRectCallout">
            <a:avLst>
              <a:gd name="adj1" fmla="val -56894"/>
              <a:gd name="adj2" fmla="val 822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C will not get bored executing these very similar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statements again and again!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>
            <a:off x="6290434" y="1111624"/>
            <a:ext cx="5563247" cy="556857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2, b = 1;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b++;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b++;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</a:t>
            </a:r>
            <a:r>
              <a:rPr lang="en-IN" sz="2800" dirty="0" smtClean="0">
                <a:latin typeface="Arial Narrow" panose="020B0606020202030204" pitchFamily="34" charset="0"/>
              </a:rPr>
              <a:t>++;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b</a:t>
            </a:r>
            <a:r>
              <a:rPr lang="en-IN" sz="2800" dirty="0" smtClean="0">
                <a:latin typeface="Arial Narrow" panose="020B0606020202030204" pitchFamily="34" charset="0"/>
              </a:rPr>
              <a:t>++;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…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513" y="4771817"/>
            <a:ext cx="2086183" cy="2086183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7462670" y="5495991"/>
            <a:ext cx="2865700" cy="873031"/>
          </a:xfrm>
          <a:prstGeom prst="wedgeRectCallout">
            <a:avLst>
              <a:gd name="adj1" fmla="val 76564"/>
              <a:gd name="adj2" fmla="val -423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I got bored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49" y="4798290"/>
            <a:ext cx="2069612" cy="206961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30822" y="965200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914400" y="2284215"/>
            <a:ext cx="5280349" cy="1515769"/>
          </a:xfrm>
          <a:prstGeom prst="wedgeRectCallout">
            <a:avLst>
              <a:gd name="adj1" fmla="val -50526"/>
              <a:gd name="adj2" fmla="val -836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that if you write the program this way, you are asking me to do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exact same statements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again and again. Not so in the other program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1160130" y="3924219"/>
            <a:ext cx="5904926" cy="1271902"/>
          </a:xfrm>
          <a:prstGeom prst="wedgeRectCallout">
            <a:avLst>
              <a:gd name="adj1" fmla="val -47496"/>
              <a:gd name="adj2" fmla="val 888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are right. Earlier we had 2 x 1 = 2,  2 x 2 = 4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etc. But now we only have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 x %d = %d\n”, a, b, a*b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b++;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17" grpId="0" animBg="1"/>
      <p:bldP spid="17" grpId="1" animBg="1"/>
      <p:bldP spid="17" grpId="2" animBg="1"/>
      <p:bldP spid="15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Printing the multiplication table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3353" y="965200"/>
            <a:ext cx="5567183" cy="5714999"/>
            <a:chOff x="253353" y="965200"/>
            <a:chExt cx="5567183" cy="5714999"/>
          </a:xfrm>
        </p:grpSpPr>
        <p:sp>
          <p:nvSpPr>
            <p:cNvPr id="6" name="Content Placeholder 10"/>
            <p:cNvSpPr txBox="1">
              <a:spLocks/>
            </p:cNvSpPr>
            <p:nvPr/>
          </p:nvSpPr>
          <p:spPr>
            <a:xfrm>
              <a:off x="257288" y="1468854"/>
              <a:ext cx="5563248" cy="5211345"/>
            </a:xfrm>
            <a:prstGeom prst="roundRect">
              <a:avLst>
                <a:gd name="adj" fmla="val 0"/>
              </a:avLst>
            </a:prstGeom>
            <a:solidFill>
              <a:srgbClr val="333333"/>
            </a:solidFill>
            <a:ln w="28575">
              <a:noFill/>
            </a:ln>
          </p:spPr>
          <p:txBody>
            <a:bodyPr>
              <a:normAutofit fontScale="92500" lnSpcReduction="10000"/>
            </a:bodyPr>
            <a:lstStyle>
              <a:lvl1pPr marL="91440" indent="-9144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347472" indent="-3429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548640" indent="-54864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2000" i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822960" indent="-82296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097280" indent="-109728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1 = 2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2 = 4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3 = 6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4 = 8</a:t>
              </a:r>
            </a:p>
            <a:p>
              <a:pPr marL="0" indent="0">
                <a:buNone/>
              </a:pP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 x 5 = 10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6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12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7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14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8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16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9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18</a:t>
              </a:r>
            </a:p>
            <a:p>
              <a:pPr marL="0" indent="0">
                <a:buNone/>
              </a:pP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2 x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10 </a:t>
              </a:r>
              <a:r>
                <a:rPr lang="en-IN" sz="3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= </a:t>
              </a:r>
              <a:r>
                <a:rPr lang="en-IN" sz="32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20</a:t>
              </a: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  <a:p>
              <a:pPr marL="0" indent="0">
                <a:buNone/>
              </a:pPr>
              <a:endParaRPr lang="en-US" sz="3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53" y="965200"/>
              <a:ext cx="5567183" cy="503655"/>
            </a:xfrm>
            <a:prstGeom prst="rect">
              <a:avLst/>
            </a:prstGeom>
          </p:spPr>
        </p:pic>
      </p:grpSp>
      <p:sp>
        <p:nvSpPr>
          <p:cNvPr id="8" name="Content Placeholder 10"/>
          <p:cNvSpPr txBox="1">
            <a:spLocks/>
          </p:cNvSpPr>
          <p:nvPr/>
        </p:nvSpPr>
        <p:spPr>
          <a:xfrm>
            <a:off x="6007608" y="1111624"/>
            <a:ext cx="5993296" cy="2190005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2, b;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for(b = 1; b &lt;= 10; b++){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(“%d x %d = %d\n”, a, b, a*b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22547" y="1646138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1877009" y="2874173"/>
            <a:ext cx="4135715" cy="1318963"/>
          </a:xfrm>
          <a:prstGeom prst="wedgeRectCallout">
            <a:avLst>
              <a:gd name="adj1" fmla="val -41590"/>
              <a:gd name="adj2" fmla="val -812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try this out on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Prutor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table of 3</a:t>
            </a:r>
          </a:p>
          <a:p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table of 2 from 10 to 20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1"/>
          <p:cNvSpPr txBox="1">
            <a:spLocks/>
          </p:cNvSpPr>
          <p:nvPr/>
        </p:nvSpPr>
        <p:spPr>
          <a:xfrm>
            <a:off x="6007608" y="3466670"/>
            <a:ext cx="5993296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6007608" y="3925958"/>
            <a:ext cx="5993296" cy="275424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Let a = 1, b be integer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First set b = 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Then check if b &lt;= 10 or not</a:t>
            </a:r>
          </a:p>
          <a:p>
            <a:pPr marL="770382" lvl="1" indent="-514350">
              <a:buFont typeface="+mj-lt"/>
              <a:buAutoNum type="arabicPeriod"/>
            </a:pPr>
            <a:r>
              <a:rPr lang="en-IN" dirty="0" smtClean="0"/>
              <a:t>If true, execute </a:t>
            </a:r>
            <a:r>
              <a:rPr lang="en-IN" dirty="0" err="1"/>
              <a:t>printf</a:t>
            </a:r>
            <a:r>
              <a:rPr lang="en-IN" dirty="0"/>
              <a:t> </a:t>
            </a:r>
            <a:r>
              <a:rPr lang="en-IN" dirty="0" smtClean="0"/>
              <a:t>statement, execute b++, go to step 3</a:t>
            </a:r>
          </a:p>
          <a:p>
            <a:pPr marL="770382" lvl="1" indent="-514350">
              <a:buFont typeface="+mj-lt"/>
              <a:buAutoNum type="arabicPeriod"/>
            </a:pPr>
            <a:r>
              <a:rPr lang="en-IN" dirty="0" smtClean="0"/>
              <a:t>If false (i.e. b &gt; 10), stop looping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build="p"/>
      <p:bldP spid="1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General form of a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616" y="1590261"/>
            <a:ext cx="1653619" cy="603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2409404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3091070"/>
            <a:ext cx="8464092" cy="3515949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/>
              <a:t>1. First do what is told in initialization expression</a:t>
            </a:r>
          </a:p>
          <a:p>
            <a:pPr marL="0" indent="0">
              <a:buNone/>
            </a:pPr>
            <a:r>
              <a:rPr lang="en-IN" sz="2800" dirty="0" smtClean="0"/>
              <a:t>2. Then check the stopping expression</a:t>
            </a:r>
          </a:p>
          <a:p>
            <a:pPr marL="0" indent="0">
              <a:buNone/>
            </a:pPr>
            <a:r>
              <a:rPr lang="en-IN" sz="2800" dirty="0" smtClean="0"/>
              <a:t>3. If stopping expression is true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Execute all statements inside braces</a:t>
            </a:r>
          </a:p>
          <a:p>
            <a:pPr lvl="1"/>
            <a:r>
              <a:rPr lang="en-IN" sz="2800" dirty="0" smtClean="0"/>
              <a:t>    Execute update expression</a:t>
            </a:r>
          </a:p>
          <a:p>
            <a:pPr lvl="1"/>
            <a:r>
              <a:rPr lang="en-IN" sz="2800" dirty="0" smtClean="0"/>
              <a:t>    Go back to step 2</a:t>
            </a:r>
          </a:p>
          <a:p>
            <a:pPr marL="4572" lvl="1" indent="0">
              <a:buNone/>
            </a:pPr>
            <a:r>
              <a:rPr lang="en-IN" sz="2800" dirty="0" smtClean="0"/>
              <a:t>    Else stop looping and execute rest of code</a:t>
            </a:r>
          </a:p>
          <a:p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795135" y="3126161"/>
            <a:ext cx="4017270" cy="4802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53788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88651" y="3606433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01480" y="4579418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6440" y="1590261"/>
            <a:ext cx="2374803" cy="603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01479" y="5054069"/>
            <a:ext cx="3289851" cy="531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02416" y="5932176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91062" y="157351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4859529" y="230385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 build="p"/>
      <p:bldP spid="10" grpId="0" uiExpand="1" build="p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12" y="3666168"/>
            <a:ext cx="11431169" cy="3191831"/>
          </a:xfrm>
        </p:spPr>
        <p:txBody>
          <a:bodyPr/>
          <a:lstStyle/>
          <a:p>
            <a:r>
              <a:rPr lang="en-IN" dirty="0" smtClean="0"/>
              <a:t>The entire for loop is considered one statement</a:t>
            </a:r>
          </a:p>
          <a:p>
            <a:r>
              <a:rPr lang="en-IN" dirty="0" smtClean="0"/>
              <a:t>Can put inside for loops: </a:t>
            </a:r>
            <a:r>
              <a:rPr lang="en-IN" dirty="0" err="1" smtClean="0"/>
              <a:t>printf</a:t>
            </a:r>
            <a:r>
              <a:rPr lang="en-IN" dirty="0" smtClean="0"/>
              <a:t> statements, if-else/switch statements, even for loop statement (nested for loop)</a:t>
            </a:r>
          </a:p>
          <a:p>
            <a:r>
              <a:rPr lang="en-IN" b="1" dirty="0" smtClean="0"/>
              <a:t>Usually</a:t>
            </a:r>
            <a:r>
              <a:rPr lang="en-IN" dirty="0" smtClean="0"/>
              <a:t> </a:t>
            </a:r>
            <a:r>
              <a:rPr lang="en-IN" dirty="0" err="1" smtClean="0"/>
              <a:t>init_expr</a:t>
            </a:r>
            <a:r>
              <a:rPr lang="en-IN" dirty="0" smtClean="0"/>
              <a:t>, </a:t>
            </a:r>
            <a:r>
              <a:rPr lang="en-IN" dirty="0" err="1" smtClean="0"/>
              <a:t>stopping_expr</a:t>
            </a:r>
            <a:r>
              <a:rPr lang="en-IN" dirty="0" smtClean="0"/>
              <a:t>, </a:t>
            </a:r>
            <a:r>
              <a:rPr lang="en-IN" dirty="0" err="1" smtClean="0"/>
              <a:t>update_expr</a:t>
            </a:r>
            <a:r>
              <a:rPr lang="en-IN" dirty="0" smtClean="0"/>
              <a:t> involve the same variable, e.g. b in multiplication table example</a:t>
            </a:r>
          </a:p>
          <a:p>
            <a:r>
              <a:rPr lang="en-IN" dirty="0" smtClean="0"/>
              <a:t>Lovingly called variable of the loop/counter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111624"/>
            <a:ext cx="11600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51" y="1111624"/>
            <a:ext cx="8194909" cy="25545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12" y="3666168"/>
            <a:ext cx="11431169" cy="3191831"/>
          </a:xfrm>
        </p:spPr>
        <p:txBody>
          <a:bodyPr/>
          <a:lstStyle/>
          <a:p>
            <a:r>
              <a:rPr lang="en-IN" dirty="0" err="1" smtClean="0"/>
              <a:t>stopping_expr</a:t>
            </a:r>
            <a:r>
              <a:rPr lang="en-IN" dirty="0" smtClean="0"/>
              <a:t> must give true/false value</a:t>
            </a:r>
          </a:p>
          <a:p>
            <a:pPr lvl="1"/>
            <a:r>
              <a:rPr lang="en-IN" dirty="0" smtClean="0"/>
              <a:t>Usually done by making </a:t>
            </a:r>
            <a:r>
              <a:rPr lang="en-IN" dirty="0" err="1" smtClean="0"/>
              <a:t>stopping_expr</a:t>
            </a:r>
            <a:r>
              <a:rPr lang="en-IN" dirty="0" smtClean="0"/>
              <a:t> a relational expression</a:t>
            </a:r>
          </a:p>
          <a:p>
            <a:pPr lvl="1"/>
            <a:r>
              <a:rPr lang="en-IN" dirty="0" smtClean="0"/>
              <a:t>Warning: you can say b * 2 in </a:t>
            </a:r>
            <a:r>
              <a:rPr lang="en-IN" dirty="0" err="1" smtClean="0"/>
              <a:t>stopping_expr</a:t>
            </a:r>
            <a:r>
              <a:rPr lang="en-IN" dirty="0" smtClean="0"/>
              <a:t> but dangerous</a:t>
            </a:r>
          </a:p>
          <a:p>
            <a:pPr lvl="1"/>
            <a:r>
              <a:rPr lang="en-IN" dirty="0" err="1" smtClean="0"/>
              <a:t>init_expr</a:t>
            </a:r>
            <a:r>
              <a:rPr lang="en-IN" dirty="0" smtClean="0"/>
              <a:t> and </a:t>
            </a:r>
            <a:r>
              <a:rPr lang="en-IN" dirty="0" err="1" smtClean="0"/>
              <a:t>update_expr</a:t>
            </a:r>
            <a:r>
              <a:rPr lang="en-IN" dirty="0" smtClean="0"/>
              <a:t> can be anything you want</a:t>
            </a:r>
          </a:p>
          <a:p>
            <a:r>
              <a:rPr lang="en-IN" dirty="0" err="1" smtClean="0"/>
              <a:t>init_expr</a:t>
            </a:r>
            <a:r>
              <a:rPr lang="en-IN" dirty="0" smtClean="0"/>
              <a:t> and </a:t>
            </a:r>
            <a:r>
              <a:rPr lang="en-IN" dirty="0" err="1" smtClean="0"/>
              <a:t>update_expr</a:t>
            </a:r>
            <a:r>
              <a:rPr lang="en-IN" dirty="0" smtClean="0"/>
              <a:t> can even be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111624"/>
            <a:ext cx="11600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78933" y="5834950"/>
            <a:ext cx="5149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for(;stopping_expr;){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276057" y="2235490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8766312" y="3348341"/>
            <a:ext cx="2614805" cy="1132988"/>
          </a:xfrm>
          <a:prstGeom prst="wedgeRectCallout">
            <a:avLst>
              <a:gd name="adj1" fmla="val 50160"/>
              <a:gd name="adj2" fmla="val -766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way, even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stopping_expr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empty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55" y="44282"/>
            <a:ext cx="2069612" cy="2069612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9218457" y="4631667"/>
            <a:ext cx="2115199" cy="595765"/>
          </a:xfrm>
          <a:prstGeom prst="wedgeRectCallout">
            <a:avLst>
              <a:gd name="adj1" fmla="val 46911"/>
              <a:gd name="adj2" fmla="val -1000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class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201086" y="1211929"/>
            <a:ext cx="5214595" cy="873031"/>
          </a:xfrm>
          <a:prstGeom prst="wedgeRectCallout">
            <a:avLst>
              <a:gd name="adj1" fmla="val 61621"/>
              <a:gd name="adj2" fmla="val -503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considers 0 to be FALSE and 1 (or anything non-zero)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645426" y="262781"/>
            <a:ext cx="4680803" cy="873031"/>
          </a:xfrm>
          <a:prstGeom prst="wedgeRectCallout">
            <a:avLst>
              <a:gd name="adj1" fmla="val 61240"/>
              <a:gd name="adj2" fmla="val 407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expressions generate values, even assignment/relational ones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201086" y="2161077"/>
            <a:ext cx="4466787" cy="1119328"/>
          </a:xfrm>
          <a:prstGeom prst="wedgeRectCallout">
            <a:avLst>
              <a:gd name="adj1" fmla="val 66767"/>
              <a:gd name="adj2" fmla="val -161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can write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the loop and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inside the loop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 animBg="1"/>
      <p:bldP spid="18" grpId="0" animBg="1"/>
      <p:bldP spid="8" grpId="0" animBg="1"/>
      <p:bldP spid="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common errors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Initialization</a:t>
            </a:r>
            <a:r>
              <a:rPr lang="en-IN" dirty="0" smtClean="0"/>
              <a:t>: forget to do it or else wrong initialization</a:t>
            </a:r>
          </a:p>
          <a:p>
            <a:r>
              <a:rPr lang="en-IN" b="1" dirty="0" smtClean="0"/>
              <a:t>Statements</a:t>
            </a:r>
            <a:r>
              <a:rPr lang="en-IN" dirty="0" smtClean="0"/>
              <a:t>: Note, </a:t>
            </a:r>
            <a:r>
              <a:rPr lang="en-IN" dirty="0" err="1"/>
              <a:t>update_expr</a:t>
            </a:r>
            <a:r>
              <a:rPr lang="en-IN" dirty="0"/>
              <a:t> executed </a:t>
            </a:r>
            <a:r>
              <a:rPr lang="en-IN" b="1" dirty="0"/>
              <a:t>after</a:t>
            </a:r>
            <a:r>
              <a:rPr lang="en-IN" dirty="0"/>
              <a:t> statements</a:t>
            </a:r>
            <a:endParaRPr lang="en-US" dirty="0"/>
          </a:p>
          <a:p>
            <a:r>
              <a:rPr lang="en-IN" b="1" dirty="0" smtClean="0"/>
              <a:t>Update</a:t>
            </a:r>
            <a:r>
              <a:rPr lang="en-IN" dirty="0" smtClean="0"/>
              <a:t>: </a:t>
            </a:r>
            <a:r>
              <a:rPr lang="en-US" dirty="0" smtClean="0"/>
              <a:t>Forget to do update step or wrong update step</a:t>
            </a:r>
          </a:p>
          <a:p>
            <a:r>
              <a:rPr lang="en-IN" b="1" dirty="0" smtClean="0"/>
              <a:t>Termination</a:t>
            </a:r>
            <a:r>
              <a:rPr lang="en-IN" dirty="0" smtClean="0"/>
              <a:t>: wrong or missing termination</a:t>
            </a:r>
            <a:endParaRPr lang="en-US" b="1" dirty="0" smtClean="0"/>
          </a:p>
          <a:p>
            <a:r>
              <a:rPr lang="en-IN" dirty="0" smtClean="0"/>
              <a:t>for(b=1;</a:t>
            </a:r>
            <a:r>
              <a:rPr lang="en-IN" b="1" dirty="0" smtClean="0"/>
              <a:t>b&lt;10</a:t>
            </a:r>
            <a:r>
              <a:rPr lang="en-IN" dirty="0" smtClean="0"/>
              <a:t>;b++){…} not same as for(b=1;</a:t>
            </a:r>
            <a:r>
              <a:rPr lang="en-IN" b="1" dirty="0" smtClean="0"/>
              <a:t>b&lt;=10</a:t>
            </a:r>
            <a:r>
              <a:rPr lang="en-IN" dirty="0" smtClean="0"/>
              <a:t>;b</a:t>
            </a:r>
            <a:r>
              <a:rPr lang="en-IN" dirty="0"/>
              <a:t>++){…}</a:t>
            </a:r>
            <a:endParaRPr lang="en-US" dirty="0"/>
          </a:p>
          <a:p>
            <a:r>
              <a:rPr lang="en-US" b="1" dirty="0"/>
              <a:t>Infinite </a:t>
            </a:r>
            <a:r>
              <a:rPr lang="en-US" b="1" dirty="0" smtClean="0"/>
              <a:t>loop</a:t>
            </a:r>
            <a:r>
              <a:rPr lang="en-US" dirty="0" smtClean="0"/>
              <a:t>: The </a:t>
            </a:r>
            <a:r>
              <a:rPr lang="en-US" dirty="0"/>
              <a:t>loop goes on forever. Never terminates</a:t>
            </a:r>
            <a:r>
              <a:rPr lang="en-US" dirty="0" smtClean="0"/>
              <a:t>.</a:t>
            </a:r>
          </a:p>
          <a:p>
            <a:pPr algn="ctr"/>
            <a:r>
              <a:rPr lang="en-IN" dirty="0" smtClean="0"/>
              <a:t>for(b=2;b&gt;=1,b++){…}</a:t>
            </a:r>
            <a:endParaRPr lang="en-US" dirty="0"/>
          </a:p>
          <a:p>
            <a:r>
              <a:rPr lang="en-US" dirty="0" err="1" smtClean="0"/>
              <a:t>Prutor</a:t>
            </a:r>
            <a:r>
              <a:rPr lang="en-US" dirty="0" smtClean="0"/>
              <a:t> will give “TLE” error (time limit exceeded error)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1806</TotalTime>
  <Words>1024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Loops in C</vt:lpstr>
      <vt:lpstr>Humans vs Mr. C</vt:lpstr>
      <vt:lpstr>Printing the multiplication table of 2</vt:lpstr>
      <vt:lpstr>Printing the multiplication table of 2</vt:lpstr>
      <vt:lpstr>The for loop</vt:lpstr>
      <vt:lpstr>The for loop</vt:lpstr>
      <vt:lpstr>The for loop</vt:lpstr>
      <vt:lpstr>Some common errors in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70</cp:revision>
  <dcterms:created xsi:type="dcterms:W3CDTF">2018-07-30T05:08:11Z</dcterms:created>
  <dcterms:modified xsi:type="dcterms:W3CDTF">2019-12-19T07:02:26Z</dcterms:modified>
</cp:coreProperties>
</file>