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2"/>
  </p:notesMasterIdLst>
  <p:sldIdLst>
    <p:sldId id="256" r:id="rId2"/>
    <p:sldId id="260" r:id="rId3"/>
    <p:sldId id="257" r:id="rId4"/>
    <p:sldId id="268" r:id="rId5"/>
    <p:sldId id="261" r:id="rId6"/>
    <p:sldId id="262" r:id="rId7"/>
    <p:sldId id="264"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3E5C-F930-41FF-A7BD-4F17EC525029}" type="datetimeFigureOut">
              <a:rPr lang="en-US" smtClean="0"/>
              <a:t>12/19/2019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7B1E-ABB1-46B6-B8A6-8D4F0CECF6C4}" type="slidenum">
              <a:rPr lang="en-US" smtClean="0"/>
              <a:t>‹#›</a:t>
            </a:fld>
            <a:endParaRPr lang="en-US"/>
          </a:p>
        </p:txBody>
      </p:sp>
    </p:spTree>
    <p:extLst>
      <p:ext uri="{BB962C8B-B14F-4D97-AF65-F5344CB8AC3E}">
        <p14:creationId xmlns:p14="http://schemas.microsoft.com/office/powerpoint/2010/main" val="225993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entury Gothic" panose="020B050202020202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t>12/19/2019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35785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94BCA7-61FF-4C69-83B4-1EE7F9C38FAE}" type="datetime1">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8397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426122-0BE0-446C-A2FF-4796182DFFAC}" type="datetime1">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72842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327D2D-9EC0-4F31-85D2-F4C48BAC2F55}" type="datetime1">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58582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chemeClr val="accent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tx1"/>
                </a:solidFill>
                <a:latin typeface="Century Gothic" panose="020B0502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84E5460-7712-4DAC-A337-BB4CDDFDE11E}" type="datetime1">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
        <p:nvSpPr>
          <p:cNvPr id="7" name="Rectangle 6"/>
          <p:cNvSpPr/>
          <p:nvPr userDrawn="1"/>
        </p:nvSpPr>
        <p:spPr>
          <a:xfrm>
            <a:off x="253353" y="466165"/>
            <a:ext cx="259977" cy="5946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11330" y="1111624"/>
            <a:ext cx="5842352" cy="53008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D96965-36E5-4BBA-B60B-6A05499492A8}" type="datetime1">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98516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200" b="0" cap="all" baseline="0">
                <a:solidFill>
                  <a:schemeClr val="tx1">
                    <a:lumMod val="85000"/>
                    <a:lumOff val="15000"/>
                  </a:schemeClr>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3353" y="1866373"/>
            <a:ext cx="5754255" cy="45450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200" b="0" cap="all" baseline="0">
                <a:solidFill>
                  <a:schemeClr val="tx1">
                    <a:lumMod val="85000"/>
                    <a:lumOff val="15000"/>
                  </a:schemeClr>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007608" y="1898745"/>
            <a:ext cx="5846074" cy="451267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E5FF4975-A1F7-4E83-8D89-D5C6A414E393}" type="datetime1">
              <a:rPr lang="en-US" smtClean="0"/>
              <a:t>12/19/2019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17344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43C323-1D9C-4347-AB6E-A56B8A43D30E}" type="datetime1">
              <a:rPr lang="en-US" smtClean="0"/>
              <a:t>12/19/2019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4786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t>12/19/2019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84631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smtClean="0"/>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392734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t>12/19/2019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250597141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8DB072C-F5A4-4FFF-AAE2-73A8228D61CF}" type="datetime1">
              <a:rPr lang="en-US" smtClean="0"/>
              <a:t>12/19/2019</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chemeClr val="accent1">
                    <a:alpha val="25000"/>
                  </a:schemeClr>
                </a:solidFill>
                <a:latin typeface="Century Gothic" panose="020B0502020202020204" pitchFamily="34" charset="0"/>
              </a:defRPr>
            </a:lvl1pPr>
          </a:lstStyle>
          <a:p>
            <a:fld id="{157B8E69-23A9-4619-9CFE-E27BFD8A78F9}" type="slidenum">
              <a:rPr lang="en-US" smtClean="0"/>
              <a:pPr/>
              <a:t>‹#›</a:t>
            </a:fld>
            <a:endParaRPr lang="en-US" dirty="0"/>
          </a:p>
        </p:txBody>
      </p:sp>
      <p:grpSp>
        <p:nvGrpSpPr>
          <p:cNvPr id="7" name="Group 6"/>
          <p:cNvGrpSpPr/>
          <p:nvPr userDrawn="1"/>
        </p:nvGrpSpPr>
        <p:grpSpPr>
          <a:xfrm>
            <a:off x="10538010" y="5073199"/>
            <a:ext cx="1748118" cy="1784801"/>
            <a:chOff x="3677113" y="2225751"/>
            <a:chExt cx="1748118" cy="1784801"/>
          </a:xfrm>
        </p:grpSpPr>
        <p:sp>
          <p:nvSpPr>
            <p:cNvPr id="8" name="TextBox 7"/>
            <p:cNvSpPr txBox="1"/>
            <p:nvPr/>
          </p:nvSpPr>
          <p:spPr>
            <a:xfrm>
              <a:off x="3677113" y="3579665"/>
              <a:ext cx="1748118" cy="430887"/>
            </a:xfrm>
            <a:prstGeom prst="rect">
              <a:avLst/>
            </a:prstGeom>
            <a:noFill/>
          </p:spPr>
          <p:txBody>
            <a:bodyPr wrap="square" rtlCol="0">
              <a:spAutoFit/>
            </a:bodyPr>
            <a:lstStyle/>
            <a:p>
              <a:pPr algn="ctr"/>
              <a:r>
                <a:rPr lang="en-IN" sz="1100" dirty="0" smtClean="0">
                  <a:solidFill>
                    <a:schemeClr val="accent1"/>
                  </a:solidFill>
                  <a:latin typeface="Century Gothic" panose="020B0502020202020204" pitchFamily="34" charset="0"/>
                </a:rPr>
                <a:t>ESC101: Fundamentals of Computing</a:t>
              </a:r>
              <a:endParaRPr lang="en-US" sz="1100" dirty="0">
                <a:solidFill>
                  <a:schemeClr val="accent1"/>
                </a:solidFill>
                <a:latin typeface="Century Gothic" panose="020B0502020202020204" pitchFamily="34" charset="0"/>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847989" y="2225751"/>
              <a:ext cx="1406366" cy="1406366"/>
            </a:xfrm>
            <a:prstGeom prst="rect">
              <a:avLst/>
            </a:prstGeom>
          </p:spPr>
        </p:pic>
        <p:sp>
          <p:nvSpPr>
            <p:cNvPr id="10" name="Rectangle 9"/>
            <p:cNvSpPr/>
            <p:nvPr/>
          </p:nvSpPr>
          <p:spPr>
            <a:xfrm>
              <a:off x="3780207" y="2225751"/>
              <a:ext cx="1541929" cy="173712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98557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5400" kern="1200" spc="-120" baseline="0">
          <a:solidFill>
            <a:schemeClr val="accent1"/>
          </a:solidFill>
          <a:latin typeface="Century Gothic" panose="020B0502020202020204" pitchFamily="34" charset="0"/>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Century Gothic" panose="020B0502020202020204" pitchFamily="34" charset="0"/>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0270" y="770467"/>
            <a:ext cx="11621729" cy="3352800"/>
          </a:xfrm>
        </p:spPr>
        <p:txBody>
          <a:bodyPr/>
          <a:lstStyle/>
          <a:p>
            <a:r>
              <a:rPr lang="en-IN" dirty="0" smtClean="0"/>
              <a:t>Loop Examples</a:t>
            </a:r>
            <a:endParaRPr lang="en-US" dirty="0"/>
          </a:p>
        </p:txBody>
      </p:sp>
      <p:sp>
        <p:nvSpPr>
          <p:cNvPr id="3" name="Subtitle 2"/>
          <p:cNvSpPr>
            <a:spLocks noGrp="1"/>
          </p:cNvSpPr>
          <p:nvPr>
            <p:ph type="subTitle" idx="1"/>
          </p:nvPr>
        </p:nvSpPr>
        <p:spPr/>
        <p:txBody>
          <a:bodyPr/>
          <a:lstStyle/>
          <a:p>
            <a:r>
              <a:rPr lang="en-IN" dirty="0"/>
              <a:t>ESC101: Fundamentals of Computing</a:t>
            </a:r>
          </a:p>
          <a:p>
            <a:r>
              <a:rPr lang="en-IN" dirty="0" err="1" smtClean="0"/>
              <a:t>Purushottam</a:t>
            </a:r>
            <a:r>
              <a:rPr lang="en-IN" dirty="0" smtClean="0"/>
              <a:t> </a:t>
            </a:r>
            <a:r>
              <a:rPr lang="en-IN" dirty="0" err="1" smtClean="0"/>
              <a:t>Kar</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1</a:t>
            </a:fld>
            <a:endParaRPr lang="en-US"/>
          </a:p>
        </p:txBody>
      </p:sp>
    </p:spTree>
    <p:extLst>
      <p:ext uri="{BB962C8B-B14F-4D97-AF65-F5344CB8AC3E}">
        <p14:creationId xmlns:p14="http://schemas.microsoft.com/office/powerpoint/2010/main" val="2783279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Scanning a list of numbers</a:t>
            </a:r>
            <a:endParaRPr lang="en-US" dirty="0"/>
          </a:p>
        </p:txBody>
      </p:sp>
      <p:sp>
        <p:nvSpPr>
          <p:cNvPr id="3" name="Content Placeholder 2"/>
          <p:cNvSpPr>
            <a:spLocks noGrp="1"/>
          </p:cNvSpPr>
          <p:nvPr>
            <p:ph idx="1"/>
          </p:nvPr>
        </p:nvSpPr>
        <p:spPr>
          <a:xfrm>
            <a:off x="253354" y="1111624"/>
            <a:ext cx="11600328" cy="5746376"/>
          </a:xfrm>
        </p:spPr>
        <p:txBody>
          <a:bodyPr>
            <a:normAutofit/>
          </a:bodyPr>
          <a:lstStyle/>
          <a:p>
            <a:r>
              <a:rPr lang="en-US" dirty="0" smtClean="0"/>
              <a:t>Read integers from the input till you read the number -1 and print the sum of all numbers except the -1</a:t>
            </a:r>
          </a:p>
          <a:p>
            <a:r>
              <a:rPr lang="en-IN" dirty="0" smtClean="0"/>
              <a:t>Here, number of iterations is not given to us as it was in the divisible-by-3-or-5 or reciprocal sum examples</a:t>
            </a:r>
          </a:p>
          <a:p>
            <a:r>
              <a:rPr lang="en-IN" dirty="0" smtClean="0"/>
              <a:t>Use a </a:t>
            </a:r>
            <a:r>
              <a:rPr lang="en-IN" dirty="0"/>
              <a:t>variable (lets call it         ) to store partial </a:t>
            </a:r>
            <a:r>
              <a:rPr lang="en-IN" dirty="0" smtClean="0"/>
              <a:t>sums</a:t>
            </a:r>
          </a:p>
          <a:p>
            <a:r>
              <a:rPr lang="en-IN" dirty="0" smtClean="0"/>
              <a:t>Even while loops have invariants</a:t>
            </a:r>
          </a:p>
          <a:p>
            <a:pPr lvl="1"/>
            <a:r>
              <a:rPr lang="en-IN" dirty="0"/>
              <a:t>At the beginning of </a:t>
            </a:r>
            <a:r>
              <a:rPr lang="en-IN" dirty="0" err="1"/>
              <a:t>i-th</a:t>
            </a:r>
            <a:r>
              <a:rPr lang="en-IN" dirty="0"/>
              <a:t> iteration, sum </a:t>
            </a:r>
            <a:r>
              <a:rPr lang="en-IN" dirty="0" smtClean="0"/>
              <a:t>will store sum of first (</a:t>
            </a:r>
            <a:r>
              <a:rPr lang="en-IN" dirty="0" err="1" smtClean="0"/>
              <a:t>i</a:t>
            </a:r>
            <a:r>
              <a:rPr lang="en-IN" dirty="0" smtClean="0"/>
              <a:t> – 1) numbers</a:t>
            </a:r>
          </a:p>
          <a:p>
            <a:pPr lvl="1"/>
            <a:r>
              <a:rPr lang="en-IN" dirty="0"/>
              <a:t>After the </a:t>
            </a:r>
            <a:r>
              <a:rPr lang="en-IN" dirty="0" err="1"/>
              <a:t>i-th</a:t>
            </a:r>
            <a:r>
              <a:rPr lang="en-IN" dirty="0"/>
              <a:t> iteration is over, sum </a:t>
            </a:r>
            <a:r>
              <a:rPr lang="en-IN" dirty="0" smtClean="0"/>
              <a:t>will store sum of first </a:t>
            </a:r>
            <a:r>
              <a:rPr lang="en-IN" dirty="0" err="1" smtClean="0"/>
              <a:t>i</a:t>
            </a:r>
            <a:r>
              <a:rPr lang="en-IN" dirty="0" smtClean="0"/>
              <a:t> numbers</a:t>
            </a:r>
          </a:p>
          <a:p>
            <a:r>
              <a:rPr lang="en-IN" dirty="0" smtClean="0"/>
              <a:t>However, there is no clear variable of the loop here</a:t>
            </a:r>
          </a:p>
          <a:p>
            <a:r>
              <a:rPr lang="en-IN" dirty="0" smtClean="0"/>
              <a:t>Usually if you can find a nice clear variable of loop, try using for loops</a:t>
            </a:r>
          </a:p>
          <a:p>
            <a:endParaRPr lang="en-IN" dirty="0" smtClean="0"/>
          </a:p>
        </p:txBody>
      </p:sp>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sp>
        <p:nvSpPr>
          <p:cNvPr id="5" name="Rectangle 4"/>
          <p:cNvSpPr/>
          <p:nvPr/>
        </p:nvSpPr>
        <p:spPr>
          <a:xfrm>
            <a:off x="5321261" y="2902024"/>
            <a:ext cx="1058303" cy="769441"/>
          </a:xfrm>
          <a:prstGeom prst="rect">
            <a:avLst/>
          </a:prstGeom>
        </p:spPr>
        <p:txBody>
          <a:bodyPr wrap="none">
            <a:spAutoFit/>
          </a:bodyPr>
          <a:lstStyle/>
          <a:p>
            <a:r>
              <a:rPr lang="it-IT" sz="4400" dirty="0" smtClean="0">
                <a:latin typeface="Arial Narrow" panose="020B0606020202030204" pitchFamily="34" charset="0"/>
              </a:rPr>
              <a:t>sum</a:t>
            </a:r>
            <a:endParaRPr lang="it-IT" sz="4400" dirty="0">
              <a:latin typeface="Arial Narrow" panose="020B0606020202030204" pitchFamily="34" charset="0"/>
            </a:endParaRPr>
          </a:p>
        </p:txBody>
      </p:sp>
      <p:sp>
        <p:nvSpPr>
          <p:cNvPr id="6" name="Rectangle 5"/>
          <p:cNvSpPr/>
          <p:nvPr/>
        </p:nvSpPr>
        <p:spPr>
          <a:xfrm>
            <a:off x="2863687" y="5461865"/>
            <a:ext cx="8989995" cy="1123552"/>
          </a:xfrm>
          <a:prstGeom prst="rect">
            <a:avLst/>
          </a:pr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smtClean="0">
                <a:solidFill>
                  <a:schemeClr val="tx1"/>
                </a:solidFill>
                <a:latin typeface="Arial" panose="020B0604020202020204" pitchFamily="34" charset="0"/>
                <a:cs typeface="Arial" panose="020B0604020202020204" pitchFamily="34" charset="0"/>
              </a:rPr>
              <a:t>Exercise 1</a:t>
            </a:r>
            <a:r>
              <a:rPr lang="en-IN" sz="2400" dirty="0" smtClean="0">
                <a:solidFill>
                  <a:schemeClr val="tx1"/>
                </a:solidFill>
                <a:latin typeface="Arial" panose="020B0604020202020204" pitchFamily="34" charset="0"/>
                <a:cs typeface="Arial" panose="020B0604020202020204" pitchFamily="34" charset="0"/>
              </a:rPr>
              <a:t>: read integers till -1, print sum of all primes in the list</a:t>
            </a:r>
          </a:p>
          <a:p>
            <a:r>
              <a:rPr lang="en-IN" sz="2400" b="1" dirty="0" smtClean="0">
                <a:solidFill>
                  <a:schemeClr val="tx1"/>
                </a:solidFill>
                <a:latin typeface="Arial" panose="020B0604020202020204" pitchFamily="34" charset="0"/>
                <a:cs typeface="Arial" panose="020B0604020202020204" pitchFamily="34" charset="0"/>
              </a:rPr>
              <a:t>Exercise 2*</a:t>
            </a:r>
            <a:r>
              <a:rPr lang="en-IN" sz="2400" dirty="0" smtClean="0">
                <a:solidFill>
                  <a:schemeClr val="tx1"/>
                </a:solidFill>
                <a:latin typeface="Arial" panose="020B0604020202020204" pitchFamily="34" charset="0"/>
                <a:cs typeface="Arial" panose="020B0604020202020204" pitchFamily="34" charset="0"/>
              </a:rPr>
              <a:t>: read integers till -1, print sum of all numbers greater than the number encountered just before that number</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506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for loop</a:t>
            </a:r>
            <a:endParaRPr lang="en-US" dirty="0"/>
          </a:p>
        </p:txBody>
      </p:sp>
      <p:sp>
        <p:nvSpPr>
          <p:cNvPr id="3" name="Content Placeholder 2"/>
          <p:cNvSpPr>
            <a:spLocks noGrp="1"/>
          </p:cNvSpPr>
          <p:nvPr>
            <p:ph idx="1"/>
          </p:nvPr>
        </p:nvSpPr>
        <p:spPr/>
        <p:txBody>
          <a:bodyPr/>
          <a:lstStyle/>
          <a:p>
            <a:pPr marL="0" indent="0">
              <a:buNone/>
            </a:pPr>
            <a:r>
              <a:rPr lang="en-IN" dirty="0" smtClean="0"/>
              <a:t>General form of a for loop</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2</a:t>
            </a:fld>
            <a:endParaRPr lang="en-US"/>
          </a:p>
        </p:txBody>
      </p:sp>
      <p:sp>
        <p:nvSpPr>
          <p:cNvPr id="5" name="Rectangle 4"/>
          <p:cNvSpPr/>
          <p:nvPr/>
        </p:nvSpPr>
        <p:spPr>
          <a:xfrm>
            <a:off x="253353" y="1517007"/>
            <a:ext cx="8065700" cy="5016758"/>
          </a:xfrm>
          <a:prstGeom prst="rect">
            <a:avLst/>
          </a:prstGeom>
        </p:spPr>
        <p:txBody>
          <a:bodyPr wrap="square">
            <a:spAutoFit/>
          </a:bodyPr>
          <a:lstStyle/>
          <a:p>
            <a:r>
              <a:rPr lang="it-IT" sz="4000" dirty="0" smtClean="0">
                <a:latin typeface="Arial Narrow" panose="020B0606020202030204" pitchFamily="34" charset="0"/>
              </a:rPr>
              <a:t>for(init_expr; stopping_expr; update_expr){</a:t>
            </a:r>
          </a:p>
          <a:p>
            <a:r>
              <a:rPr lang="it-IT" sz="4000" dirty="0" smtClean="0">
                <a:latin typeface="Arial Narrow" panose="020B0606020202030204" pitchFamily="34" charset="0"/>
              </a:rPr>
              <a:t>    statement1;</a:t>
            </a:r>
          </a:p>
          <a:p>
            <a:r>
              <a:rPr lang="it-IT" sz="4000" dirty="0">
                <a:latin typeface="Arial Narrow" panose="020B0606020202030204" pitchFamily="34" charset="0"/>
              </a:rPr>
              <a:t> </a:t>
            </a:r>
            <a:r>
              <a:rPr lang="it-IT" sz="4000" dirty="0" smtClean="0">
                <a:latin typeface="Arial Narrow" panose="020B0606020202030204" pitchFamily="34" charset="0"/>
              </a:rPr>
              <a:t>   statement2;</a:t>
            </a:r>
          </a:p>
          <a:p>
            <a:r>
              <a:rPr lang="it-IT" sz="4000" dirty="0">
                <a:latin typeface="Arial Narrow" panose="020B0606020202030204" pitchFamily="34" charset="0"/>
              </a:rPr>
              <a:t> </a:t>
            </a:r>
            <a:r>
              <a:rPr lang="it-IT" sz="4000" dirty="0" smtClean="0">
                <a:latin typeface="Arial Narrow" panose="020B0606020202030204" pitchFamily="34" charset="0"/>
              </a:rPr>
              <a:t>   ...</a:t>
            </a:r>
          </a:p>
          <a:p>
            <a:r>
              <a:rPr lang="it-IT" sz="4000" dirty="0" smtClean="0">
                <a:latin typeface="Arial Narrow" panose="020B0606020202030204" pitchFamily="34" charset="0"/>
              </a:rPr>
              <a:t>}</a:t>
            </a:r>
          </a:p>
          <a:p>
            <a:r>
              <a:rPr lang="it-IT" sz="4000" dirty="0" smtClean="0">
                <a:latin typeface="Arial Narrow" panose="020B0606020202030204" pitchFamily="34" charset="0"/>
              </a:rPr>
              <a:t>statement3;</a:t>
            </a:r>
          </a:p>
          <a:p>
            <a:r>
              <a:rPr lang="it-IT" sz="4000" dirty="0" smtClean="0">
                <a:latin typeface="Arial Narrow" panose="020B0606020202030204" pitchFamily="34" charset="0"/>
              </a:rPr>
              <a:t>statement4;</a:t>
            </a:r>
          </a:p>
          <a:p>
            <a:r>
              <a:rPr lang="it-IT" sz="4000" dirty="0" smtClean="0">
                <a:latin typeface="Arial Narrow" panose="020B0606020202030204" pitchFamily="34" charset="0"/>
              </a:rPr>
              <a:t>...</a:t>
            </a:r>
            <a:r>
              <a:rPr lang="it-IT" sz="4000" dirty="0">
                <a:latin typeface="Arial Narrow" panose="020B0606020202030204" pitchFamily="34" charset="0"/>
              </a:rPr>
              <a:t>	</a:t>
            </a:r>
          </a:p>
        </p:txBody>
      </p:sp>
      <p:sp>
        <p:nvSpPr>
          <p:cNvPr id="6" name="Rectangle 5"/>
          <p:cNvSpPr/>
          <p:nvPr/>
        </p:nvSpPr>
        <p:spPr>
          <a:xfrm>
            <a:off x="920616" y="1590261"/>
            <a:ext cx="1653619" cy="603158"/>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1"/>
          <p:cNvSpPr txBox="1">
            <a:spLocks/>
          </p:cNvSpPr>
          <p:nvPr/>
        </p:nvSpPr>
        <p:spPr>
          <a:xfrm>
            <a:off x="4889607" y="2409404"/>
            <a:ext cx="5846074" cy="722376"/>
          </a:xfrm>
          <a:prstGeom prst="rect">
            <a:avLst/>
          </a:prstGeom>
        </p:spPr>
        <p:txBody>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Century Gothic" panose="020B0502020202020204" pitchFamily="34" charset="0"/>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IN" b="1" dirty="0" smtClean="0"/>
              <a:t>How we usually speak to a human</a:t>
            </a:r>
            <a:endParaRPr lang="en-US" b="1" dirty="0"/>
          </a:p>
        </p:txBody>
      </p:sp>
      <p:sp>
        <p:nvSpPr>
          <p:cNvPr id="10" name="Content Placeholder 12"/>
          <p:cNvSpPr txBox="1">
            <a:spLocks/>
          </p:cNvSpPr>
          <p:nvPr/>
        </p:nvSpPr>
        <p:spPr>
          <a:xfrm>
            <a:off x="3580598" y="3091070"/>
            <a:ext cx="8464092" cy="3515949"/>
          </a:xfrm>
          <a:prstGeom prst="roundRect">
            <a:avLst>
              <a:gd name="adj" fmla="val 7661"/>
            </a:avLst>
          </a:prstGeom>
          <a:ln w="28575">
            <a:solidFill>
              <a:schemeClr val="accent3"/>
            </a:solidFill>
          </a:ln>
        </p:spPr>
        <p:txBody>
          <a:bodyP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Century Gothic" panose="020B0502020202020204" pitchFamily="34" charset="0"/>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r>
              <a:rPr lang="en-IN" sz="2800" dirty="0" smtClean="0"/>
              <a:t>1. First do what is told in initialization expression</a:t>
            </a:r>
          </a:p>
          <a:p>
            <a:pPr marL="0" indent="0">
              <a:buNone/>
            </a:pPr>
            <a:r>
              <a:rPr lang="en-IN" sz="2800" dirty="0" smtClean="0"/>
              <a:t>2. Then check the stopping expression</a:t>
            </a:r>
          </a:p>
          <a:p>
            <a:pPr marL="0" indent="0">
              <a:buNone/>
            </a:pPr>
            <a:r>
              <a:rPr lang="en-IN" sz="2800" dirty="0" smtClean="0"/>
              <a:t>3. If stopping expression is true</a:t>
            </a:r>
          </a:p>
          <a:p>
            <a:pPr lvl="1"/>
            <a:r>
              <a:rPr lang="en-IN" sz="2800" dirty="0"/>
              <a:t> </a:t>
            </a:r>
            <a:r>
              <a:rPr lang="en-IN" sz="2800" dirty="0" smtClean="0"/>
              <a:t>   Execute all statements inside braces</a:t>
            </a:r>
          </a:p>
          <a:p>
            <a:pPr lvl="1"/>
            <a:r>
              <a:rPr lang="en-IN" sz="2800" dirty="0" smtClean="0"/>
              <a:t>    Execute update expression</a:t>
            </a:r>
          </a:p>
          <a:p>
            <a:pPr lvl="1"/>
            <a:r>
              <a:rPr lang="en-IN" sz="2800" dirty="0" smtClean="0"/>
              <a:t>    Go back to step 2</a:t>
            </a:r>
          </a:p>
          <a:p>
            <a:pPr marL="4572" lvl="1" indent="0">
              <a:buNone/>
            </a:pPr>
            <a:r>
              <a:rPr lang="en-IN" sz="2800" dirty="0" smtClean="0"/>
              <a:t>    Else stop looping and execute rest of code</a:t>
            </a:r>
          </a:p>
          <a:p>
            <a:endParaRPr lang="en-US" sz="2800" dirty="0"/>
          </a:p>
        </p:txBody>
      </p:sp>
      <p:sp>
        <p:nvSpPr>
          <p:cNvPr id="11" name="Rectangle 10"/>
          <p:cNvSpPr/>
          <p:nvPr/>
        </p:nvSpPr>
        <p:spPr>
          <a:xfrm>
            <a:off x="7795135" y="3126161"/>
            <a:ext cx="4017270" cy="480271"/>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753788" y="1590261"/>
            <a:ext cx="2653099" cy="603158"/>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888651" y="3606433"/>
            <a:ext cx="3550132" cy="603158"/>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2960" y="2245713"/>
            <a:ext cx="2377665" cy="171268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901480" y="4579418"/>
            <a:ext cx="4878297" cy="46485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86440" y="1590261"/>
            <a:ext cx="2374803" cy="603158"/>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01479" y="5054069"/>
            <a:ext cx="3289851" cy="5318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30960" y="4647803"/>
            <a:ext cx="2243275" cy="17646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402416" y="5932176"/>
            <a:ext cx="2196829" cy="48027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991062" y="1573511"/>
            <a:ext cx="327991" cy="703289"/>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53352" y="4018123"/>
            <a:ext cx="327991" cy="703289"/>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0090569" y="234529"/>
            <a:ext cx="1858617" cy="904461"/>
            <a:chOff x="3286682" y="2292350"/>
            <a:chExt cx="1858617" cy="904461"/>
          </a:xfrm>
        </p:grpSpPr>
        <p:sp>
          <p:nvSpPr>
            <p:cNvPr id="23" name="Rounded Rectangle 22"/>
            <p:cNvSpPr/>
            <p:nvPr/>
          </p:nvSpPr>
          <p:spPr>
            <a:xfrm>
              <a:off x="3286682" y="2292350"/>
              <a:ext cx="1858617" cy="904461"/>
            </a:xfrm>
            <a:prstGeom prst="roundRect">
              <a:avLst>
                <a:gd name="adj" fmla="val 39133"/>
              </a:avLst>
            </a:prstGeom>
            <a:solidFill>
              <a:schemeClr val="tx1">
                <a:lumMod val="50000"/>
                <a:lumOff val="50000"/>
              </a:schemeClr>
            </a:solid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60560"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352929"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ular Callout 25"/>
          <p:cNvSpPr/>
          <p:nvPr/>
        </p:nvSpPr>
        <p:spPr>
          <a:xfrm>
            <a:off x="4859529" y="230385"/>
            <a:ext cx="4796167" cy="854286"/>
          </a:xfrm>
          <a:prstGeom prst="wedgeRectCallout">
            <a:avLst>
              <a:gd name="adj1" fmla="val 61924"/>
              <a:gd name="adj2" fmla="val -2719"/>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Brackets essential if you want me to do many things</a:t>
            </a:r>
            <a:r>
              <a:rPr lang="en-IN" sz="2400" dirty="0">
                <a:solidFill>
                  <a:schemeClr val="tx1"/>
                </a:solidFill>
                <a:latin typeface="Arial" panose="020B0604020202020204" pitchFamily="34" charset="0"/>
                <a:cs typeface="Arial" panose="020B0604020202020204" pitchFamily="34" charset="0"/>
              </a:rPr>
              <a:t> </a:t>
            </a:r>
            <a:r>
              <a:rPr lang="en-IN" sz="2400" dirty="0" smtClean="0">
                <a:solidFill>
                  <a:schemeClr val="tx1"/>
                </a:solidFill>
                <a:latin typeface="Arial" panose="020B0604020202020204" pitchFamily="34" charset="0"/>
                <a:cs typeface="Arial" panose="020B0604020202020204" pitchFamily="34" charset="0"/>
              </a:rPr>
              <a:t>while looping</a:t>
            </a:r>
            <a:endParaRPr lang="en-US" sz="2400" dirty="0">
              <a:solidFill>
                <a:schemeClr val="tx1"/>
              </a:solidFill>
              <a:latin typeface="Arial" panose="020B0604020202020204" pitchFamily="34" charset="0"/>
              <a:cs typeface="Arial" panose="020B0604020202020204" pitchFamily="34" charset="0"/>
            </a:endParaRPr>
          </a:p>
        </p:txBody>
      </p:sp>
      <p:sp>
        <p:nvSpPr>
          <p:cNvPr id="27" name="Rectangular Callout 26"/>
          <p:cNvSpPr/>
          <p:nvPr/>
        </p:nvSpPr>
        <p:spPr>
          <a:xfrm>
            <a:off x="7129197" y="1313125"/>
            <a:ext cx="4470048" cy="1174553"/>
          </a:xfrm>
          <a:prstGeom prst="wedgeRectCallout">
            <a:avLst>
              <a:gd name="adj1" fmla="val 41643"/>
              <a:gd name="adj2" fmla="val -75487"/>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Each time I execute the statements inside the braces – called one </a:t>
            </a:r>
            <a:r>
              <a:rPr lang="en-IN" sz="2400" i="1" dirty="0" smtClean="0">
                <a:solidFill>
                  <a:schemeClr val="tx1"/>
                </a:solidFill>
                <a:latin typeface="Arial" panose="020B0604020202020204" pitchFamily="34" charset="0"/>
                <a:cs typeface="Arial" panose="020B0604020202020204" pitchFamily="34" charset="0"/>
              </a:rPr>
              <a:t>iteration</a:t>
            </a:r>
            <a:r>
              <a:rPr lang="en-IN" sz="2400" dirty="0" smtClean="0">
                <a:solidFill>
                  <a:schemeClr val="tx1"/>
                </a:solidFill>
                <a:latin typeface="Arial" panose="020B0604020202020204" pitchFamily="34" charset="0"/>
                <a:cs typeface="Arial" panose="020B0604020202020204" pitchFamily="34" charset="0"/>
              </a:rPr>
              <a:t> of the loop</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171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bg/>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left)">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left)">
                                      <p:cBhvr>
                                        <p:cTn id="84" dur="500"/>
                                        <p:tgtEl>
                                          <p:spTgt spid="19"/>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wipe(left)">
                                      <p:cBhvr>
                                        <p:cTn id="87" dur="50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up)">
                                      <p:cBhvr>
                                        <p:cTn id="92" dur="500"/>
                                        <p:tgtEl>
                                          <p:spTgt spid="20"/>
                                        </p:tgtEl>
                                      </p:cBhvr>
                                    </p:animEffect>
                                  </p:childTnLst>
                                </p:cTn>
                              </p:par>
                              <p:par>
                                <p:cTn id="93" presetID="22" presetClass="entr" presetSubtype="1"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wipe(up)">
                                      <p:cBhvr>
                                        <p:cTn id="95" dur="500"/>
                                        <p:tgtEl>
                                          <p:spTgt spid="21"/>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2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2" fill="hold" grpId="0" nodeType="click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wipe(right)">
                                      <p:cBhvr>
                                        <p:cTn id="104" dur="500"/>
                                        <p:tgtEl>
                                          <p:spTgt spid="26"/>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2" fill="hold" grpId="0"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wipe(right)">
                                      <p:cBhvr>
                                        <p:cTn id="10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animBg="1"/>
      <p:bldP spid="9" grpId="0" build="p"/>
      <p:bldP spid="10" grpId="0" build="p"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6"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useful Tips for using Loops</a:t>
            </a:r>
            <a:endParaRPr lang="en-US" dirty="0"/>
          </a:p>
        </p:txBody>
      </p:sp>
      <p:sp>
        <p:nvSpPr>
          <p:cNvPr id="3" name="Content Placeholder 2"/>
          <p:cNvSpPr>
            <a:spLocks noGrp="1"/>
          </p:cNvSpPr>
          <p:nvPr>
            <p:ph idx="1"/>
          </p:nvPr>
        </p:nvSpPr>
        <p:spPr/>
        <p:txBody>
          <a:bodyPr/>
          <a:lstStyle/>
          <a:p>
            <a:r>
              <a:rPr lang="en-IN" dirty="0" smtClean="0"/>
              <a:t>Read the problem carefully and identify some tasks that have to be repeated again and again</a:t>
            </a:r>
          </a:p>
          <a:p>
            <a:r>
              <a:rPr lang="en-IN" dirty="0" smtClean="0"/>
              <a:t>Use this variable that is changing as the variable of loop</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grpSp>
        <p:nvGrpSpPr>
          <p:cNvPr id="5" name="Group 4"/>
          <p:cNvGrpSpPr/>
          <p:nvPr/>
        </p:nvGrpSpPr>
        <p:grpSpPr>
          <a:xfrm>
            <a:off x="10164223" y="5797931"/>
            <a:ext cx="1858617" cy="904461"/>
            <a:chOff x="3286682" y="2292350"/>
            <a:chExt cx="1858617" cy="904461"/>
          </a:xfrm>
        </p:grpSpPr>
        <p:sp>
          <p:nvSpPr>
            <p:cNvPr id="6" name="Rounded Rectangle 5"/>
            <p:cNvSpPr/>
            <p:nvPr/>
          </p:nvSpPr>
          <p:spPr>
            <a:xfrm>
              <a:off x="3286682" y="2292350"/>
              <a:ext cx="1858617" cy="904461"/>
            </a:xfrm>
            <a:prstGeom prst="roundRect">
              <a:avLst>
                <a:gd name="adj" fmla="val 39133"/>
              </a:avLst>
            </a:prstGeom>
            <a:solidFill>
              <a:schemeClr val="tx1">
                <a:lumMod val="50000"/>
                <a:lumOff val="50000"/>
              </a:schemeClr>
            </a:solid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560560"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352929"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7670" y="3624954"/>
            <a:ext cx="2091422" cy="2091422"/>
          </a:xfrm>
          <a:prstGeom prst="rect">
            <a:avLst/>
          </a:prstGeom>
        </p:spPr>
      </p:pic>
      <p:sp>
        <p:nvSpPr>
          <p:cNvPr id="14" name="Rectangular Callout 13"/>
          <p:cNvSpPr/>
          <p:nvPr/>
        </p:nvSpPr>
        <p:spPr>
          <a:xfrm>
            <a:off x="5539677" y="2703443"/>
            <a:ext cx="5435199" cy="1503603"/>
          </a:xfrm>
          <a:prstGeom prst="wedgeRectCallout">
            <a:avLst>
              <a:gd name="adj1" fmla="val 54456"/>
              <a:gd name="adj2" fmla="val 85606"/>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Yes, but we could write the same code</a:t>
            </a:r>
            <a:br>
              <a:rPr lang="en-IN" sz="2400" dirty="0" smtClean="0">
                <a:solidFill>
                  <a:schemeClr val="tx1"/>
                </a:solidFill>
                <a:latin typeface="Arial" panose="020B0604020202020204" pitchFamily="34" charset="0"/>
                <a:cs typeface="Arial" panose="020B0604020202020204" pitchFamily="34" charset="0"/>
              </a:rPr>
            </a:br>
            <a:r>
              <a:rPr lang="pt-BR" sz="2400" dirty="0">
                <a:solidFill>
                  <a:schemeClr val="tx1"/>
                </a:solidFill>
                <a:latin typeface="Arial" panose="020B0604020202020204" pitchFamily="34" charset="0"/>
                <a:cs typeface="Arial" panose="020B0604020202020204" pitchFamily="34" charset="0"/>
              </a:rPr>
              <a:t>printf(“%d x %d = %d\n”, a, b, a*b</a:t>
            </a:r>
            <a:r>
              <a:rPr lang="pt-BR" sz="2400" dirty="0" smtClean="0">
                <a:solidFill>
                  <a:schemeClr val="tx1"/>
                </a:solidFill>
                <a:latin typeface="Arial" panose="020B0604020202020204" pitchFamily="34" charset="0"/>
                <a:cs typeface="Arial" panose="020B0604020202020204" pitchFamily="34" charset="0"/>
              </a:rPr>
              <a:t>);</a:t>
            </a:r>
            <a:br>
              <a:rPr lang="pt-BR" sz="2400" dirty="0" smtClean="0">
                <a:solidFill>
                  <a:schemeClr val="tx1"/>
                </a:solidFill>
                <a:latin typeface="Arial" panose="020B0604020202020204" pitchFamily="34" charset="0"/>
                <a:cs typeface="Arial" panose="020B0604020202020204" pitchFamily="34" charset="0"/>
              </a:rPr>
            </a:br>
            <a:r>
              <a:rPr lang="pt-BR" sz="2400" dirty="0" smtClean="0">
                <a:solidFill>
                  <a:schemeClr val="tx1"/>
                </a:solidFill>
                <a:latin typeface="Arial" panose="020B0604020202020204" pitchFamily="34" charset="0"/>
                <a:cs typeface="Arial" panose="020B0604020202020204" pitchFamily="34" charset="0"/>
              </a:rPr>
              <a:t>to do all the tasks by simply changing the value of variable b again and again</a:t>
            </a:r>
            <a:endParaRPr lang="en-US" sz="2400" dirty="0">
              <a:solidFill>
                <a:schemeClr val="tx1"/>
              </a:solidFill>
              <a:latin typeface="Arial" panose="020B0604020202020204" pitchFamily="34" charset="0"/>
              <a:cs typeface="Arial" panose="020B0604020202020204" pitchFamily="34" charset="0"/>
            </a:endParaRPr>
          </a:p>
        </p:txBody>
      </p:sp>
      <p:sp>
        <p:nvSpPr>
          <p:cNvPr id="15" name="Rectangular Callout 14"/>
          <p:cNvSpPr/>
          <p:nvPr/>
        </p:nvSpPr>
        <p:spPr>
          <a:xfrm>
            <a:off x="8104023" y="4980952"/>
            <a:ext cx="1721883" cy="570852"/>
          </a:xfrm>
          <a:prstGeom prst="wedgeRectCallout">
            <a:avLst>
              <a:gd name="adj1" fmla="val 78344"/>
              <a:gd name="adj2" fmla="val 150916"/>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Very Good!</a:t>
            </a:r>
            <a:endParaRPr lang="en-US" sz="2400" dirty="0">
              <a:solidFill>
                <a:schemeClr val="tx1"/>
              </a:solidFill>
              <a:latin typeface="Arial" panose="020B0604020202020204" pitchFamily="34" charset="0"/>
              <a:cs typeface="Arial" panose="020B0604020202020204" pitchFamily="34" charset="0"/>
            </a:endParaRPr>
          </a:p>
        </p:txBody>
      </p:sp>
      <p:sp>
        <p:nvSpPr>
          <p:cNvPr id="9" name="Rectangular Callout 8"/>
          <p:cNvSpPr/>
          <p:nvPr/>
        </p:nvSpPr>
        <p:spPr>
          <a:xfrm>
            <a:off x="6194950" y="5692583"/>
            <a:ext cx="3630956" cy="881472"/>
          </a:xfrm>
          <a:prstGeom prst="wedgeRectCallout">
            <a:avLst>
              <a:gd name="adj1" fmla="val 67243"/>
              <a:gd name="adj2" fmla="val 48242"/>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The tasks may be slightly different from each other</a:t>
            </a:r>
            <a:endParaRPr lang="en-US" sz="2400" dirty="0">
              <a:solidFill>
                <a:schemeClr val="tx1"/>
              </a:solidFill>
              <a:latin typeface="Arial" panose="020B0604020202020204" pitchFamily="34" charset="0"/>
              <a:cs typeface="Arial" panose="020B0604020202020204" pitchFamily="34" charset="0"/>
            </a:endParaRPr>
          </a:p>
        </p:txBody>
      </p:sp>
      <p:sp>
        <p:nvSpPr>
          <p:cNvPr id="16" name="Content Placeholder 10"/>
          <p:cNvSpPr txBox="1">
            <a:spLocks/>
          </p:cNvSpPr>
          <p:nvPr/>
        </p:nvSpPr>
        <p:spPr>
          <a:xfrm>
            <a:off x="498517" y="2708252"/>
            <a:ext cx="4795997" cy="2190005"/>
          </a:xfrm>
          <a:prstGeom prst="roundRect">
            <a:avLst>
              <a:gd name="adj" fmla="val 8843"/>
            </a:avLst>
          </a:prstGeom>
          <a:solidFill>
            <a:schemeClr val="bg1"/>
          </a:solidFill>
          <a:ln w="28575">
            <a:solidFill>
              <a:schemeClr val="accent2"/>
            </a:solidFill>
          </a:ln>
        </p:spPr>
        <p:txBody>
          <a:bodyPr>
            <a:normAutofit fontScale="925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Century Gothic" panose="020B0502020202020204" pitchFamily="34" charset="0"/>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r>
              <a:rPr lang="en-IN" sz="2800" dirty="0" err="1" smtClean="0">
                <a:latin typeface="Arial Narrow" panose="020B0606020202030204" pitchFamily="34" charset="0"/>
              </a:rPr>
              <a:t>int</a:t>
            </a:r>
            <a:r>
              <a:rPr lang="en-IN" sz="2800" dirty="0" smtClean="0">
                <a:latin typeface="Arial Narrow" panose="020B0606020202030204" pitchFamily="34" charset="0"/>
              </a:rPr>
              <a:t> a = 2, b;</a:t>
            </a:r>
          </a:p>
          <a:p>
            <a:pPr marL="0" indent="0">
              <a:buNone/>
            </a:pPr>
            <a:r>
              <a:rPr lang="en-IN" sz="2800" dirty="0" smtClean="0">
                <a:latin typeface="Arial Narrow" panose="020B0606020202030204" pitchFamily="34" charset="0"/>
              </a:rPr>
              <a:t>for(b = 1; b &lt;= 10; b++){</a:t>
            </a:r>
          </a:p>
          <a:p>
            <a:pPr marL="0" indent="0">
              <a:buNone/>
            </a:pPr>
            <a:r>
              <a:rPr lang="en-IN" sz="2800" dirty="0">
                <a:latin typeface="Arial Narrow" panose="020B0606020202030204" pitchFamily="34" charset="0"/>
              </a:rPr>
              <a:t> </a:t>
            </a:r>
            <a:r>
              <a:rPr lang="en-IN" sz="2800" dirty="0" smtClean="0">
                <a:latin typeface="Arial Narrow" panose="020B0606020202030204" pitchFamily="34" charset="0"/>
              </a:rPr>
              <a:t>   </a:t>
            </a:r>
            <a:r>
              <a:rPr lang="en-IN" sz="2800" dirty="0" err="1" smtClean="0">
                <a:latin typeface="Arial Narrow" panose="020B0606020202030204" pitchFamily="34" charset="0"/>
              </a:rPr>
              <a:t>printf</a:t>
            </a:r>
            <a:r>
              <a:rPr lang="en-IN" sz="2800" dirty="0">
                <a:latin typeface="Arial Narrow" panose="020B0606020202030204" pitchFamily="34" charset="0"/>
              </a:rPr>
              <a:t>(“%d x %d = %d\n”, a, b, a*b</a:t>
            </a:r>
            <a:r>
              <a:rPr lang="en-IN" sz="2800" dirty="0" smtClean="0">
                <a:latin typeface="Arial Narrow" panose="020B0606020202030204" pitchFamily="34" charset="0"/>
              </a:rPr>
              <a:t>);</a:t>
            </a:r>
          </a:p>
          <a:p>
            <a:pPr marL="0" indent="0">
              <a:buNone/>
            </a:pPr>
            <a:r>
              <a:rPr lang="en-IN" sz="2800" dirty="0">
                <a:latin typeface="Arial Narrow" panose="020B0606020202030204" pitchFamily="34" charset="0"/>
              </a:rPr>
              <a: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63" y="4767023"/>
            <a:ext cx="2090977" cy="2090977"/>
          </a:xfrm>
          <a:prstGeom prst="rect">
            <a:avLst/>
          </a:prstGeom>
        </p:spPr>
      </p:pic>
      <p:sp>
        <p:nvSpPr>
          <p:cNvPr id="12" name="Rectangular Callout 11"/>
          <p:cNvSpPr/>
          <p:nvPr/>
        </p:nvSpPr>
        <p:spPr>
          <a:xfrm>
            <a:off x="1734191" y="4315092"/>
            <a:ext cx="5813675" cy="1271902"/>
          </a:xfrm>
          <a:prstGeom prst="wedgeRectCallout">
            <a:avLst>
              <a:gd name="adj1" fmla="val -59805"/>
              <a:gd name="adj2" fmla="val 89583"/>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Yes, in the multiplication table example, the tasks were slightly different. First print 2 x 1 = 2, then print 2 x 2 = 4 </a:t>
            </a:r>
            <a:r>
              <a:rPr lang="en-IN" sz="2400" dirty="0" err="1" smtClean="0">
                <a:solidFill>
                  <a:schemeClr val="tx1"/>
                </a:solidFill>
                <a:latin typeface="Arial" panose="020B0604020202020204" pitchFamily="34" charset="0"/>
                <a:cs typeface="Arial" panose="020B0604020202020204" pitchFamily="34" charset="0"/>
              </a:rPr>
              <a:t>etc</a:t>
            </a:r>
            <a:r>
              <a:rPr lang="en-IN" sz="2400" dirty="0" smtClean="0">
                <a:solidFill>
                  <a:schemeClr val="tx1"/>
                </a:solidFill>
                <a:latin typeface="Arial" panose="020B0604020202020204" pitchFamily="34" charset="0"/>
                <a:cs typeface="Arial" panose="020B0604020202020204" pitchFamily="34" charset="0"/>
              </a:rPr>
              <a:t> etc.</a:t>
            </a:r>
            <a:endParaRPr lang="pt-BR"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086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right)">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righ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up)">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P spid="15" grpId="0" animBg="1"/>
      <p:bldP spid="9" grpId="0" animBg="1"/>
      <p:bldP spid="16"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When loops are not very useful</a:t>
            </a:r>
            <a:endParaRPr lang="en-US" dirty="0"/>
          </a:p>
        </p:txBody>
      </p:sp>
      <p:sp>
        <p:nvSpPr>
          <p:cNvPr id="3" name="Content Placeholder 2"/>
          <p:cNvSpPr>
            <a:spLocks noGrp="1"/>
          </p:cNvSpPr>
          <p:nvPr>
            <p:ph idx="1"/>
          </p:nvPr>
        </p:nvSpPr>
        <p:spPr/>
        <p:txBody>
          <a:bodyPr/>
          <a:lstStyle/>
          <a:p>
            <a:r>
              <a:rPr lang="en-IN" dirty="0" smtClean="0"/>
              <a:t>Read a number then print a number, then read another number and then print it – repeat 100 times</a:t>
            </a:r>
          </a:p>
          <a:p>
            <a:pPr lvl="1"/>
            <a:r>
              <a:rPr lang="en-IN" dirty="0" smtClean="0"/>
              <a:t>Loops are very </a:t>
            </a:r>
            <a:r>
              <a:rPr lang="en-IN" dirty="0" err="1" smtClean="0"/>
              <a:t>very</a:t>
            </a:r>
            <a:r>
              <a:rPr lang="en-IN" dirty="0" smtClean="0"/>
              <a:t> useful for problems like the above</a:t>
            </a:r>
          </a:p>
          <a:p>
            <a:r>
              <a:rPr lang="en-IN" dirty="0" smtClean="0"/>
              <a:t>Read a number then print it, then calculate the 4</a:t>
            </a:r>
            <a:r>
              <a:rPr lang="en-IN" baseline="30000" dirty="0" smtClean="0"/>
              <a:t>th</a:t>
            </a:r>
            <a:r>
              <a:rPr lang="en-IN" dirty="0" smtClean="0"/>
              <a:t> power of 20, then print the string “Hello World”, then read another number, then add it to the first number, then print the string “Bye” and then calculate log(first number), then </a:t>
            </a:r>
            <a:r>
              <a:rPr lang="en-IN" smtClean="0"/>
              <a:t>calculate sin(second number)</a:t>
            </a:r>
            <a:endParaRPr lang="en-IN" dirty="0" smtClean="0"/>
          </a:p>
          <a:p>
            <a:pPr lvl="1"/>
            <a:r>
              <a:rPr lang="en-IN" dirty="0" smtClean="0"/>
              <a:t>Long list of tasks but no structure, no repeated patter</a:t>
            </a:r>
            <a:r>
              <a:rPr lang="en-US" dirty="0" smtClean="0"/>
              <a:t>n</a:t>
            </a:r>
          </a:p>
          <a:p>
            <a:pPr lvl="1"/>
            <a:r>
              <a:rPr lang="en-IN" dirty="0" smtClean="0"/>
              <a:t>Loops are not very useful for the above problem</a:t>
            </a:r>
          </a:p>
        </p:txBody>
      </p:sp>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spTree>
    <p:extLst>
      <p:ext uri="{BB962C8B-B14F-4D97-AF65-F5344CB8AC3E}">
        <p14:creationId xmlns:p14="http://schemas.microsoft.com/office/powerpoint/2010/main" val="215989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Print </a:t>
            </a:r>
            <a:r>
              <a:rPr lang="en-US" dirty="0" smtClean="0"/>
              <a:t>sum </a:t>
            </a:r>
            <a:r>
              <a:rPr lang="en-US" dirty="0"/>
              <a:t>of </a:t>
            </a:r>
            <a:r>
              <a:rPr lang="en-US" dirty="0" smtClean="0"/>
              <a:t>reciprocals </a:t>
            </a:r>
            <a:r>
              <a:rPr lang="en-US" dirty="0"/>
              <a:t>of </a:t>
            </a:r>
            <a:r>
              <a:rPr lang="en-US" dirty="0" smtClean="0"/>
              <a:t>1, 2 … n</a:t>
            </a:r>
            <a:endParaRPr lang="en-US" dirty="0"/>
          </a:p>
        </p:txBody>
      </p:sp>
      <p:sp>
        <p:nvSpPr>
          <p:cNvPr id="3" name="Content Placeholder 2"/>
          <p:cNvSpPr>
            <a:spLocks noGrp="1"/>
          </p:cNvSpPr>
          <p:nvPr>
            <p:ph idx="1"/>
          </p:nvPr>
        </p:nvSpPr>
        <p:spPr/>
        <p:txBody>
          <a:bodyPr/>
          <a:lstStyle/>
          <a:p>
            <a:r>
              <a:rPr lang="en-IN" dirty="0" smtClean="0"/>
              <a:t>Take n &gt;= 1 from the user and give as output</a:t>
            </a:r>
          </a:p>
          <a:p>
            <a:endParaRPr lang="en-IN" dirty="0"/>
          </a:p>
          <a:p>
            <a:endParaRPr lang="en-IN" dirty="0" smtClean="0"/>
          </a:p>
          <a:p>
            <a:r>
              <a:rPr lang="en-IN" dirty="0" smtClean="0"/>
              <a:t>The repeating task can be</a:t>
            </a:r>
          </a:p>
          <a:p>
            <a:pPr algn="ctr"/>
            <a:r>
              <a:rPr lang="en-IN" dirty="0" smtClean="0"/>
              <a:t>G</a:t>
            </a:r>
            <a:r>
              <a:rPr lang="en-IN" i="1" dirty="0" smtClean="0"/>
              <a:t>iven the sum of first i-1 reciprocals and add      to it</a:t>
            </a:r>
            <a:endParaRPr lang="en-IN" dirty="0"/>
          </a:p>
          <a:p>
            <a:r>
              <a:rPr lang="en-IN" dirty="0" smtClean="0"/>
              <a:t>Define a variable (lets call it         ) to store partial sums</a:t>
            </a:r>
          </a:p>
          <a:p>
            <a:r>
              <a:rPr lang="en-IN" dirty="0" smtClean="0"/>
              <a:t>The above task is accomplished by the code</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p:pic>
        <p:nvPicPr>
          <p:cNvPr id="6" name="Picture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256324" y="1772507"/>
            <a:ext cx="3594386" cy="829099"/>
          </a:xfrm>
          <a:prstGeom prst="rect">
            <a:avLst/>
          </a:prstGeom>
        </p:spPr>
      </p:pic>
      <p:pic>
        <p:nvPicPr>
          <p:cNvPr id="8" name="Picture 7"/>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0070716" y="3193791"/>
            <a:ext cx="202398" cy="826661"/>
          </a:xfrm>
          <a:prstGeom prst="rect">
            <a:avLst/>
          </a:prstGeom>
        </p:spPr>
      </p:pic>
      <p:sp>
        <p:nvSpPr>
          <p:cNvPr id="9" name="Rectangle 8"/>
          <p:cNvSpPr/>
          <p:nvPr/>
        </p:nvSpPr>
        <p:spPr>
          <a:xfrm>
            <a:off x="5907670" y="3806485"/>
            <a:ext cx="1058303" cy="769441"/>
          </a:xfrm>
          <a:prstGeom prst="rect">
            <a:avLst/>
          </a:prstGeom>
        </p:spPr>
        <p:txBody>
          <a:bodyPr wrap="none">
            <a:spAutoFit/>
          </a:bodyPr>
          <a:lstStyle/>
          <a:p>
            <a:r>
              <a:rPr lang="it-IT" sz="4400" dirty="0" smtClean="0">
                <a:latin typeface="Arial Narrow" panose="020B0606020202030204" pitchFamily="34" charset="0"/>
              </a:rPr>
              <a:t>sum</a:t>
            </a:r>
            <a:endParaRPr lang="it-IT" sz="4400" dirty="0">
              <a:latin typeface="Arial Narrow" panose="020B0606020202030204" pitchFamily="34" charset="0"/>
            </a:endParaRPr>
          </a:p>
        </p:txBody>
      </p:sp>
      <p:sp>
        <p:nvSpPr>
          <p:cNvPr id="10" name="Rectangle 9"/>
          <p:cNvSpPr/>
          <p:nvPr/>
        </p:nvSpPr>
        <p:spPr>
          <a:xfrm>
            <a:off x="4319785" y="5109466"/>
            <a:ext cx="3603872" cy="769441"/>
          </a:xfrm>
          <a:prstGeom prst="rect">
            <a:avLst/>
          </a:prstGeom>
        </p:spPr>
        <p:txBody>
          <a:bodyPr wrap="none">
            <a:spAutoFit/>
          </a:bodyPr>
          <a:lstStyle/>
          <a:p>
            <a:r>
              <a:rPr lang="it-IT" sz="4400" dirty="0" smtClean="0">
                <a:latin typeface="Arial Narrow" panose="020B0606020202030204" pitchFamily="34" charset="0"/>
              </a:rPr>
              <a:t>sum = sum + 1/i;</a:t>
            </a:r>
            <a:endParaRPr lang="it-IT" sz="4400" dirty="0">
              <a:latin typeface="Arial Narrow" panose="020B0606020202030204" pitchFamily="34" charset="0"/>
            </a:endParaRPr>
          </a:p>
        </p:txBody>
      </p:sp>
      <p:sp>
        <p:nvSpPr>
          <p:cNvPr id="11" name="Rectangle 10"/>
          <p:cNvSpPr/>
          <p:nvPr/>
        </p:nvSpPr>
        <p:spPr>
          <a:xfrm>
            <a:off x="4319785" y="5109465"/>
            <a:ext cx="3990195" cy="769441"/>
          </a:xfrm>
          <a:prstGeom prst="rect">
            <a:avLst/>
          </a:prstGeom>
        </p:spPr>
        <p:txBody>
          <a:bodyPr wrap="none">
            <a:spAutoFit/>
          </a:bodyPr>
          <a:lstStyle/>
          <a:p>
            <a:r>
              <a:rPr lang="it-IT" sz="4400" dirty="0" smtClean="0">
                <a:latin typeface="Arial Narrow" panose="020B0606020202030204" pitchFamily="34" charset="0"/>
              </a:rPr>
              <a:t>sum = sum + 1.0/i;</a:t>
            </a:r>
            <a:endParaRPr lang="it-IT" sz="4400" dirty="0">
              <a:latin typeface="Arial Narrow" panose="020B0606020202030204" pitchFamily="34" charset="0"/>
            </a:endParaRPr>
          </a:p>
        </p:txBody>
      </p:sp>
      <p:grpSp>
        <p:nvGrpSpPr>
          <p:cNvPr id="12" name="Group 11"/>
          <p:cNvGrpSpPr/>
          <p:nvPr/>
        </p:nvGrpSpPr>
        <p:grpSpPr>
          <a:xfrm>
            <a:off x="10193830" y="989835"/>
            <a:ext cx="1858617" cy="904461"/>
            <a:chOff x="3286682" y="2292350"/>
            <a:chExt cx="1858617" cy="904461"/>
          </a:xfrm>
        </p:grpSpPr>
        <p:sp>
          <p:nvSpPr>
            <p:cNvPr id="13" name="Rounded Rectangle 12"/>
            <p:cNvSpPr/>
            <p:nvPr/>
          </p:nvSpPr>
          <p:spPr>
            <a:xfrm>
              <a:off x="3286682" y="2292350"/>
              <a:ext cx="1858617" cy="904461"/>
            </a:xfrm>
            <a:prstGeom prst="roundRect">
              <a:avLst>
                <a:gd name="adj" fmla="val 39133"/>
              </a:avLst>
            </a:prstGeom>
            <a:solidFill>
              <a:schemeClr val="tx1">
                <a:lumMod val="50000"/>
                <a:lumOff val="50000"/>
              </a:schemeClr>
            </a:solid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60560"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352929"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ular Callout 15"/>
          <p:cNvSpPr/>
          <p:nvPr/>
        </p:nvSpPr>
        <p:spPr>
          <a:xfrm>
            <a:off x="8212697" y="2058872"/>
            <a:ext cx="2106444" cy="854286"/>
          </a:xfrm>
          <a:prstGeom prst="wedgeRectCallout">
            <a:avLst>
              <a:gd name="adj1" fmla="val 52487"/>
              <a:gd name="adj2" fmla="val -91140"/>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Oops! Integer division!</a:t>
            </a:r>
            <a:endParaRPr lang="en-US" sz="2400" dirty="0">
              <a:solidFill>
                <a:schemeClr val="tx1"/>
              </a:solidFill>
              <a:latin typeface="Arial" panose="020B0604020202020204" pitchFamily="34" charset="0"/>
              <a:cs typeface="Arial" panose="020B0604020202020204" pitchFamily="34" charset="0"/>
            </a:endParaRPr>
          </a:p>
        </p:txBody>
      </p:sp>
      <p:sp>
        <p:nvSpPr>
          <p:cNvPr id="17" name="Rectangular Callout 16"/>
          <p:cNvSpPr/>
          <p:nvPr/>
        </p:nvSpPr>
        <p:spPr>
          <a:xfrm>
            <a:off x="8611325" y="5056386"/>
            <a:ext cx="3447343" cy="854286"/>
          </a:xfrm>
          <a:prstGeom prst="wedgeRectCallout">
            <a:avLst>
              <a:gd name="adj1" fmla="val 1625"/>
              <a:gd name="adj2" fmla="val -117900"/>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Lovingly called </a:t>
            </a:r>
            <a:r>
              <a:rPr lang="en-IN" sz="2400" i="1" dirty="0" smtClean="0">
                <a:solidFill>
                  <a:schemeClr val="tx1"/>
                </a:solidFill>
                <a:latin typeface="Arial" panose="020B0604020202020204" pitchFamily="34" charset="0"/>
                <a:cs typeface="Arial" panose="020B0604020202020204" pitchFamily="34" charset="0"/>
              </a:rPr>
              <a:t>partial sums</a:t>
            </a:r>
            <a:r>
              <a:rPr lang="en-IN" sz="2400" dirty="0" smtClean="0">
                <a:solidFill>
                  <a:schemeClr val="tx1"/>
                </a:solidFill>
                <a:latin typeface="Arial" panose="020B0604020202020204" pitchFamily="34" charset="0"/>
                <a:cs typeface="Arial" panose="020B0604020202020204" pitchFamily="34" charset="0"/>
              </a:rPr>
              <a:t> or </a:t>
            </a:r>
            <a:r>
              <a:rPr lang="en-IN" sz="2400" i="1" dirty="0" smtClean="0">
                <a:solidFill>
                  <a:schemeClr val="tx1"/>
                </a:solidFill>
                <a:latin typeface="Arial" panose="020B0604020202020204" pitchFamily="34" charset="0"/>
                <a:cs typeface="Arial" panose="020B0604020202020204" pitchFamily="34" charset="0"/>
              </a:rPr>
              <a:t>running sums</a:t>
            </a:r>
            <a:endParaRPr lang="en-US" sz="2400" i="1" dirty="0">
              <a:solidFill>
                <a:schemeClr val="tx1"/>
              </a:solidFill>
              <a:latin typeface="Arial" panose="020B0604020202020204" pitchFamily="34" charset="0"/>
              <a:cs typeface="Arial" panose="020B0604020202020204" pitchFamily="34" charset="0"/>
            </a:endParaRPr>
          </a:p>
        </p:txBody>
      </p:sp>
      <p:sp>
        <p:nvSpPr>
          <p:cNvPr id="18" name="Rectangle 17"/>
          <p:cNvSpPr/>
          <p:nvPr/>
        </p:nvSpPr>
        <p:spPr>
          <a:xfrm>
            <a:off x="3662553" y="5834887"/>
            <a:ext cx="5304657" cy="769441"/>
          </a:xfrm>
          <a:prstGeom prst="rect">
            <a:avLst/>
          </a:prstGeom>
        </p:spPr>
        <p:txBody>
          <a:bodyPr wrap="none">
            <a:spAutoFit/>
          </a:bodyPr>
          <a:lstStyle/>
          <a:p>
            <a:r>
              <a:rPr lang="it-IT" sz="4400" dirty="0" smtClean="0">
                <a:latin typeface="Arial Narrow" panose="020B0606020202030204" pitchFamily="34" charset="0"/>
              </a:rPr>
              <a:t>sum = sum + (double)1/i;</a:t>
            </a:r>
            <a:endParaRPr lang="it-IT" sz="4400" dirty="0">
              <a:latin typeface="Arial Narrow" panose="020B0606020202030204" pitchFamily="34" charset="0"/>
            </a:endParaRPr>
          </a:p>
        </p:txBody>
      </p:sp>
    </p:spTree>
    <p:extLst>
      <p:ext uri="{BB962C8B-B14F-4D97-AF65-F5344CB8AC3E}">
        <p14:creationId xmlns:p14="http://schemas.microsoft.com/office/powerpoint/2010/main" val="298088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right)">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xit" presetSubtype="8" fill="hold" grpId="1" nodeType="clickEffect">
                                  <p:stCondLst>
                                    <p:cond delay="0"/>
                                  </p:stCondLst>
                                  <p:childTnLst>
                                    <p:animEffect transition="out" filter="wipe(left)">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22" presetClass="entr" presetSubtype="8"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P spid="10" grpId="0"/>
      <p:bldP spid="10" grpId="1"/>
      <p:bldP spid="11" grpId="0"/>
      <p:bldP spid="16" grpId="0" animBg="1"/>
      <p:bldP spid="17"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 Invariants</a:t>
            </a:r>
            <a:endParaRPr lang="en-US" dirty="0"/>
          </a:p>
        </p:txBody>
      </p:sp>
      <p:sp>
        <p:nvSpPr>
          <p:cNvPr id="3" name="Content Placeholder 2"/>
          <p:cNvSpPr>
            <a:spLocks noGrp="1"/>
          </p:cNvSpPr>
          <p:nvPr>
            <p:ph idx="1"/>
          </p:nvPr>
        </p:nvSpPr>
        <p:spPr>
          <a:xfrm>
            <a:off x="253354" y="1111624"/>
            <a:ext cx="11600328" cy="5746376"/>
          </a:xfrm>
        </p:spPr>
        <p:txBody>
          <a:bodyPr>
            <a:normAutofit/>
          </a:bodyPr>
          <a:lstStyle/>
          <a:p>
            <a:r>
              <a:rPr lang="en-IN" dirty="0" smtClean="0"/>
              <a:t>Notice that in previous example</a:t>
            </a:r>
          </a:p>
          <a:p>
            <a:pPr lvl="1"/>
            <a:r>
              <a:rPr lang="en-IN" dirty="0" smtClean="0"/>
              <a:t>At the beginning of </a:t>
            </a:r>
            <a:r>
              <a:rPr lang="en-IN" dirty="0" err="1" smtClean="0"/>
              <a:t>i-th</a:t>
            </a:r>
            <a:r>
              <a:rPr lang="en-IN" dirty="0" smtClean="0"/>
              <a:t> iteration, sum stored the value</a:t>
            </a:r>
          </a:p>
          <a:p>
            <a:pPr lvl="1"/>
            <a:endParaRPr lang="en-IN" dirty="0"/>
          </a:p>
          <a:p>
            <a:pPr lvl="1"/>
            <a:endParaRPr lang="en-IN" dirty="0" smtClean="0"/>
          </a:p>
          <a:p>
            <a:pPr lvl="1"/>
            <a:endParaRPr lang="en-IN" dirty="0"/>
          </a:p>
          <a:p>
            <a:pPr lvl="1"/>
            <a:r>
              <a:rPr lang="en-IN" dirty="0" smtClean="0"/>
              <a:t>Except for the special case for the iteration with </a:t>
            </a:r>
            <a:r>
              <a:rPr lang="en-IN" dirty="0" err="1" smtClean="0"/>
              <a:t>i</a:t>
            </a:r>
            <a:r>
              <a:rPr lang="en-IN" dirty="0" smtClean="0"/>
              <a:t> = 1, sum stored 0</a:t>
            </a:r>
          </a:p>
          <a:p>
            <a:pPr lvl="1"/>
            <a:r>
              <a:rPr lang="en-IN" dirty="0" smtClean="0"/>
              <a:t>After the </a:t>
            </a:r>
            <a:r>
              <a:rPr lang="en-IN" dirty="0" err="1" smtClean="0"/>
              <a:t>i-th</a:t>
            </a:r>
            <a:r>
              <a:rPr lang="en-IN" dirty="0" smtClean="0"/>
              <a:t> iteration is over, sum stored the value</a:t>
            </a:r>
          </a:p>
          <a:p>
            <a:pPr lvl="1"/>
            <a:endParaRPr lang="en-IN" dirty="0"/>
          </a:p>
          <a:p>
            <a:pPr lvl="1"/>
            <a:endParaRPr lang="en-IN" dirty="0" smtClean="0"/>
          </a:p>
          <a:p>
            <a:pPr lvl="1"/>
            <a:endParaRPr lang="en-IN" dirty="0"/>
          </a:p>
          <a:p>
            <a:r>
              <a:rPr lang="en-IN" dirty="0" smtClean="0"/>
              <a:t>These are known as </a:t>
            </a:r>
            <a:r>
              <a:rPr lang="en-IN" i="1" dirty="0" smtClean="0"/>
              <a:t>loop invariants</a:t>
            </a:r>
            <a:r>
              <a:rPr lang="en-IN" dirty="0" smtClean="0"/>
              <a:t> – few nice properties that hold for all iterations of a loop</a:t>
            </a:r>
          </a:p>
          <a:p>
            <a:r>
              <a:rPr lang="en-IN" dirty="0" smtClean="0"/>
              <a:t>Quiz: what is loop invariant in multiplication table code?</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pic>
        <p:nvPicPr>
          <p:cNvPr id="6" name="Picture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960043" y="2090559"/>
            <a:ext cx="4186947" cy="829099"/>
          </a:xfrm>
          <a:prstGeom prst="rect">
            <a:avLst/>
          </a:prstGeom>
        </p:spPr>
      </p:pic>
      <p:pic>
        <p:nvPicPr>
          <p:cNvPr id="8" name="Picture 7"/>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4277050" y="3995091"/>
            <a:ext cx="3552931" cy="829099"/>
          </a:xfrm>
          <a:prstGeom prst="rect">
            <a:avLst/>
          </a:prstGeom>
        </p:spPr>
      </p:pic>
      <p:grpSp>
        <p:nvGrpSpPr>
          <p:cNvPr id="9" name="Group 8"/>
          <p:cNvGrpSpPr/>
          <p:nvPr/>
        </p:nvGrpSpPr>
        <p:grpSpPr>
          <a:xfrm>
            <a:off x="10164223" y="121677"/>
            <a:ext cx="1858617" cy="904461"/>
            <a:chOff x="3286682" y="2292350"/>
            <a:chExt cx="1858617" cy="904461"/>
          </a:xfrm>
        </p:grpSpPr>
        <p:sp>
          <p:nvSpPr>
            <p:cNvPr id="10" name="Rounded Rectangle 9"/>
            <p:cNvSpPr/>
            <p:nvPr/>
          </p:nvSpPr>
          <p:spPr>
            <a:xfrm>
              <a:off x="3286682" y="2292350"/>
              <a:ext cx="1858617" cy="904461"/>
            </a:xfrm>
            <a:prstGeom prst="roundRect">
              <a:avLst>
                <a:gd name="adj" fmla="val 39133"/>
              </a:avLst>
            </a:prstGeom>
            <a:solidFill>
              <a:schemeClr val="tx1">
                <a:lumMod val="50000"/>
                <a:lumOff val="50000"/>
              </a:schemeClr>
            </a:solid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60560"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52929"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ular Callout 12"/>
          <p:cNvSpPr/>
          <p:nvPr/>
        </p:nvSpPr>
        <p:spPr>
          <a:xfrm>
            <a:off x="5225875" y="1136711"/>
            <a:ext cx="5208212" cy="854286"/>
          </a:xfrm>
          <a:prstGeom prst="wedgeRectCallout">
            <a:avLst>
              <a:gd name="adj1" fmla="val 67377"/>
              <a:gd name="adj2" fmla="val -66708"/>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Loop invariants are powerful ways to ensure that your loop code is correct!</a:t>
            </a:r>
            <a:endParaRPr lang="en-US" sz="2400" dirty="0">
              <a:solidFill>
                <a:schemeClr val="tx1"/>
              </a:solidFill>
              <a:latin typeface="Arial" panose="020B0604020202020204" pitchFamily="34" charset="0"/>
              <a:cs typeface="Arial" panose="020B0604020202020204" pitchFamily="34" charset="0"/>
            </a:endParaRPr>
          </a:p>
        </p:txBody>
      </p:sp>
      <p:sp>
        <p:nvSpPr>
          <p:cNvPr id="14" name="Rectangular Callout 13"/>
          <p:cNvSpPr/>
          <p:nvPr/>
        </p:nvSpPr>
        <p:spPr>
          <a:xfrm>
            <a:off x="5962303" y="195014"/>
            <a:ext cx="3735355" cy="854286"/>
          </a:xfrm>
          <a:prstGeom prst="wedgeRectCallout">
            <a:avLst>
              <a:gd name="adj1" fmla="val 67950"/>
              <a:gd name="adj2" fmla="val 5426"/>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Very important once loops get more complicated</a:t>
            </a:r>
            <a:endParaRPr lang="en-US" sz="2400" dirty="0">
              <a:solidFill>
                <a:schemeClr val="tx1"/>
              </a:solidFill>
              <a:latin typeface="Arial" panose="020B0604020202020204" pitchFamily="34" charset="0"/>
              <a:cs typeface="Arial" panose="020B0604020202020204" pitchFamily="34" charset="0"/>
            </a:endParaRPr>
          </a:p>
        </p:txBody>
      </p:sp>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53349" y="2970107"/>
            <a:ext cx="2049968" cy="2049968"/>
          </a:xfrm>
          <a:prstGeom prst="rect">
            <a:avLst/>
          </a:prstGeom>
        </p:spPr>
      </p:pic>
      <p:sp>
        <p:nvSpPr>
          <p:cNvPr id="15" name="Rectangular Callout 14"/>
          <p:cNvSpPr/>
          <p:nvPr/>
        </p:nvSpPr>
        <p:spPr>
          <a:xfrm>
            <a:off x="2054839" y="2655134"/>
            <a:ext cx="3530954" cy="854286"/>
          </a:xfrm>
          <a:prstGeom prst="wedgeRectCallout">
            <a:avLst>
              <a:gd name="adj1" fmla="val -65826"/>
              <a:gd name="adj2" fmla="val 111299"/>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In </a:t>
            </a:r>
            <a:r>
              <a:rPr lang="en-IN" sz="2400" dirty="0" err="1" smtClean="0">
                <a:solidFill>
                  <a:schemeClr val="tx1"/>
                </a:solidFill>
                <a:latin typeface="Arial" panose="020B0604020202020204" pitchFamily="34" charset="0"/>
                <a:cs typeface="Arial" panose="020B0604020202020204" pitchFamily="34" charset="0"/>
              </a:rPr>
              <a:t>i-th</a:t>
            </a:r>
            <a:r>
              <a:rPr lang="en-IN" sz="2400" dirty="0" smtClean="0">
                <a:solidFill>
                  <a:schemeClr val="tx1"/>
                </a:solidFill>
                <a:latin typeface="Arial" panose="020B0604020202020204" pitchFamily="34" charset="0"/>
                <a:cs typeface="Arial" panose="020B0604020202020204" pitchFamily="34" charset="0"/>
              </a:rPr>
              <a:t> iteration the string 2 x </a:t>
            </a:r>
            <a:r>
              <a:rPr lang="en-IN" sz="2400" dirty="0" err="1" smtClean="0">
                <a:solidFill>
                  <a:schemeClr val="tx1"/>
                </a:solidFill>
                <a:latin typeface="Arial" panose="020B0604020202020204" pitchFamily="34" charset="0"/>
                <a:cs typeface="Arial" panose="020B0604020202020204" pitchFamily="34" charset="0"/>
              </a:rPr>
              <a:t>i</a:t>
            </a:r>
            <a:r>
              <a:rPr lang="en-IN" sz="2400" dirty="0" smtClean="0">
                <a:solidFill>
                  <a:schemeClr val="tx1"/>
                </a:solidFill>
                <a:latin typeface="Arial" panose="020B0604020202020204" pitchFamily="34" charset="0"/>
                <a:cs typeface="Arial" panose="020B0604020202020204" pitchFamily="34" charset="0"/>
              </a:rPr>
              <a:t> = 2i will get printed</a:t>
            </a:r>
            <a:endParaRPr lang="en-US" sz="2400" dirty="0">
              <a:solidFill>
                <a:schemeClr val="tx1"/>
              </a:solidFill>
              <a:latin typeface="Arial" panose="020B0604020202020204" pitchFamily="34" charset="0"/>
              <a:cs typeface="Arial" panose="020B0604020202020204" pitchFamily="34" charset="0"/>
            </a:endParaRPr>
          </a:p>
        </p:txBody>
      </p:sp>
      <p:sp>
        <p:nvSpPr>
          <p:cNvPr id="17" name="Rectangular Callout 16"/>
          <p:cNvSpPr/>
          <p:nvPr/>
        </p:nvSpPr>
        <p:spPr>
          <a:xfrm>
            <a:off x="10792685" y="1320014"/>
            <a:ext cx="1230155" cy="681426"/>
          </a:xfrm>
          <a:prstGeom prst="wedgeRectCallout">
            <a:avLst>
              <a:gd name="adj1" fmla="val 2507"/>
              <a:gd name="adj2" fmla="val -95992"/>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Very Good!</a:t>
            </a:r>
            <a:endParaRPr lang="en-US" sz="2400" dirty="0">
              <a:solidFill>
                <a:schemeClr val="tx1"/>
              </a:solidFill>
              <a:latin typeface="Arial" panose="020B0604020202020204" pitchFamily="34" charset="0"/>
              <a:cs typeface="Arial" panose="020B0604020202020204" pitchFamily="34" charset="0"/>
            </a:endParaRPr>
          </a:p>
        </p:txBody>
      </p:sp>
      <p:sp>
        <p:nvSpPr>
          <p:cNvPr id="18" name="Rectangle 17"/>
          <p:cNvSpPr/>
          <p:nvPr/>
        </p:nvSpPr>
        <p:spPr>
          <a:xfrm>
            <a:off x="3585582" y="5372695"/>
            <a:ext cx="8268100" cy="1123552"/>
          </a:xfrm>
          <a:prstGeom prst="rect">
            <a:avLst/>
          </a:pr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smtClean="0">
                <a:solidFill>
                  <a:schemeClr val="tx1"/>
                </a:solidFill>
                <a:latin typeface="Arial" panose="020B0604020202020204" pitchFamily="34" charset="0"/>
                <a:cs typeface="Arial" panose="020B0604020202020204" pitchFamily="34" charset="0"/>
              </a:rPr>
              <a:t>Exercise 1</a:t>
            </a:r>
            <a:r>
              <a:rPr lang="en-IN" sz="2400" dirty="0" smtClean="0">
                <a:solidFill>
                  <a:schemeClr val="tx1"/>
                </a:solidFill>
                <a:latin typeface="Arial" panose="020B0604020202020204" pitchFamily="34" charset="0"/>
                <a:cs typeface="Arial" panose="020B0604020202020204" pitchFamily="34" charset="0"/>
              </a:rPr>
              <a:t>: sum of reciprocals of the first n even numbers</a:t>
            </a:r>
          </a:p>
          <a:p>
            <a:r>
              <a:rPr lang="en-IN" sz="2400" b="1" dirty="0" smtClean="0">
                <a:solidFill>
                  <a:schemeClr val="tx1"/>
                </a:solidFill>
                <a:latin typeface="Arial" panose="020B0604020202020204" pitchFamily="34" charset="0"/>
                <a:cs typeface="Arial" panose="020B0604020202020204" pitchFamily="34" charset="0"/>
              </a:rPr>
              <a:t>Exercise 2*</a:t>
            </a:r>
            <a:r>
              <a:rPr lang="en-IN" sz="2400" dirty="0" smtClean="0">
                <a:solidFill>
                  <a:schemeClr val="tx1"/>
                </a:solidFill>
                <a:latin typeface="Arial" panose="020B0604020202020204" pitchFamily="34" charset="0"/>
                <a:cs typeface="Arial" panose="020B0604020202020204" pitchFamily="34" charset="0"/>
              </a:rPr>
              <a:t>: sum of reciprocals of the first n prime numbers</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997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righ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up)">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left)">
                                      <p:cBhvr>
                                        <p:cTn id="6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4" grpId="0" animBg="1"/>
      <p:bldP spid="15"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354" y="36191"/>
            <a:ext cx="11938646" cy="1075433"/>
          </a:xfrm>
        </p:spPr>
        <p:txBody>
          <a:bodyPr>
            <a:normAutofit/>
          </a:bodyPr>
          <a:lstStyle/>
          <a:p>
            <a:r>
              <a:rPr lang="en-IN" dirty="0" smtClean="0"/>
              <a:t>From running sums to running counts</a:t>
            </a:r>
            <a:endParaRPr lang="en-US" dirty="0"/>
          </a:p>
        </p:txBody>
      </p:sp>
      <p:sp>
        <p:nvSpPr>
          <p:cNvPr id="3" name="Content Placeholder 2"/>
          <p:cNvSpPr>
            <a:spLocks noGrp="1"/>
          </p:cNvSpPr>
          <p:nvPr>
            <p:ph idx="1"/>
          </p:nvPr>
        </p:nvSpPr>
        <p:spPr>
          <a:xfrm>
            <a:off x="253354" y="1111624"/>
            <a:ext cx="11600328" cy="5746376"/>
          </a:xfrm>
        </p:spPr>
        <p:txBody>
          <a:bodyPr>
            <a:normAutofit/>
          </a:bodyPr>
          <a:lstStyle/>
          <a:p>
            <a:r>
              <a:rPr lang="en-US" dirty="0"/>
              <a:t>Read n from input, then scan n numbers, and print how many numbers were divisible by 3 or divisible by </a:t>
            </a:r>
            <a:r>
              <a:rPr lang="en-US" dirty="0" smtClean="0"/>
              <a:t>5</a:t>
            </a:r>
          </a:p>
          <a:p>
            <a:r>
              <a:rPr lang="en-IN" dirty="0" smtClean="0"/>
              <a:t>Repeating task seems to be</a:t>
            </a:r>
          </a:p>
          <a:p>
            <a:pPr algn="ctr"/>
            <a:r>
              <a:rPr lang="en-IN" i="1" dirty="0" smtClean="0"/>
              <a:t>Given the count of numbers div by 3 or 5 till now,</a:t>
            </a:r>
            <a:br>
              <a:rPr lang="en-IN" i="1" dirty="0" smtClean="0"/>
            </a:br>
            <a:r>
              <a:rPr lang="en-IN" i="1" dirty="0" smtClean="0"/>
              <a:t>read another number and add 1 to count if div by 3 or 5</a:t>
            </a:r>
            <a:endParaRPr lang="en-IN" i="1" dirty="0"/>
          </a:p>
          <a:p>
            <a:r>
              <a:rPr lang="en-IN" dirty="0" smtClean="0"/>
              <a:t>Here, we can use a variable (lets call it           ) to store the </a:t>
            </a:r>
            <a:r>
              <a:rPr lang="en-IN" i="1" dirty="0" smtClean="0"/>
              <a:t>running count </a:t>
            </a:r>
            <a:r>
              <a:rPr lang="en-IN" dirty="0" smtClean="0"/>
              <a:t>of numbers div by 3 or 5 seen till now</a:t>
            </a:r>
          </a:p>
          <a:p>
            <a:r>
              <a:rPr lang="en-IN" dirty="0" smtClean="0"/>
              <a:t>Loop invariants</a:t>
            </a:r>
          </a:p>
          <a:p>
            <a:pPr lvl="1"/>
            <a:r>
              <a:rPr lang="en-IN" dirty="0" smtClean="0"/>
              <a:t>At </a:t>
            </a:r>
            <a:r>
              <a:rPr lang="en-IN" dirty="0"/>
              <a:t>the beginning of </a:t>
            </a:r>
            <a:r>
              <a:rPr lang="en-IN" dirty="0" err="1"/>
              <a:t>i-th</a:t>
            </a:r>
            <a:r>
              <a:rPr lang="en-IN" dirty="0"/>
              <a:t> iteration, </a:t>
            </a:r>
            <a:r>
              <a:rPr lang="en-IN" dirty="0" smtClean="0"/>
              <a:t>count stores how many of the first (</a:t>
            </a:r>
            <a:r>
              <a:rPr lang="en-IN" dirty="0" err="1" smtClean="0"/>
              <a:t>i</a:t>
            </a:r>
            <a:r>
              <a:rPr lang="en-IN" dirty="0" smtClean="0"/>
              <a:t> – 1) numbers were divisible by 3 or divisible by 5</a:t>
            </a:r>
          </a:p>
          <a:p>
            <a:pPr lvl="1"/>
            <a:r>
              <a:rPr lang="en-IN" dirty="0" smtClean="0"/>
              <a:t>After the </a:t>
            </a:r>
            <a:r>
              <a:rPr lang="en-IN" dirty="0" err="1" smtClean="0"/>
              <a:t>i-th</a:t>
            </a:r>
            <a:r>
              <a:rPr lang="en-IN" dirty="0" smtClean="0"/>
              <a:t> iteration is over, </a:t>
            </a:r>
            <a:r>
              <a:rPr lang="en-IN" dirty="0"/>
              <a:t>count stores how many of the first </a:t>
            </a:r>
            <a:r>
              <a:rPr lang="en-IN" dirty="0" err="1" smtClean="0"/>
              <a:t>i</a:t>
            </a:r>
            <a:r>
              <a:rPr lang="en-IN" dirty="0" smtClean="0"/>
              <a:t> </a:t>
            </a:r>
            <a:r>
              <a:rPr lang="en-IN" dirty="0"/>
              <a:t>numbers were divisible by 3 or divisible by </a:t>
            </a:r>
            <a:r>
              <a:rPr lang="en-IN" dirty="0" smtClean="0"/>
              <a:t>5</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p:sp>
        <p:nvSpPr>
          <p:cNvPr id="5" name="Rectangle 4"/>
          <p:cNvSpPr/>
          <p:nvPr/>
        </p:nvSpPr>
        <p:spPr>
          <a:xfrm>
            <a:off x="8054522" y="3458615"/>
            <a:ext cx="1317990" cy="769441"/>
          </a:xfrm>
          <a:prstGeom prst="rect">
            <a:avLst/>
          </a:prstGeom>
        </p:spPr>
        <p:txBody>
          <a:bodyPr wrap="none">
            <a:spAutoFit/>
          </a:bodyPr>
          <a:lstStyle/>
          <a:p>
            <a:r>
              <a:rPr lang="it-IT" sz="4400" dirty="0" smtClean="0">
                <a:latin typeface="Arial Narrow" panose="020B0606020202030204" pitchFamily="34" charset="0"/>
              </a:rPr>
              <a:t>count</a:t>
            </a:r>
            <a:endParaRPr lang="it-IT" sz="4400" dirty="0">
              <a:latin typeface="Arial Narrow" panose="020B0606020202030204" pitchFamily="34" charset="0"/>
            </a:endParaRPr>
          </a:p>
        </p:txBody>
      </p:sp>
    </p:spTree>
    <p:extLst>
      <p:ext uri="{BB962C8B-B14F-4D97-AF65-F5344CB8AC3E}">
        <p14:creationId xmlns:p14="http://schemas.microsoft.com/office/powerpoint/2010/main" val="192390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while loop</a:t>
            </a:r>
            <a:endParaRPr lang="en-US" dirty="0"/>
          </a:p>
        </p:txBody>
      </p:sp>
      <p:sp>
        <p:nvSpPr>
          <p:cNvPr id="3" name="Content Placeholder 2"/>
          <p:cNvSpPr>
            <a:spLocks noGrp="1"/>
          </p:cNvSpPr>
          <p:nvPr>
            <p:ph idx="1"/>
          </p:nvPr>
        </p:nvSpPr>
        <p:spPr/>
        <p:txBody>
          <a:bodyPr/>
          <a:lstStyle/>
          <a:p>
            <a:r>
              <a:rPr lang="en-IN" dirty="0" smtClean="0"/>
              <a:t>Remember that we could write fancy for loops where </a:t>
            </a:r>
            <a:r>
              <a:rPr lang="en-IN" dirty="0" err="1" smtClean="0"/>
              <a:t>init_expr</a:t>
            </a:r>
            <a:r>
              <a:rPr lang="en-IN" dirty="0" smtClean="0"/>
              <a:t> and </a:t>
            </a:r>
            <a:r>
              <a:rPr lang="en-IN" dirty="0" err="1" smtClean="0"/>
              <a:t>update_expr</a:t>
            </a:r>
            <a:r>
              <a:rPr lang="en-IN" dirty="0" smtClean="0"/>
              <a:t> were empty?</a:t>
            </a:r>
          </a:p>
          <a:p>
            <a:endParaRPr lang="en-IN" dirty="0"/>
          </a:p>
          <a:p>
            <a:r>
              <a:rPr lang="en-IN" dirty="0" smtClean="0"/>
              <a:t>If we do the above, we had to write the </a:t>
            </a:r>
            <a:r>
              <a:rPr lang="en-IN" dirty="0" err="1" smtClean="0"/>
              <a:t>init_expr</a:t>
            </a:r>
            <a:r>
              <a:rPr lang="en-IN" dirty="0" smtClean="0"/>
              <a:t> before starting the for loop and write </a:t>
            </a:r>
            <a:r>
              <a:rPr lang="en-IN" dirty="0" err="1" smtClean="0"/>
              <a:t>update_expr</a:t>
            </a:r>
            <a:r>
              <a:rPr lang="en-IN" dirty="0" smtClean="0"/>
              <a:t> inside loop</a:t>
            </a:r>
          </a:p>
          <a:p>
            <a:r>
              <a:rPr lang="en-IN" dirty="0" smtClean="0"/>
              <a:t>There is a much neater way to write the above</a:t>
            </a:r>
          </a:p>
          <a:p>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p:sp>
        <p:nvSpPr>
          <p:cNvPr id="5" name="Rectangle 4"/>
          <p:cNvSpPr/>
          <p:nvPr/>
        </p:nvSpPr>
        <p:spPr>
          <a:xfrm>
            <a:off x="3478933" y="2008384"/>
            <a:ext cx="5149167" cy="769441"/>
          </a:xfrm>
          <a:prstGeom prst="rect">
            <a:avLst/>
          </a:prstGeom>
        </p:spPr>
        <p:txBody>
          <a:bodyPr wrap="none">
            <a:spAutoFit/>
          </a:bodyPr>
          <a:lstStyle/>
          <a:p>
            <a:r>
              <a:rPr lang="it-IT" sz="4400" dirty="0" smtClean="0">
                <a:latin typeface="Arial Narrow" panose="020B0606020202030204" pitchFamily="34" charset="0"/>
              </a:rPr>
              <a:t>for(;stopping_expr;){ ... }</a:t>
            </a:r>
            <a:endParaRPr lang="it-IT" sz="4400" dirty="0">
              <a:latin typeface="Arial Narrow" panose="020B0606020202030204" pitchFamily="34" charset="0"/>
            </a:endParaRPr>
          </a:p>
        </p:txBody>
      </p:sp>
      <p:sp>
        <p:nvSpPr>
          <p:cNvPr id="6" name="Rectangle 5"/>
          <p:cNvSpPr/>
          <p:nvPr/>
        </p:nvSpPr>
        <p:spPr>
          <a:xfrm>
            <a:off x="3747436" y="4057233"/>
            <a:ext cx="4612160" cy="2800767"/>
          </a:xfrm>
          <a:prstGeom prst="rect">
            <a:avLst/>
          </a:prstGeom>
        </p:spPr>
        <p:txBody>
          <a:bodyPr wrap="none">
            <a:spAutoFit/>
          </a:bodyPr>
          <a:lstStyle/>
          <a:p>
            <a:r>
              <a:rPr lang="it-IT" sz="4400" dirty="0" smtClean="0">
                <a:latin typeface="Arial Narrow" panose="020B0606020202030204" pitchFamily="34" charset="0"/>
              </a:rPr>
              <a:t>while(stopping_expr){</a:t>
            </a:r>
          </a:p>
          <a:p>
            <a:r>
              <a:rPr lang="it-IT" sz="4400" dirty="0" smtClean="0">
                <a:latin typeface="Arial Narrow" panose="020B0606020202030204" pitchFamily="34" charset="0"/>
              </a:rPr>
              <a:t>    statement1;</a:t>
            </a:r>
          </a:p>
          <a:p>
            <a:r>
              <a:rPr lang="it-IT" sz="4400" dirty="0">
                <a:latin typeface="Arial Narrow" panose="020B0606020202030204" pitchFamily="34" charset="0"/>
              </a:rPr>
              <a:t> </a:t>
            </a:r>
            <a:r>
              <a:rPr lang="it-IT" sz="4400" dirty="0" smtClean="0">
                <a:latin typeface="Arial Narrow" panose="020B0606020202030204" pitchFamily="34" charset="0"/>
              </a:rPr>
              <a:t>   statement2;</a:t>
            </a:r>
          </a:p>
          <a:p>
            <a:r>
              <a:rPr lang="it-IT" sz="4400" dirty="0" smtClean="0">
                <a:latin typeface="Arial Narrow" panose="020B0606020202030204" pitchFamily="34" charset="0"/>
              </a:rPr>
              <a:t>}</a:t>
            </a:r>
            <a:endParaRPr lang="it-IT" sz="4400" dirty="0">
              <a:latin typeface="Arial Narrow" panose="020B0606020202030204" pitchFamily="34" charset="0"/>
            </a:endParaRPr>
          </a:p>
        </p:txBody>
      </p:sp>
    </p:spTree>
    <p:extLst>
      <p:ext uri="{BB962C8B-B14F-4D97-AF65-F5344CB8AC3E}">
        <p14:creationId xmlns:p14="http://schemas.microsoft.com/office/powerpoint/2010/main" val="389441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while loop</a:t>
            </a:r>
            <a:endParaRPr lang="en-US" dirty="0"/>
          </a:p>
        </p:txBody>
      </p:sp>
      <p:sp>
        <p:nvSpPr>
          <p:cNvPr id="3" name="Content Placeholder 2"/>
          <p:cNvSpPr>
            <a:spLocks noGrp="1"/>
          </p:cNvSpPr>
          <p:nvPr>
            <p:ph idx="1"/>
          </p:nvPr>
        </p:nvSpPr>
        <p:spPr/>
        <p:txBody>
          <a:bodyPr/>
          <a:lstStyle/>
          <a:p>
            <a:pPr marL="0" indent="0">
              <a:buNone/>
            </a:pPr>
            <a:r>
              <a:rPr lang="en-IN" dirty="0" smtClean="0"/>
              <a:t>General form of a while loop</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sp>
        <p:nvSpPr>
          <p:cNvPr id="5" name="Rectangle 4"/>
          <p:cNvSpPr/>
          <p:nvPr/>
        </p:nvSpPr>
        <p:spPr>
          <a:xfrm>
            <a:off x="253353" y="1517007"/>
            <a:ext cx="8065700" cy="5016758"/>
          </a:xfrm>
          <a:prstGeom prst="rect">
            <a:avLst/>
          </a:prstGeom>
        </p:spPr>
        <p:txBody>
          <a:bodyPr wrap="square">
            <a:spAutoFit/>
          </a:bodyPr>
          <a:lstStyle/>
          <a:p>
            <a:r>
              <a:rPr lang="it-IT" sz="4000" dirty="0" smtClean="0">
                <a:latin typeface="Arial Narrow" panose="020B0606020202030204" pitchFamily="34" charset="0"/>
              </a:rPr>
              <a:t>while(stopping_expr){</a:t>
            </a:r>
          </a:p>
          <a:p>
            <a:r>
              <a:rPr lang="it-IT" sz="4000" dirty="0" smtClean="0">
                <a:latin typeface="Arial Narrow" panose="020B0606020202030204" pitchFamily="34" charset="0"/>
              </a:rPr>
              <a:t>    statement1;</a:t>
            </a:r>
          </a:p>
          <a:p>
            <a:r>
              <a:rPr lang="it-IT" sz="4000" dirty="0">
                <a:latin typeface="Arial Narrow" panose="020B0606020202030204" pitchFamily="34" charset="0"/>
              </a:rPr>
              <a:t> </a:t>
            </a:r>
            <a:r>
              <a:rPr lang="it-IT" sz="4000" dirty="0" smtClean="0">
                <a:latin typeface="Arial Narrow" panose="020B0606020202030204" pitchFamily="34" charset="0"/>
              </a:rPr>
              <a:t>   statement2;</a:t>
            </a:r>
          </a:p>
          <a:p>
            <a:r>
              <a:rPr lang="it-IT" sz="4000" dirty="0">
                <a:latin typeface="Arial Narrow" panose="020B0606020202030204" pitchFamily="34" charset="0"/>
              </a:rPr>
              <a:t> </a:t>
            </a:r>
            <a:r>
              <a:rPr lang="it-IT" sz="4000" dirty="0" smtClean="0">
                <a:latin typeface="Arial Narrow" panose="020B0606020202030204" pitchFamily="34" charset="0"/>
              </a:rPr>
              <a:t>   ...</a:t>
            </a:r>
          </a:p>
          <a:p>
            <a:r>
              <a:rPr lang="it-IT" sz="4000" dirty="0" smtClean="0">
                <a:latin typeface="Arial Narrow" panose="020B0606020202030204" pitchFamily="34" charset="0"/>
              </a:rPr>
              <a:t>}</a:t>
            </a:r>
          </a:p>
          <a:p>
            <a:r>
              <a:rPr lang="it-IT" sz="4000" dirty="0" smtClean="0">
                <a:latin typeface="Arial Narrow" panose="020B0606020202030204" pitchFamily="34" charset="0"/>
              </a:rPr>
              <a:t>statement3;</a:t>
            </a:r>
          </a:p>
          <a:p>
            <a:r>
              <a:rPr lang="it-IT" sz="4000" dirty="0" smtClean="0">
                <a:latin typeface="Arial Narrow" panose="020B0606020202030204" pitchFamily="34" charset="0"/>
              </a:rPr>
              <a:t>statement4;</a:t>
            </a:r>
          </a:p>
          <a:p>
            <a:r>
              <a:rPr lang="it-IT" sz="4000" dirty="0" smtClean="0">
                <a:latin typeface="Arial Narrow" panose="020B0606020202030204" pitchFamily="34" charset="0"/>
              </a:rPr>
              <a:t>...</a:t>
            </a:r>
            <a:r>
              <a:rPr lang="it-IT" sz="4000" dirty="0">
                <a:latin typeface="Arial Narrow" panose="020B0606020202030204" pitchFamily="34" charset="0"/>
              </a:rPr>
              <a:t>	</a:t>
            </a:r>
          </a:p>
        </p:txBody>
      </p:sp>
      <p:sp>
        <p:nvSpPr>
          <p:cNvPr id="9" name="Text Placeholder 11"/>
          <p:cNvSpPr txBox="1">
            <a:spLocks/>
          </p:cNvSpPr>
          <p:nvPr/>
        </p:nvSpPr>
        <p:spPr>
          <a:xfrm>
            <a:off x="4889607" y="3532525"/>
            <a:ext cx="5846074" cy="722376"/>
          </a:xfrm>
          <a:prstGeom prst="rect">
            <a:avLst/>
          </a:prstGeom>
        </p:spPr>
        <p:txBody>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Century Gothic" panose="020B0502020202020204" pitchFamily="34" charset="0"/>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IN" b="1" dirty="0" smtClean="0"/>
              <a:t>How we usually speak to a human</a:t>
            </a:r>
            <a:endParaRPr lang="en-US" b="1" dirty="0"/>
          </a:p>
        </p:txBody>
      </p:sp>
      <p:sp>
        <p:nvSpPr>
          <p:cNvPr id="10" name="Content Placeholder 12"/>
          <p:cNvSpPr txBox="1">
            <a:spLocks/>
          </p:cNvSpPr>
          <p:nvPr/>
        </p:nvSpPr>
        <p:spPr>
          <a:xfrm>
            <a:off x="3580598" y="4214192"/>
            <a:ext cx="8464092" cy="2504660"/>
          </a:xfrm>
          <a:prstGeom prst="roundRect">
            <a:avLst>
              <a:gd name="adj" fmla="val 7661"/>
            </a:avLst>
          </a:prstGeom>
          <a:ln w="28575">
            <a:solidFill>
              <a:schemeClr val="accent3"/>
            </a:solidFill>
          </a:ln>
        </p:spPr>
        <p:txBody>
          <a:bodyP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Century Gothic" panose="020B0502020202020204" pitchFamily="34" charset="0"/>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r>
              <a:rPr lang="en-IN" sz="2800" dirty="0" smtClean="0"/>
              <a:t>1. First check the stopping expression</a:t>
            </a:r>
          </a:p>
          <a:p>
            <a:pPr marL="0" indent="0">
              <a:buNone/>
            </a:pPr>
            <a:r>
              <a:rPr lang="en-IN" sz="2800" dirty="0" smtClean="0"/>
              <a:t>2. If stopping expression is true</a:t>
            </a:r>
          </a:p>
          <a:p>
            <a:pPr lvl="1"/>
            <a:r>
              <a:rPr lang="en-IN" sz="2800" dirty="0"/>
              <a:t> </a:t>
            </a:r>
            <a:r>
              <a:rPr lang="en-IN" sz="2800" dirty="0" smtClean="0"/>
              <a:t>   Execute all statements inside braces</a:t>
            </a:r>
          </a:p>
          <a:p>
            <a:pPr lvl="1"/>
            <a:r>
              <a:rPr lang="en-IN" sz="2800" dirty="0" smtClean="0"/>
              <a:t>    Go back to step 2</a:t>
            </a:r>
          </a:p>
          <a:p>
            <a:pPr marL="4572" lvl="1" indent="0">
              <a:buNone/>
            </a:pPr>
            <a:r>
              <a:rPr lang="en-IN" sz="2800" dirty="0" smtClean="0"/>
              <a:t>    Else stop looping and execute rest of code</a:t>
            </a:r>
          </a:p>
          <a:p>
            <a:endParaRPr lang="en-US" sz="2800" dirty="0"/>
          </a:p>
        </p:txBody>
      </p:sp>
      <p:sp>
        <p:nvSpPr>
          <p:cNvPr id="12" name="Rectangle 11"/>
          <p:cNvSpPr/>
          <p:nvPr/>
        </p:nvSpPr>
        <p:spPr>
          <a:xfrm>
            <a:off x="1452597" y="1590261"/>
            <a:ext cx="2653099" cy="603158"/>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639491" y="4241556"/>
            <a:ext cx="3550132" cy="603158"/>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2960" y="2245713"/>
            <a:ext cx="2377665" cy="171268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927657" y="5236499"/>
            <a:ext cx="4878297" cy="46485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30960" y="4647803"/>
            <a:ext cx="2243275" cy="17646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376216" y="6118737"/>
            <a:ext cx="2196829" cy="48027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122207" y="1590261"/>
            <a:ext cx="327991" cy="703289"/>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53352" y="4018123"/>
            <a:ext cx="327991" cy="703289"/>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0090569" y="234529"/>
            <a:ext cx="1858617" cy="904461"/>
            <a:chOff x="3286682" y="2292350"/>
            <a:chExt cx="1858617" cy="904461"/>
          </a:xfrm>
        </p:grpSpPr>
        <p:sp>
          <p:nvSpPr>
            <p:cNvPr id="23" name="Rounded Rectangle 22"/>
            <p:cNvSpPr/>
            <p:nvPr/>
          </p:nvSpPr>
          <p:spPr>
            <a:xfrm>
              <a:off x="3286682" y="2292350"/>
              <a:ext cx="1858617" cy="904461"/>
            </a:xfrm>
            <a:prstGeom prst="roundRect">
              <a:avLst>
                <a:gd name="adj" fmla="val 39133"/>
              </a:avLst>
            </a:prstGeom>
            <a:solidFill>
              <a:schemeClr val="tx1">
                <a:lumMod val="50000"/>
                <a:lumOff val="50000"/>
              </a:schemeClr>
            </a:solid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60560"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352929"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ular Callout 25"/>
          <p:cNvSpPr/>
          <p:nvPr/>
        </p:nvSpPr>
        <p:spPr>
          <a:xfrm>
            <a:off x="5007603" y="123919"/>
            <a:ext cx="4796167" cy="854286"/>
          </a:xfrm>
          <a:prstGeom prst="wedgeRectCallout">
            <a:avLst>
              <a:gd name="adj1" fmla="val 61924"/>
              <a:gd name="adj2" fmla="val -2719"/>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Brackets essential if you want me to do many things</a:t>
            </a:r>
            <a:r>
              <a:rPr lang="en-IN" sz="2400" dirty="0">
                <a:solidFill>
                  <a:schemeClr val="tx1"/>
                </a:solidFill>
                <a:latin typeface="Arial" panose="020B0604020202020204" pitchFamily="34" charset="0"/>
                <a:cs typeface="Arial" panose="020B0604020202020204" pitchFamily="34" charset="0"/>
              </a:rPr>
              <a:t> </a:t>
            </a:r>
            <a:r>
              <a:rPr lang="en-IN" sz="2400" dirty="0" smtClean="0">
                <a:solidFill>
                  <a:schemeClr val="tx1"/>
                </a:solidFill>
                <a:latin typeface="Arial" panose="020B0604020202020204" pitchFamily="34" charset="0"/>
                <a:cs typeface="Arial" panose="020B0604020202020204" pitchFamily="34" charset="0"/>
              </a:rPr>
              <a:t>while looping</a:t>
            </a:r>
            <a:endParaRPr lang="en-US" sz="2400" dirty="0">
              <a:solidFill>
                <a:schemeClr val="tx1"/>
              </a:solidFill>
              <a:latin typeface="Arial" panose="020B0604020202020204" pitchFamily="34" charset="0"/>
              <a:cs typeface="Arial" panose="020B0604020202020204" pitchFamily="34" charset="0"/>
            </a:endParaRPr>
          </a:p>
        </p:txBody>
      </p: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50960" y="1268631"/>
            <a:ext cx="2092982" cy="2092982"/>
          </a:xfrm>
          <a:prstGeom prst="rect">
            <a:avLst/>
          </a:prstGeom>
        </p:spPr>
      </p:pic>
      <p:sp>
        <p:nvSpPr>
          <p:cNvPr id="28" name="Rectangular Callout 27"/>
          <p:cNvSpPr/>
          <p:nvPr/>
        </p:nvSpPr>
        <p:spPr>
          <a:xfrm>
            <a:off x="6184909" y="1046511"/>
            <a:ext cx="3614746" cy="873031"/>
          </a:xfrm>
          <a:prstGeom prst="wedgeRectCallout">
            <a:avLst>
              <a:gd name="adj1" fmla="val 84888"/>
              <a:gd name="adj2" fmla="val 61263"/>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So what is the difference between for and while?</a:t>
            </a:r>
            <a:endParaRPr lang="en-US" sz="2400" dirty="0">
              <a:solidFill>
                <a:schemeClr val="tx1"/>
              </a:solidFill>
              <a:latin typeface="Arial" panose="020B0604020202020204" pitchFamily="34" charset="0"/>
              <a:cs typeface="Arial" panose="020B060402020202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279955" y="1295997"/>
            <a:ext cx="2049968" cy="2049968"/>
          </a:xfrm>
          <a:prstGeom prst="rect">
            <a:avLst/>
          </a:prstGeom>
        </p:spPr>
      </p:pic>
      <p:sp>
        <p:nvSpPr>
          <p:cNvPr id="31" name="Rectangular Callout 30"/>
          <p:cNvSpPr/>
          <p:nvPr/>
        </p:nvSpPr>
        <p:spPr>
          <a:xfrm>
            <a:off x="6312390" y="1985103"/>
            <a:ext cx="3975044" cy="1494281"/>
          </a:xfrm>
          <a:prstGeom prst="wedgeRectCallout">
            <a:avLst>
              <a:gd name="adj1" fmla="val -71015"/>
              <a:gd name="adj2" fmla="val 194"/>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In general not much – it is a matter of style. Use while when you don’t know how many iterations will loop run</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334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bg/>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500"/>
                                        <p:tgtEl>
                                          <p:spTgt spid="15"/>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left)">
                                      <p:cBhvr>
                                        <p:cTn id="60" dur="500"/>
                                        <p:tgtEl>
                                          <p:spTgt spid="19"/>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up)">
                                      <p:cBhvr>
                                        <p:cTn id="68" dur="500"/>
                                        <p:tgtEl>
                                          <p:spTgt spid="20"/>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up)">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2"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right)">
                                      <p:cBhvr>
                                        <p:cTn id="80" dur="500"/>
                                        <p:tgtEl>
                                          <p:spTgt spid="26"/>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2" fill="hold" grpId="0" nodeType="click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wipe(right)">
                                      <p:cBhvr>
                                        <p:cTn id="89" dur="500"/>
                                        <p:tgtEl>
                                          <p:spTgt spid="28"/>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30"/>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wipe(left)">
                                      <p:cBhvr>
                                        <p:cTn id="9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9" grpId="0" build="p"/>
      <p:bldP spid="10" grpId="0" build="p" animBg="1"/>
      <p:bldP spid="12" grpId="0" animBg="1"/>
      <p:bldP spid="13" grpId="0" animBg="1"/>
      <p:bldP spid="14" grpId="0" animBg="1"/>
      <p:bldP spid="15" grpId="0" animBg="1"/>
      <p:bldP spid="18" grpId="0" animBg="1"/>
      <p:bldP spid="19" grpId="0" animBg="1"/>
      <p:bldP spid="20" grpId="0" animBg="1"/>
      <p:bldP spid="21" grpId="0" animBg="1"/>
      <p:bldP spid="26" grpId="0" animBg="1"/>
      <p:bldP spid="28" grpId="0" animBg="1"/>
      <p:bldP spid="3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170.0087"/>
  <p:tag name="ORIGINALWIDTH" val="737.0379"/>
  <p:tag name="LATEXADDIN" val="\documentclass{article}&#10;\usepackage{amsmath,amssymb}&#10;\usepackage{olo}&#10;\usepackage[dvipsnames]{xcolor}&#10;\pagestyle{empty}&#10;\begin{document}&#10;&#10;\[&#10;\frac11 + \frac12 + \frac13 + \ldots + \frac1n&#10;\]&#10;&#10;\end{document}"/>
  <p:tag name="IGUANATEXSIZE" val="32"/>
  <p:tag name="IGUANATEXCURSOR" val="187"/>
</p:tagLst>
</file>

<file path=ppt/tags/tag2.xml><?xml version="1.0" encoding="utf-8"?>
<p:tagLst xmlns:a="http://schemas.openxmlformats.org/drawingml/2006/main" xmlns:r="http://schemas.openxmlformats.org/officeDocument/2006/relationships" xmlns:p="http://schemas.openxmlformats.org/presentationml/2006/main">
  <p:tag name="ORIGINALHEIGHT" val="169.5087"/>
  <p:tag name="ORIGINALWIDTH" val="41.50212"/>
  <p:tag name="LATEXADDIN" val="\documentclass{article}&#10;\usepackage{amsmath,amssymb}&#10;\usepackage{olo}&#10;\usepackage[dvipsnames]{xcolor}&#10;\pagestyle{empty}&#10;\begin{document}&#10;&#10;\[&#10;\frac1i&#10;\]&#10;&#10;\end{document}"/>
  <p:tag name="IGUANATEXSIZE" val="32"/>
  <p:tag name="IGUANATEXCURSOR" val="148"/>
</p:tagLst>
</file>

<file path=ppt/tags/tag3.xml><?xml version="1.0" encoding="utf-8"?>
<p:tagLst xmlns:a="http://schemas.openxmlformats.org/drawingml/2006/main" xmlns:r="http://schemas.openxmlformats.org/officeDocument/2006/relationships" xmlns:p="http://schemas.openxmlformats.org/presentationml/2006/main">
  <p:tag name="ORIGINALHEIGHT" val="170.0087"/>
  <p:tag name="ORIGINALWIDTH" val="858.5441"/>
  <p:tag name="LATEXADDIN" val="\documentclass{article}&#10;\usepackage{amsmath,amssymb}&#10;\usepackage{olo}&#10;\usepackage[dvipsnames]{xcolor}&#10;\pagestyle{empty}&#10;\begin{document}&#10;&#10;\[&#10;\frac11 + \frac12 + \frac13 + \ldots + \frac1{i-1}&#10;\]&#10;&#10;\end{document}"/>
  <p:tag name="IGUANATEXSIZE" val="32"/>
  <p:tag name="IGUANATEXCURSOR" val="191"/>
</p:tagLst>
</file>

<file path=ppt/tags/tag4.xml><?xml version="1.0" encoding="utf-8"?>
<p:tagLst xmlns:a="http://schemas.openxmlformats.org/drawingml/2006/main" xmlns:r="http://schemas.openxmlformats.org/officeDocument/2006/relationships" xmlns:p="http://schemas.openxmlformats.org/presentationml/2006/main">
  <p:tag name="ORIGINALHEIGHT" val="170.0087"/>
  <p:tag name="ORIGINALWIDTH" val="728.5375"/>
  <p:tag name="LATEXADDIN" val="\documentclass{article}&#10;\usepackage{amsmath,amssymb}&#10;\usepackage{olo}&#10;\usepackage[dvipsnames]{xcolor}&#10;\pagestyle{empty}&#10;\begin{document}&#10;&#10;\[&#10;\frac11 + \frac12 + \frac13 + \ldots + \frac1i&#10;\]&#10;&#10;\end{document}"/>
  <p:tag name="IGUANATEXSIZE" val="32"/>
  <p:tag name="IGUANATEXCURSOR" val="187"/>
</p:tagLst>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167</TotalTime>
  <Words>981</Words>
  <Application>Microsoft Office PowerPoint</Application>
  <PresentationFormat>Widescreen</PresentationFormat>
  <Paragraphs>133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Narrow</vt:lpstr>
      <vt:lpstr>Calibri</vt:lpstr>
      <vt:lpstr>Calibri Light</vt:lpstr>
      <vt:lpstr>Century Gothic</vt:lpstr>
      <vt:lpstr>Wingdings</vt:lpstr>
      <vt:lpstr>Metropolitan</vt:lpstr>
      <vt:lpstr>Loop Examples</vt:lpstr>
      <vt:lpstr>The for loop</vt:lpstr>
      <vt:lpstr>Some useful Tips for using Loops</vt:lpstr>
      <vt:lpstr>When loops are not very useful</vt:lpstr>
      <vt:lpstr>Print sum of reciprocals of 1, 2 … n</vt:lpstr>
      <vt:lpstr>Loop Invariants</vt:lpstr>
      <vt:lpstr>From running sums to running counts</vt:lpstr>
      <vt:lpstr>The while loop</vt:lpstr>
      <vt:lpstr>The while loop</vt:lpstr>
      <vt:lpstr>Scanning a list of numbers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dc:creator>
  <cp:lastModifiedBy>Purushottam Kar</cp:lastModifiedBy>
  <cp:revision>62</cp:revision>
  <dcterms:created xsi:type="dcterms:W3CDTF">2018-07-30T05:08:11Z</dcterms:created>
  <dcterms:modified xsi:type="dcterms:W3CDTF">2019-12-19T07:03:30Z</dcterms:modified>
</cp:coreProperties>
</file>