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Arrays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ways</a:t>
            </a:r>
          </a:p>
          <a:p>
            <a:r>
              <a:rPr lang="en-IN" dirty="0" smtClean="0"/>
              <a:t>Read into an integer and then transfer into array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Directly read into the array element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2187057"/>
            <a:ext cx="431881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a[6], temp;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scanf("%d", &amp;temp);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a[2] = temp;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353" y="5049526"/>
            <a:ext cx="406233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scanf("%d", &amp;a[2]);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009322" y="5173081"/>
            <a:ext cx="6460435" cy="1048816"/>
          </a:xfrm>
          <a:prstGeom prst="wedgeRectCallout">
            <a:avLst>
              <a:gd name="adj1" fmla="val -62094"/>
              <a:gd name="adj2" fmla="val 415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Precedence rules force &amp;a[2] to be interpreted by Mr C as &amp;(a[2]) and not as (&amp;a)[2]</a:t>
            </a:r>
          </a:p>
        </p:txBody>
      </p:sp>
    </p:spTree>
    <p:extLst>
      <p:ext uri="{BB962C8B-B14F-4D97-AF65-F5344CB8AC3E}">
        <p14:creationId xmlns:p14="http://schemas.microsoft.com/office/powerpoint/2010/main" val="23387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Tips on Correcting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Print non-output variables as well – it is boring </a:t>
            </a:r>
            <a:r>
              <a:rPr lang="en-IN" dirty="0" smtClean="0">
                <a:sym typeface="Wingdings" panose="05000000000000000000" pitchFamily="2" charset="2"/>
              </a:rPr>
              <a:t> but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2" y="1703002"/>
            <a:ext cx="3145831" cy="36840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 Narrow" panose="020B0606020202030204" pitchFamily="34" charset="0"/>
              </a:rPr>
              <a:t>int sum = 0, i, num;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for(i = 1; i &lt;= </a:t>
            </a:r>
            <a:r>
              <a:rPr lang="pt-BR" sz="2800" dirty="0" smtClean="0">
                <a:latin typeface="Arial Narrow" panose="020B0606020202030204" pitchFamily="34" charset="0"/>
              </a:rPr>
              <a:t>5; </a:t>
            </a:r>
            <a:r>
              <a:rPr lang="pt-BR" sz="2800" dirty="0">
                <a:latin typeface="Arial Narrow" panose="020B0606020202030204" pitchFamily="34" charset="0"/>
              </a:rPr>
              <a:t>i++){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   if </a:t>
            </a:r>
            <a:r>
              <a:rPr lang="pt-BR" sz="2800" dirty="0" smtClean="0">
                <a:latin typeface="Arial Narrow" panose="020B0606020202030204" pitchFamily="34" charset="0"/>
              </a:rPr>
              <a:t>(num </a:t>
            </a:r>
            <a:r>
              <a:rPr lang="pt-BR" sz="2800" dirty="0">
                <a:latin typeface="Arial Narrow" panose="020B0606020202030204" pitchFamily="34" charset="0"/>
              </a:rPr>
              <a:t>&gt;</a:t>
            </a:r>
            <a:r>
              <a:rPr lang="pt-BR" sz="2800" dirty="0" smtClean="0">
                <a:latin typeface="Arial Narrow" panose="020B0606020202030204" pitchFamily="34" charset="0"/>
              </a:rPr>
              <a:t> </a:t>
            </a:r>
            <a:r>
              <a:rPr lang="pt-BR" sz="2800" dirty="0">
                <a:latin typeface="Arial Narrow" panose="020B0606020202030204" pitchFamily="34" charset="0"/>
              </a:rPr>
              <a:t>0</a:t>
            </a:r>
            <a:r>
              <a:rPr lang="pt-BR" sz="2800" dirty="0" smtClean="0">
                <a:latin typeface="Arial Narrow" panose="020B0606020202030204" pitchFamily="34" charset="0"/>
              </a:rPr>
              <a:t>)</a:t>
            </a:r>
          </a:p>
          <a:p>
            <a:r>
              <a:rPr lang="pt-BR" sz="2800" dirty="0" smtClean="0">
                <a:latin typeface="Arial Narrow" panose="020B0606020202030204" pitchFamily="34" charset="0"/>
              </a:rPr>
              <a:t>        continue;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>
                <a:latin typeface="Arial Narrow" panose="020B0606020202030204" pitchFamily="34" charset="0"/>
              </a:rPr>
              <a:t>    sum += num;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717" y="1703002"/>
            <a:ext cx="1946345" cy="194634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599584" y="782405"/>
            <a:ext cx="3859916" cy="826245"/>
          </a:xfrm>
          <a:prstGeom prst="wedgeRectCallout">
            <a:avLst>
              <a:gd name="adj1" fmla="val 71868"/>
              <a:gd name="adj2" fmla="val 1079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code is not printing sum of positive numbers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05584" y="3875340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3503815" y="1710306"/>
            <a:ext cx="3689525" cy="36767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 Narrow" panose="020B0606020202030204" pitchFamily="34" charset="0"/>
              </a:rPr>
              <a:t>int sum = 0, i, num;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for(i = 1; i &lt;= </a:t>
            </a:r>
            <a:r>
              <a:rPr lang="pt-BR" sz="2800" dirty="0" smtClean="0">
                <a:latin typeface="Arial Narrow" panose="020B0606020202030204" pitchFamily="34" charset="0"/>
              </a:rPr>
              <a:t>5; </a:t>
            </a:r>
            <a:r>
              <a:rPr lang="pt-BR" sz="2800" dirty="0">
                <a:latin typeface="Arial Narrow" panose="020B0606020202030204" pitchFamily="34" charset="0"/>
              </a:rPr>
              <a:t>i++){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   if </a:t>
            </a:r>
            <a:r>
              <a:rPr lang="pt-BR" sz="2800" dirty="0" smtClean="0">
                <a:latin typeface="Arial Narrow" panose="020B0606020202030204" pitchFamily="34" charset="0"/>
              </a:rPr>
              <a:t>(num </a:t>
            </a:r>
            <a:r>
              <a:rPr lang="pt-BR" sz="2800" dirty="0">
                <a:latin typeface="Arial Narrow" panose="020B0606020202030204" pitchFamily="34" charset="0"/>
              </a:rPr>
              <a:t>&gt;</a:t>
            </a:r>
            <a:r>
              <a:rPr lang="pt-BR" sz="2800" dirty="0" smtClean="0">
                <a:latin typeface="Arial Narrow" panose="020B0606020202030204" pitchFamily="34" charset="0"/>
              </a:rPr>
              <a:t> 0) continue;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>
                <a:latin typeface="Arial Narrow" panose="020B0606020202030204" pitchFamily="34" charset="0"/>
              </a:rPr>
              <a:t>    sum += num</a:t>
            </a:r>
            <a:r>
              <a:rPr lang="pt-BR" sz="28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printf(“add %d\n”, num); 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067174" y="3352962"/>
            <a:ext cx="775226" cy="730768"/>
          </a:xfrm>
          <a:prstGeom prst="wedgeRectCallout">
            <a:avLst>
              <a:gd name="adj1" fmla="val 108531"/>
              <a:gd name="adj2" fmla="val 515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2" y="5401543"/>
            <a:ext cx="3861448" cy="14564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3352" y="5716228"/>
            <a:ext cx="208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1 2 -3 -5 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8686800" y="5036159"/>
            <a:ext cx="1150930" cy="1126102"/>
          </a:xfrm>
          <a:prstGeom prst="wedgeRectCallout">
            <a:avLst>
              <a:gd name="adj1" fmla="val 93442"/>
              <a:gd name="adj2" fmla="val -851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-3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-5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803057" y="4206026"/>
            <a:ext cx="2039343" cy="730768"/>
          </a:xfrm>
          <a:prstGeom prst="wedgeRectCallout">
            <a:avLst>
              <a:gd name="adj1" fmla="val 71561"/>
              <a:gd name="adj2" fmla="val -369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other variables too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21" y="1710306"/>
            <a:ext cx="1939041" cy="1939041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6599584" y="1773934"/>
            <a:ext cx="3859916" cy="826245"/>
          </a:xfrm>
          <a:prstGeom prst="wedgeRectCallout">
            <a:avLst>
              <a:gd name="adj1" fmla="val 58478"/>
              <a:gd name="adj2" fmla="val 898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relational expression in if statement is wrong!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81133" y="3231370"/>
            <a:ext cx="1394275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3" grpId="0" animBg="1"/>
      <p:bldP spid="12" grpId="0" animBg="1"/>
      <p:bldP spid="16" grpId="0"/>
      <p:bldP spid="18" grpId="0" animBg="1"/>
      <p:bldP spid="17" grpId="0" animBg="1"/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Tips on Correcting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Execute your own code in your own mind to see why code is not working as expected</a:t>
            </a:r>
          </a:p>
          <a:p>
            <a:r>
              <a:rPr lang="en-IN" dirty="0" smtClean="0"/>
              <a:t>This step is known as </a:t>
            </a:r>
            <a:r>
              <a:rPr lang="en-IN" i="1" dirty="0" smtClean="0"/>
              <a:t>tracing the program</a:t>
            </a:r>
            <a:endParaRPr lang="en-IN" dirty="0" smtClean="0"/>
          </a:p>
          <a:p>
            <a:r>
              <a:rPr lang="en-IN" dirty="0" smtClean="0"/>
              <a:t>Just as you do in the “What will be the output” style questions in minor quiz.</a:t>
            </a:r>
          </a:p>
          <a:p>
            <a:r>
              <a:rPr lang="en-IN" dirty="0" smtClean="0"/>
              <a:t>Do this on simple inputs first otherwise tracing will become very confusing and difficult</a:t>
            </a:r>
          </a:p>
          <a:p>
            <a:r>
              <a:rPr lang="en-IN" dirty="0" err="1" smtClean="0"/>
              <a:t>Prutor</a:t>
            </a:r>
            <a:r>
              <a:rPr lang="en-IN" dirty="0" smtClean="0"/>
              <a:t> offers a visualizer (Run &gt; Visualize) – not a magical tool, just helps you trace your program more comfortably</a:t>
            </a:r>
          </a:p>
          <a:p>
            <a:r>
              <a:rPr lang="en-IN" dirty="0" smtClean="0"/>
              <a:t>Other tools called </a:t>
            </a:r>
            <a:r>
              <a:rPr lang="en-IN" i="1" dirty="0" smtClean="0"/>
              <a:t>debuggers </a:t>
            </a:r>
            <a:r>
              <a:rPr lang="en-IN" dirty="0" smtClean="0"/>
              <a:t>also widely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6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Tips on Correcting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there is some portion of code not getting executed, write a </a:t>
            </a:r>
            <a:r>
              <a:rPr lang="en-IN" dirty="0" err="1" smtClean="0"/>
              <a:t>printf</a:t>
            </a:r>
            <a:r>
              <a:rPr lang="en-IN" dirty="0" smtClean="0"/>
              <a:t> statement there printing “Hello” or “XYZ”</a:t>
            </a:r>
          </a:p>
          <a:p>
            <a:r>
              <a:rPr lang="en-IN" dirty="0" smtClean="0"/>
              <a:t>Will act as a flag telling you whether that piece of code is indeed getting executed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2" y="3064663"/>
            <a:ext cx="3145831" cy="31771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 Narrow" panose="020B0606020202030204" pitchFamily="34" charset="0"/>
              </a:rPr>
              <a:t>int sum = 0, i, </a:t>
            </a:r>
            <a:r>
              <a:rPr lang="pt-BR" sz="2800" dirty="0" smtClean="0">
                <a:latin typeface="Arial Narrow" panose="020B0606020202030204" pitchFamily="34" charset="0"/>
              </a:rPr>
              <a:t>j, num</a:t>
            </a:r>
            <a:r>
              <a:rPr lang="pt-BR" sz="2800" dirty="0">
                <a:latin typeface="Arial Narrow" panose="020B0606020202030204" pitchFamily="34" charset="0"/>
              </a:rPr>
              <a:t>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for(i = 1; i &lt;= </a:t>
            </a:r>
            <a:r>
              <a:rPr lang="pt-BR" sz="2800" dirty="0" smtClean="0">
                <a:latin typeface="Arial Narrow" panose="020B0606020202030204" pitchFamily="34" charset="0"/>
              </a:rPr>
              <a:t>5; </a:t>
            </a:r>
            <a:r>
              <a:rPr lang="pt-BR" sz="2800" dirty="0">
                <a:latin typeface="Arial Narrow" panose="020B0606020202030204" pitchFamily="34" charset="0"/>
              </a:rPr>
              <a:t>i</a:t>
            </a:r>
            <a:r>
              <a:rPr lang="pt-BR" sz="2800" dirty="0" smtClean="0">
                <a:latin typeface="Arial Narrow" panose="020B0606020202030204" pitchFamily="34" charset="0"/>
              </a:rPr>
              <a:t>++){</a:t>
            </a:r>
          </a:p>
          <a:p>
            <a:r>
              <a:rPr lang="pt-BR" sz="2800" dirty="0" smtClean="0">
                <a:latin typeface="Arial Narrow" panose="020B0606020202030204" pitchFamily="34" charset="0"/>
              </a:rPr>
              <a:t>    j = i % 2;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>
                <a:latin typeface="Arial Narrow" panose="020B0606020202030204" pitchFamily="34" charset="0"/>
              </a:rPr>
              <a:t>    </a:t>
            </a:r>
            <a:r>
              <a:rPr lang="pt-BR" sz="2800" dirty="0" smtClean="0">
                <a:latin typeface="Arial Narrow" panose="020B0606020202030204" pitchFamily="34" charset="0"/>
              </a:rPr>
              <a:t>if(j = 0)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 sum += num;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 smtClean="0">
                <a:latin typeface="Arial Narrow" panose="020B0606020202030204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4" y="4911655"/>
            <a:ext cx="1946345" cy="1946345"/>
          </a:xfrm>
          <a:prstGeom prst="rect">
            <a:avLst/>
          </a:prstGeom>
        </p:spPr>
      </p:pic>
      <p:sp>
        <p:nvSpPr>
          <p:cNvPr id="8" name="Content Placeholder 10"/>
          <p:cNvSpPr txBox="1">
            <a:spLocks/>
          </p:cNvSpPr>
          <p:nvPr/>
        </p:nvSpPr>
        <p:spPr>
          <a:xfrm>
            <a:off x="3572635" y="3064663"/>
            <a:ext cx="3484148" cy="36541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 Narrow" panose="020B0606020202030204" pitchFamily="34" charset="0"/>
              </a:rPr>
              <a:t>int sum = 0, i, </a:t>
            </a:r>
            <a:r>
              <a:rPr lang="pt-BR" sz="2800" dirty="0" smtClean="0">
                <a:latin typeface="Arial Narrow" panose="020B0606020202030204" pitchFamily="34" charset="0"/>
              </a:rPr>
              <a:t>j, num</a:t>
            </a:r>
            <a:r>
              <a:rPr lang="pt-BR" sz="2800" dirty="0">
                <a:latin typeface="Arial Narrow" panose="020B0606020202030204" pitchFamily="34" charset="0"/>
              </a:rPr>
              <a:t>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for(i = 1; i &lt;= </a:t>
            </a:r>
            <a:r>
              <a:rPr lang="pt-BR" sz="2800" dirty="0" smtClean="0">
                <a:latin typeface="Arial Narrow" panose="020B0606020202030204" pitchFamily="34" charset="0"/>
              </a:rPr>
              <a:t>5; </a:t>
            </a:r>
            <a:r>
              <a:rPr lang="pt-BR" sz="2800" dirty="0">
                <a:latin typeface="Arial Narrow" panose="020B0606020202030204" pitchFamily="34" charset="0"/>
              </a:rPr>
              <a:t>i</a:t>
            </a:r>
            <a:r>
              <a:rPr lang="pt-BR" sz="2800" dirty="0" smtClean="0">
                <a:latin typeface="Arial Narrow" panose="020B0606020202030204" pitchFamily="34" charset="0"/>
              </a:rPr>
              <a:t>++){</a:t>
            </a:r>
          </a:p>
          <a:p>
            <a:r>
              <a:rPr lang="pt-BR" sz="2800" dirty="0" smtClean="0">
                <a:latin typeface="Arial Narrow" panose="020B0606020202030204" pitchFamily="34" charset="0"/>
              </a:rPr>
              <a:t>    j = i % 2;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>
                <a:latin typeface="Arial Narrow" panose="020B0606020202030204" pitchFamily="34" charset="0"/>
              </a:rPr>
              <a:t>    </a:t>
            </a:r>
            <a:r>
              <a:rPr lang="pt-BR" sz="2800" dirty="0" smtClean="0">
                <a:latin typeface="Arial Narrow" panose="020B0606020202030204" pitchFamily="34" charset="0"/>
              </a:rPr>
              <a:t>if(j = 0){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 sum += num;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       </a:t>
            </a:r>
            <a:r>
              <a:rPr lang="pt-BR" sz="2800" dirty="0" smtClean="0">
                <a:latin typeface="Arial Narrow" panose="020B0606020202030204" pitchFamily="34" charset="0"/>
              </a:rPr>
              <a:t>printf(“Inside if\n”);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 smtClean="0">
                <a:latin typeface="Arial Narrow" panose="020B0606020202030204" pitchFamily="34" charset="0"/>
              </a:rPr>
              <a:t>}}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107780" y="2641044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7146235" y="2971730"/>
            <a:ext cx="2698361" cy="573775"/>
          </a:xfrm>
          <a:prstGeom prst="wedgeRectCallout">
            <a:avLst>
              <a:gd name="adj1" fmla="val 71561"/>
              <a:gd name="adj2" fmla="val -369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 indentation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07706" y="6187281"/>
            <a:ext cx="1394275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64112" y="4603522"/>
            <a:ext cx="1394275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3" y="4921497"/>
            <a:ext cx="1936504" cy="193650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146235" y="3991058"/>
            <a:ext cx="4204252" cy="826245"/>
          </a:xfrm>
          <a:prstGeom prst="wedgeRectCallout">
            <a:avLst>
              <a:gd name="adj1" fmla="val 47409"/>
              <a:gd name="adj2" fmla="val 11274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feel that body of if statement is not getting executed at all!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146235" y="4992487"/>
            <a:ext cx="2871634" cy="826245"/>
          </a:xfrm>
          <a:prstGeom prst="wedgeRectCallout">
            <a:avLst>
              <a:gd name="adj1" fmla="val 77828"/>
              <a:gd name="adj2" fmla="val 550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“Inside if” never got printed …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027785" y="5892607"/>
            <a:ext cx="990083" cy="826245"/>
          </a:xfrm>
          <a:prstGeom prst="wedgeRectCallout">
            <a:avLst>
              <a:gd name="adj1" fmla="val 133041"/>
              <a:gd name="adj2" fmla="val -2799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Aha!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7146236" y="5892607"/>
            <a:ext cx="1504982" cy="826245"/>
          </a:xfrm>
          <a:prstGeom prst="wedgeRectCallout">
            <a:avLst>
              <a:gd name="adj1" fmla="val 95397"/>
              <a:gd name="adj2" fmla="val 333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Sorry!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13" grpId="0" animBg="1"/>
      <p:bldP spid="14" grpId="0" animBg="1"/>
      <p:bldP spid="16" grpId="0" animBg="1"/>
      <p:bldP spid="7" grpId="0" animBg="1"/>
      <p:bldP spid="15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debug 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262864" cy="5746376"/>
          </a:xfrm>
        </p:spPr>
        <p:txBody>
          <a:bodyPr>
            <a:normAutofit/>
          </a:bodyPr>
          <a:lstStyle/>
          <a:p>
            <a:r>
              <a:rPr lang="en-IN" dirty="0" err="1" smtClean="0"/>
              <a:t>printf</a:t>
            </a:r>
            <a:r>
              <a:rPr lang="en-IN" dirty="0" smtClean="0"/>
              <a:t> trick won’t work if infinite loop – nothing gets printed at all!</a:t>
            </a:r>
          </a:p>
          <a:p>
            <a:r>
              <a:rPr lang="en-IN" dirty="0" smtClean="0"/>
              <a:t>Avoid adventures like infinite loops if possible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Temporarily restrict loop to terminate after, say 1000 iterations</a:t>
            </a:r>
          </a:p>
          <a:p>
            <a:r>
              <a:rPr lang="en-IN" dirty="0" smtClean="0"/>
              <a:t>Add </a:t>
            </a:r>
            <a:r>
              <a:rPr lang="en-IN" dirty="0" err="1" smtClean="0"/>
              <a:t>printf</a:t>
            </a:r>
            <a:r>
              <a:rPr lang="en-IN" dirty="0" smtClean="0"/>
              <a:t> statements to find out what is going on!</a:t>
            </a:r>
          </a:p>
          <a:p>
            <a:r>
              <a:rPr lang="en-IN" dirty="0" smtClean="0"/>
              <a:t>Once error found, remove restrictions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6229419" y="1111624"/>
            <a:ext cx="3036500" cy="32566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 Narrow" panose="020B0606020202030204" pitchFamily="34" charset="0"/>
              </a:rPr>
              <a:t>int </a:t>
            </a:r>
            <a:r>
              <a:rPr lang="pt-BR" sz="2800" dirty="0" smtClean="0">
                <a:latin typeface="Arial Narrow" panose="020B0606020202030204" pitchFamily="34" charset="0"/>
              </a:rPr>
              <a:t>num = 10</a:t>
            </a:r>
            <a:r>
              <a:rPr lang="pt-BR" sz="2800" dirty="0">
                <a:latin typeface="Arial Narrow" panose="020B0606020202030204" pitchFamily="34" charset="0"/>
              </a:rPr>
              <a:t>, </a:t>
            </a:r>
            <a:r>
              <a:rPr lang="pt-BR" sz="2800" dirty="0" smtClean="0">
                <a:latin typeface="Arial Narrow" panose="020B0606020202030204" pitchFamily="34" charset="0"/>
              </a:rPr>
              <a:t>i;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>
                <a:latin typeface="Arial Narrow" panose="020B0606020202030204" pitchFamily="34" charset="0"/>
              </a:rPr>
              <a:t>for(i = 1</a:t>
            </a:r>
            <a:r>
              <a:rPr lang="pt-BR" sz="2800" dirty="0" smtClean="0">
                <a:latin typeface="Arial Narrow" panose="020B0606020202030204" pitchFamily="34" charset="0"/>
              </a:rPr>
              <a:t>; ;){    </a:t>
            </a:r>
          </a:p>
          <a:p>
            <a:r>
              <a:rPr lang="pt-BR" sz="2800" dirty="0" smtClean="0">
                <a:latin typeface="Arial Narrow" panose="020B0606020202030204" pitchFamily="34" charset="0"/>
              </a:rPr>
              <a:t>    if(!(i = num))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 break;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else i++;</a:t>
            </a:r>
            <a:endParaRPr lang="pt-BR" sz="2800" dirty="0">
              <a:latin typeface="Arial Narrow" panose="020B0606020202030204" pitchFamily="34" charset="0"/>
            </a:endParaRPr>
          </a:p>
          <a:p>
            <a:r>
              <a:rPr lang="pt-BR" sz="2800" dirty="0" smtClean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8453134" y="1610139"/>
            <a:ext cx="3400547" cy="5247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int </a:t>
            </a:r>
            <a:r>
              <a:rPr lang="pt-BR" sz="2800" dirty="0" smtClean="0">
                <a:latin typeface="Arial Narrow" panose="020B0606020202030204" pitchFamily="34" charset="0"/>
              </a:rPr>
              <a:t>num = 10</a:t>
            </a:r>
            <a:r>
              <a:rPr lang="pt-BR" sz="2800" dirty="0">
                <a:latin typeface="Arial Narrow" panose="020B0606020202030204" pitchFamily="34" charset="0"/>
              </a:rPr>
              <a:t>, </a:t>
            </a:r>
            <a:r>
              <a:rPr lang="pt-BR" sz="2800" dirty="0" smtClean="0">
                <a:latin typeface="Arial Narrow" panose="020B0606020202030204" pitchFamily="34" charset="0"/>
              </a:rPr>
              <a:t>i, j = 0;</a:t>
            </a:r>
            <a:endParaRPr lang="pt-BR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for(i = 1</a:t>
            </a:r>
            <a:r>
              <a:rPr lang="pt-BR" sz="2800" dirty="0" smtClean="0">
                <a:latin typeface="Arial Narrow" panose="020B0606020202030204" pitchFamily="34" charset="0"/>
              </a:rPr>
              <a:t>; j &lt; 1000;){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j++;</a:t>
            </a:r>
          </a:p>
          <a:p>
            <a:r>
              <a:rPr lang="pt-BR" sz="2800" dirty="0" smtClean="0">
                <a:latin typeface="Arial Narrow" panose="020B0606020202030204" pitchFamily="34" charset="0"/>
              </a:rPr>
              <a:t>   if(!(i = num))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break;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else{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i++;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 printf(“At %d\n”,i);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}</a:t>
            </a:r>
            <a:endParaRPr lang="pt-BR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989443" y="2000141"/>
            <a:ext cx="2928623" cy="1479587"/>
          </a:xfrm>
          <a:prstGeom prst="wedgeRectCallout">
            <a:avLst>
              <a:gd name="adj1" fmla="val 80385"/>
              <a:gd name="adj2" fmla="val 134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Safest to increment this dummy counter variable j as the first statement in body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989442" y="3628451"/>
            <a:ext cx="2928623" cy="1479587"/>
          </a:xfrm>
          <a:prstGeom prst="wedgeRectCallout">
            <a:avLst>
              <a:gd name="adj1" fmla="val 84118"/>
              <a:gd name="adj2" fmla="val 1343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put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here, it might get skipped due to a wrong continue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8453133" y="1610139"/>
            <a:ext cx="3400547" cy="5247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int </a:t>
            </a:r>
            <a:r>
              <a:rPr lang="pt-BR" sz="2800" dirty="0" smtClean="0">
                <a:latin typeface="Arial Narrow" panose="020B0606020202030204" pitchFamily="34" charset="0"/>
              </a:rPr>
              <a:t>num = 10</a:t>
            </a:r>
            <a:r>
              <a:rPr lang="pt-BR" sz="2800" dirty="0">
                <a:latin typeface="Arial Narrow" panose="020B0606020202030204" pitchFamily="34" charset="0"/>
              </a:rPr>
              <a:t>, </a:t>
            </a:r>
            <a:r>
              <a:rPr lang="pt-BR" sz="2800" dirty="0" smtClean="0">
                <a:latin typeface="Arial Narrow" panose="020B0606020202030204" pitchFamily="34" charset="0"/>
              </a:rPr>
              <a:t>i;</a:t>
            </a:r>
            <a:endParaRPr lang="pt-BR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for(i = 1</a:t>
            </a:r>
            <a:r>
              <a:rPr lang="pt-BR" sz="2800" dirty="0" smtClean="0">
                <a:latin typeface="Arial Narrow" panose="020B0606020202030204" pitchFamily="34" charset="0"/>
              </a:rPr>
              <a:t>; ;){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</a:t>
            </a:r>
          </a:p>
          <a:p>
            <a:r>
              <a:rPr lang="pt-BR" sz="2800" dirty="0" smtClean="0">
                <a:latin typeface="Arial Narrow" panose="020B0606020202030204" pitchFamily="34" charset="0"/>
              </a:rPr>
              <a:t>   if(!(i == num))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break;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else{</a:t>
            </a:r>
          </a:p>
          <a:p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 smtClean="0">
                <a:latin typeface="Arial Narrow" panose="020B0606020202030204" pitchFamily="34" charset="0"/>
              </a:rPr>
              <a:t>      i++;</a:t>
            </a: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        </a:t>
            </a: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    }</a:t>
            </a: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5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Reverse the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Read 100 numbers from the input and print them back in reverse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8453135" y="1610139"/>
            <a:ext cx="3400547" cy="5247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i</a:t>
            </a:r>
            <a:r>
              <a:rPr lang="pt-BR" sz="2800" dirty="0" smtClean="0">
                <a:latin typeface="Arial Narrow" panose="020B0606020202030204" pitchFamily="34" charset="0"/>
              </a:rPr>
              <a:t>nt a1, a2, a3, .... ,a100;</a:t>
            </a: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scanf(“%d”, &amp;a1);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scanf(“%d”, &amp;</a:t>
            </a:r>
            <a:r>
              <a:rPr lang="pt-BR" sz="2800" dirty="0" smtClean="0">
                <a:latin typeface="Arial Narrow" panose="020B0606020202030204" pitchFamily="34" charset="0"/>
              </a:rPr>
              <a:t>a2);</a:t>
            </a:r>
            <a:endParaRPr lang="pt-BR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...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scanf(“%d”, &amp;</a:t>
            </a:r>
            <a:r>
              <a:rPr lang="pt-BR" sz="2800" dirty="0" smtClean="0">
                <a:latin typeface="Arial Narrow" panose="020B0606020202030204" pitchFamily="34" charset="0"/>
              </a:rPr>
              <a:t>a100);</a:t>
            </a:r>
          </a:p>
          <a:p>
            <a:pPr marL="0" indent="0">
              <a:buNone/>
            </a:pPr>
            <a:endParaRPr lang="pt-BR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printf(“%</a:t>
            </a:r>
            <a:r>
              <a:rPr lang="pt-BR" sz="2800" dirty="0">
                <a:latin typeface="Arial Narrow" panose="020B0606020202030204" pitchFamily="34" charset="0"/>
              </a:rPr>
              <a:t>d”, </a:t>
            </a:r>
            <a:r>
              <a:rPr lang="pt-BR" sz="2800" dirty="0" smtClean="0">
                <a:latin typeface="Arial Narrow" panose="020B0606020202030204" pitchFamily="34" charset="0"/>
              </a:rPr>
              <a:t>a100);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printf(“%d”, </a:t>
            </a:r>
            <a:r>
              <a:rPr lang="pt-BR" sz="2800" dirty="0" smtClean="0">
                <a:latin typeface="Arial Narrow" panose="020B0606020202030204" pitchFamily="34" charset="0"/>
              </a:rPr>
              <a:t>a99);</a:t>
            </a:r>
          </a:p>
          <a:p>
            <a:pPr marL="0" indent="0">
              <a:buNone/>
            </a:pPr>
            <a:r>
              <a:rPr lang="pt-BR" sz="2800" dirty="0" smtClean="0">
                <a:latin typeface="Arial Narrow" panose="020B0606020202030204" pitchFamily="34" charset="0"/>
              </a:rPr>
              <a:t>...</a:t>
            </a:r>
          </a:p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printf(“%d”, </a:t>
            </a:r>
            <a:r>
              <a:rPr lang="pt-BR" sz="2800" dirty="0" smtClean="0">
                <a:latin typeface="Arial Narrow" panose="020B0606020202030204" pitchFamily="34" charset="0"/>
              </a:rPr>
              <a:t>a1);</a:t>
            </a:r>
            <a:endParaRPr lang="pt-BR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pt-BR" sz="2800" dirty="0" smtClean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838477"/>
            <a:ext cx="2019523" cy="201952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2464906" y="4417123"/>
            <a:ext cx="4089016" cy="933830"/>
          </a:xfrm>
          <a:prstGeom prst="wedgeRectCallout">
            <a:avLst>
              <a:gd name="adj1" fmla="val -73431"/>
              <a:gd name="adj2" fmla="val 603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 repetitive job. Should not we use a loop for this?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2788863"/>
            <a:ext cx="1946345" cy="1946345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2272877" y="2633869"/>
            <a:ext cx="6107080" cy="1564467"/>
          </a:xfrm>
          <a:prstGeom prst="wedgeRectCallout">
            <a:avLst>
              <a:gd name="adj1" fmla="val -62690"/>
              <a:gd name="adj2" fmla="val 288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 but if I write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&lt;=100;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d”,&amp;a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100;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&gt;=1;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--)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”,a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the last number gets printed 100 times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2464906" y="5460347"/>
            <a:ext cx="5207684" cy="1061494"/>
          </a:xfrm>
          <a:prstGeom prst="wedgeRectCallout">
            <a:avLst>
              <a:gd name="adj1" fmla="val -68034"/>
              <a:gd name="adj2" fmla="val 36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right … I cannot write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(“%d”,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inside the loop since there is no variable with the name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2272876" y="960008"/>
            <a:ext cx="5161594" cy="1564467"/>
          </a:xfrm>
          <a:prstGeom prst="wedgeRectCallout">
            <a:avLst>
              <a:gd name="adj1" fmla="val -65386"/>
              <a:gd name="adj2" fmla="val 96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Wouldn’t it be nice to have a way of naming 100 variables so that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like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(“%d”,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makes sense as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goes from 1 to 100!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43602" y="97769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6977270" y="306159"/>
            <a:ext cx="2203148" cy="805464"/>
          </a:xfrm>
          <a:prstGeom prst="wedgeRectCallout">
            <a:avLst>
              <a:gd name="adj1" fmla="val 71561"/>
              <a:gd name="adj2" fmla="val -369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just the thing for you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  <p:bldP spid="10" grpId="0" animBg="1"/>
      <p:bldP spid="11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792872" cy="5300823"/>
          </a:xfrm>
        </p:spPr>
        <p:txBody>
          <a:bodyPr/>
          <a:lstStyle/>
          <a:p>
            <a:r>
              <a:rPr lang="en-IN" dirty="0" smtClean="0"/>
              <a:t>The English word array means “objects in a line” or “</a:t>
            </a:r>
            <a:r>
              <a:rPr lang="en-US" dirty="0"/>
              <a:t>an ordered series or arrangement</a:t>
            </a:r>
            <a:r>
              <a:rPr lang="en-IN" dirty="0" smtClean="0"/>
              <a:t>” – </a:t>
            </a:r>
            <a:r>
              <a:rPr lang="en-IN" i="1" dirty="0" smtClean="0"/>
              <a:t>The soldiers standing in an array impressed the visiting head of the state on 26 Jan</a:t>
            </a:r>
          </a:p>
          <a:p>
            <a:r>
              <a:rPr lang="en-IN" dirty="0" smtClean="0"/>
              <a:t>For Mr C, an array is a sequence of variables with very convenient names -  can have an array of </a:t>
            </a:r>
            <a:r>
              <a:rPr lang="en-IN" dirty="0" err="1" smtClean="0"/>
              <a:t>ints</a:t>
            </a:r>
            <a:r>
              <a:rPr lang="en-IN" dirty="0" smtClean="0"/>
              <a:t>, longs, floats, doubles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3762035"/>
            <a:ext cx="17027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234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9342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9450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79558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99666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21871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96813" y="390533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13" name="Rectangle 12"/>
          <p:cNvSpPr/>
          <p:nvPr/>
        </p:nvSpPr>
        <p:spPr>
          <a:xfrm>
            <a:off x="3519234" y="4879635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a[0]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839342" y="4879635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a[1]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159450" y="4879635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a[2]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7495650" y="4879635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a[3]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8797110" y="4879635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a[4]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10119774" y="4879635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a[5]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253353" y="4531476"/>
            <a:ext cx="1871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a[2] = 7;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9450" y="390533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7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3353" y="5362473"/>
            <a:ext cx="1871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a[4] = 3;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97110" y="390533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3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3353" y="6088559"/>
            <a:ext cx="3676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</a:t>
            </a:r>
            <a:r>
              <a:rPr lang="en-US" sz="4400" dirty="0" smtClean="0">
                <a:latin typeface="Arial Narrow" panose="020B0606020202030204" pitchFamily="34" charset="0"/>
              </a:rPr>
              <a:t>"%d", a[2]);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964935" y="5568156"/>
            <a:ext cx="1858617" cy="904461"/>
            <a:chOff x="3286682" y="2292350"/>
            <a:chExt cx="1858617" cy="904461"/>
          </a:xfrm>
        </p:grpSpPr>
        <p:sp>
          <p:nvSpPr>
            <p:cNvPr id="25" name="Rounded Rectangle 2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ular Callout 27"/>
          <p:cNvSpPr/>
          <p:nvPr/>
        </p:nvSpPr>
        <p:spPr>
          <a:xfrm>
            <a:off x="8797109" y="5776546"/>
            <a:ext cx="904641" cy="805464"/>
          </a:xfrm>
          <a:prstGeom prst="wedgeRectCallout">
            <a:avLst>
              <a:gd name="adj1" fmla="val 71561"/>
              <a:gd name="adj2" fmla="val -369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41318" y="5683430"/>
            <a:ext cx="20249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a[-1] = 6;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69213" y="5683430"/>
            <a:ext cx="1871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a[6] = 4;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7156174" y="4620204"/>
            <a:ext cx="2519528" cy="805464"/>
          </a:xfrm>
          <a:prstGeom prst="wedgeRectCallout">
            <a:avLst>
              <a:gd name="adj1" fmla="val 73804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 recipe for program crashes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5705060" y="3628618"/>
            <a:ext cx="2105105" cy="805464"/>
          </a:xfrm>
          <a:prstGeom prst="wedgeRectCallout">
            <a:avLst>
              <a:gd name="adj1" fmla="val 73804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faults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7924580" y="3625716"/>
            <a:ext cx="3803593" cy="805464"/>
          </a:xfrm>
          <a:prstGeom prst="wedgeRectCallout">
            <a:avLst>
              <a:gd name="adj1" fmla="val -27973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may not even give a warning when you compile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96" y="0"/>
            <a:ext cx="1936504" cy="1936504"/>
          </a:xfrm>
          <a:prstGeom prst="rect">
            <a:avLst/>
          </a:prstGeom>
        </p:spPr>
      </p:pic>
      <p:sp>
        <p:nvSpPr>
          <p:cNvPr id="38" name="Rectangular Callout 37"/>
          <p:cNvSpPr/>
          <p:nvPr/>
        </p:nvSpPr>
        <p:spPr>
          <a:xfrm>
            <a:off x="3697357" y="154781"/>
            <a:ext cx="5978345" cy="805464"/>
          </a:xfrm>
          <a:prstGeom prst="wedgeRectCallout">
            <a:avLst>
              <a:gd name="adj1" fmla="val 73804"/>
              <a:gd name="adj2" fmla="val 1000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is like a street on which here are several houses with addresses a[0], a[3]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 – take care of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a[0] to a[5] are just integer variables. Use them as you did any other integer variable – </a:t>
            </a:r>
            <a:r>
              <a:rPr lang="en-IN" b="1" dirty="0" smtClean="0"/>
              <a:t>first variable is a[0] not a[1]</a:t>
            </a:r>
          </a:p>
          <a:p>
            <a:r>
              <a:rPr lang="en-IN" dirty="0" smtClean="0"/>
              <a:t>a = 564; does not make sense – a isn’t a single </a:t>
            </a:r>
            <a:r>
              <a:rPr lang="en-IN" dirty="0" err="1" smtClean="0"/>
              <a:t>int</a:t>
            </a:r>
            <a:r>
              <a:rPr lang="en-IN" dirty="0" smtClean="0"/>
              <a:t> variable</a:t>
            </a:r>
          </a:p>
          <a:p>
            <a:r>
              <a:rPr lang="en-IN" dirty="0" smtClean="0"/>
              <a:t>If you want to give values to whole array</a:t>
            </a:r>
          </a:p>
          <a:p>
            <a:pPr lvl="1"/>
            <a:r>
              <a:rPr lang="en-IN" dirty="0" smtClean="0"/>
              <a:t>Can do it at the time of declaring the array itself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Can do it later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3352" y="902983"/>
            <a:ext cx="17027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100" y="4133119"/>
            <a:ext cx="4727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{3,7,6,2,1,0};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100" y="5254718"/>
            <a:ext cx="511390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for(i=0;i&lt;6;i++) a[i] = 10;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64935" y="5568156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6039689" y="5311614"/>
            <a:ext cx="2702514" cy="1102146"/>
          </a:xfrm>
          <a:prstGeom prst="wedgeRectCallout">
            <a:avLst>
              <a:gd name="adj1" fmla="val 108519"/>
              <a:gd name="adj2" fmla="val 4083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a[2*i+1] where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integer perfectly fine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05" y="3339137"/>
            <a:ext cx="2019523" cy="2019523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999384" y="2916285"/>
            <a:ext cx="5232140" cy="1102146"/>
          </a:xfrm>
          <a:prstGeom prst="wedgeRectCallout">
            <a:avLst>
              <a:gd name="adj1" fmla="val 60615"/>
              <a:gd name="adj2" fmla="val 1003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is a perfect way to refer to elements of array a if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expression that takes integer values.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7445407" y="4123179"/>
            <a:ext cx="2519528" cy="1102146"/>
          </a:xfrm>
          <a:prstGeom prst="wedgeRectCallout">
            <a:avLst>
              <a:gd name="adj1" fmla="val 73804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a[1.0] is illegal. Array subscript must be integer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64" y="-28379"/>
            <a:ext cx="2130734" cy="2130734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7082239" y="128519"/>
            <a:ext cx="3245863" cy="1102146"/>
          </a:xfrm>
          <a:prstGeom prst="wedgeRectCallout">
            <a:avLst>
              <a:gd name="adj1" fmla="val 68836"/>
              <a:gd name="adj2" fmla="val 534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send a letter to a street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Can send letter to a house.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14" grpId="0" animBg="1"/>
      <p:bldP spid="16" grpId="0" animBg="1"/>
      <p:bldP spid="13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BODMAS table has more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58666"/>
              </p:ext>
            </p:extLst>
          </p:nvPr>
        </p:nvGraphicFramePr>
        <p:xfrm>
          <a:off x="639524" y="246490"/>
          <a:ext cx="8626395" cy="649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Operator</a:t>
                      </a:r>
                      <a:r>
                        <a:rPr lang="en-IN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Symbol/Sign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Associativity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Brackets (</a:t>
                      </a:r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 subscript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), Post increment/decrement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(), </a:t>
                      </a:r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[]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++, --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Unary negation, Pre increment/decrement,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NOT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-, ++, --,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!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Multiplication/division/ remainder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*, /, %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Addition/subtraction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+, 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!=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AND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&amp;&amp;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||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Ternary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Conditional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? :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Assignment, Compound assignment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=, +=, -=, *=, /=, %=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10273036" y="1527123"/>
            <a:ext cx="322077" cy="4622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22004" y="696126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86678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86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639</TotalTime>
  <Words>1265</Words>
  <Application>Microsoft Office PowerPoint</Application>
  <PresentationFormat>Widescreen</PresentationFormat>
  <Paragraphs>209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Arrays in C</vt:lpstr>
      <vt:lpstr>Some Tips on Correcting Errors</vt:lpstr>
      <vt:lpstr>Some Tips on Correcting Errors</vt:lpstr>
      <vt:lpstr>Some Tips on Correcting Errors</vt:lpstr>
      <vt:lpstr>How to debug infinite loops</vt:lpstr>
      <vt:lpstr>Reverse the Stream</vt:lpstr>
      <vt:lpstr>Arrays</vt:lpstr>
      <vt:lpstr>Arrays – take care of syntax</vt:lpstr>
      <vt:lpstr>BODMAS table has more members</vt:lpstr>
      <vt:lpstr>Reading Array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60</cp:revision>
  <dcterms:created xsi:type="dcterms:W3CDTF">2018-07-30T05:08:11Z</dcterms:created>
  <dcterms:modified xsi:type="dcterms:W3CDTF">2019-12-19T07:06:02Z</dcterms:modified>
</cp:coreProperties>
</file>