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sldIdLst>
    <p:sldId id="256" r:id="rId2"/>
    <p:sldId id="260" r:id="rId3"/>
    <p:sldId id="261" r:id="rId4"/>
    <p:sldId id="257" r:id="rId5"/>
    <p:sldId id="262" r:id="rId6"/>
    <p:sldId id="263" r:id="rId7"/>
    <p:sldId id="264" r:id="rId8"/>
    <p:sldId id="258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12/19/2019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3" y="770467"/>
            <a:ext cx="11588495" cy="3352800"/>
          </a:xfrm>
        </p:spPr>
        <p:txBody>
          <a:bodyPr/>
          <a:lstStyle/>
          <a:p>
            <a:r>
              <a:rPr lang="en-IN" dirty="0" smtClean="0"/>
              <a:t>Advanced 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b="1" dirty="0" smtClean="0"/>
              <a:t>String</a:t>
            </a:r>
            <a:r>
              <a:rPr lang="en-IN" dirty="0" smtClean="0"/>
              <a:t>: a character array delimited with a NULL character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In functions like </a:t>
            </a:r>
            <a:r>
              <a:rPr lang="en-IN" dirty="0" err="1" smtClean="0"/>
              <a:t>printf</a:t>
            </a:r>
            <a:r>
              <a:rPr lang="en-IN" dirty="0" smtClean="0"/>
              <a:t>, chars after NULL ignored</a:t>
            </a:r>
          </a:p>
          <a:p>
            <a:r>
              <a:rPr lang="en-IN" b="1" dirty="0" smtClean="0"/>
              <a:t>Substring</a:t>
            </a:r>
            <a:r>
              <a:rPr lang="en-IN" dirty="0" smtClean="0"/>
              <a:t>: a contiguous subsequence of a string</a:t>
            </a:r>
          </a:p>
          <a:p>
            <a:pPr lvl="1"/>
            <a:r>
              <a:rPr lang="en-IN" dirty="0" smtClean="0"/>
              <a:t>E.g. "Nice", </a:t>
            </a:r>
            <a:r>
              <a:rPr lang="en-IN" dirty="0"/>
              <a:t>"</a:t>
            </a:r>
            <a:r>
              <a:rPr lang="en-IN" dirty="0" err="1" smtClean="0"/>
              <a:t>Nic</a:t>
            </a:r>
            <a:r>
              <a:rPr lang="en-IN" dirty="0" smtClean="0"/>
              <a:t>", "ice"</a:t>
            </a:r>
            <a:r>
              <a:rPr lang="en-IN" dirty="0"/>
              <a:t>, </a:t>
            </a:r>
            <a:r>
              <a:rPr lang="en-IN" dirty="0" smtClean="0"/>
              <a:t>"</a:t>
            </a:r>
            <a:r>
              <a:rPr lang="en-IN" dirty="0" err="1" smtClean="0"/>
              <a:t>ce</a:t>
            </a:r>
            <a:r>
              <a:rPr lang="en-IN" dirty="0" smtClean="0"/>
              <a:t>"</a:t>
            </a:r>
            <a:r>
              <a:rPr lang="en-IN" dirty="0"/>
              <a:t>, </a:t>
            </a:r>
            <a:r>
              <a:rPr lang="en-IN" dirty="0" smtClean="0"/>
              <a:t>"c"</a:t>
            </a:r>
            <a:r>
              <a:rPr lang="en-IN" dirty="0"/>
              <a:t>, "</a:t>
            </a:r>
            <a:r>
              <a:rPr lang="en-IN" dirty="0" smtClean="0"/>
              <a:t>Ni" are substrings of the above string</a:t>
            </a:r>
          </a:p>
          <a:p>
            <a:pPr lvl="1"/>
            <a:r>
              <a:rPr lang="en-IN" dirty="0" smtClean="0"/>
              <a:t>"</a:t>
            </a:r>
            <a:r>
              <a:rPr lang="en-IN" dirty="0" err="1" smtClean="0"/>
              <a:t>Nce</a:t>
            </a:r>
            <a:r>
              <a:rPr lang="en-IN" dirty="0"/>
              <a:t>", "</a:t>
            </a:r>
            <a:r>
              <a:rPr lang="en-IN" dirty="0" err="1" smtClean="0"/>
              <a:t>Nie</a:t>
            </a:r>
            <a:r>
              <a:rPr lang="en-IN" dirty="0" smtClean="0"/>
              <a:t>", </a:t>
            </a:r>
            <a:r>
              <a:rPr lang="en-IN" dirty="0"/>
              <a:t>"</a:t>
            </a:r>
            <a:r>
              <a:rPr lang="en-IN" dirty="0" err="1" smtClean="0"/>
              <a:t>ie</a:t>
            </a:r>
            <a:r>
              <a:rPr lang="en-IN" dirty="0"/>
              <a:t>", </a:t>
            </a:r>
            <a:r>
              <a:rPr lang="en-IN" dirty="0" smtClean="0"/>
              <a:t>"Ne" </a:t>
            </a:r>
            <a:r>
              <a:rPr lang="en-IN" b="1" dirty="0" smtClean="0"/>
              <a:t>NOT substrings</a:t>
            </a:r>
            <a:r>
              <a:rPr lang="en-IN" dirty="0" smtClean="0"/>
              <a:t> (not contiguous) of above string</a:t>
            </a:r>
          </a:p>
          <a:p>
            <a:pPr lvl="1"/>
            <a:r>
              <a:rPr lang="en-IN" dirty="0" smtClean="0"/>
              <a:t>"No", "\0o", "\0", “abs", </a:t>
            </a:r>
            <a:r>
              <a:rPr lang="en-IN" b="1" dirty="0" smtClean="0"/>
              <a:t>NOT substrings</a:t>
            </a:r>
            <a:r>
              <a:rPr lang="en-IN" dirty="0" smtClean="0"/>
              <a:t> (contain chars not present in string)</a:t>
            </a:r>
          </a:p>
          <a:p>
            <a:pPr lvl="1"/>
            <a:r>
              <a:rPr lang="en-IN" dirty="0" smtClean="0"/>
              <a:t>Substrings need not contain the NULL character – WARNING!</a:t>
            </a:r>
          </a:p>
          <a:p>
            <a:pPr lvl="1"/>
            <a:r>
              <a:rPr lang="en-IN" dirty="0" smtClean="0"/>
              <a:t>Be careful when printing substrings – segmentation fault or weird </a:t>
            </a:r>
            <a:r>
              <a:rPr lang="en-IN" dirty="0" err="1" smtClean="0"/>
              <a:t>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78139" y="1864815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98247" y="1864815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18355" y="1864815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38463" y="1864815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58571" y="1864815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380776" y="1864815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04977" y="2008116"/>
            <a:ext cx="7473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 err="1" smtClean="0">
                <a:latin typeface="Arial Narrow" panose="020B0606020202030204" pitchFamily="34" charset="0"/>
              </a:rPr>
              <a:t>str</a:t>
            </a:r>
            <a:endParaRPr lang="en-US" sz="4800" dirty="0"/>
          </a:p>
        </p:txBody>
      </p:sp>
      <p:sp>
        <p:nvSpPr>
          <p:cNvPr id="14" name="TextBox 13"/>
          <p:cNvSpPr txBox="1"/>
          <p:nvPr/>
        </p:nvSpPr>
        <p:spPr>
          <a:xfrm>
            <a:off x="2793244" y="2008116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Arial Narrow" panose="020B0606020202030204" pitchFamily="34" charset="0"/>
              </a:rPr>
              <a:t>N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94604" y="2008116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Arial Narrow" panose="020B0606020202030204" pitchFamily="34" charset="0"/>
              </a:rPr>
              <a:t>i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48286" y="1749209"/>
            <a:ext cx="8054398" cy="13871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15139" y="2008116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latin typeface="Arial Narrow" panose="020B0606020202030204" pitchFamily="34" charset="0"/>
              </a:rPr>
              <a:t>c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25941" y="2008116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Arial Narrow" panose="020B0606020202030204" pitchFamily="34" charset="0"/>
              </a:rPr>
              <a:t>e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46049" y="2008116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latin typeface="Arial Narrow" panose="020B0606020202030204" pitchFamily="34" charset="0"/>
              </a:rPr>
              <a:t>\0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80776" y="2008116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Arial Narrow" panose="020B0606020202030204" pitchFamily="34" charset="0"/>
              </a:rPr>
              <a:t>o</a:t>
            </a:r>
            <a:endParaRPr lang="en-US" sz="6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97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 animBg="1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EOF (end of file)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very special non-character – cannot be printed</a:t>
            </a:r>
          </a:p>
          <a:p>
            <a:r>
              <a:rPr lang="en-IN" dirty="0" smtClean="0"/>
              <a:t>Signals end of input (no more characters in input)</a:t>
            </a:r>
          </a:p>
          <a:p>
            <a:r>
              <a:rPr lang="en-IN" dirty="0" err="1" smtClean="0"/>
              <a:t>stdio.h</a:t>
            </a:r>
            <a:r>
              <a:rPr lang="en-IN" dirty="0" smtClean="0"/>
              <a:t> gives you a named constant </a:t>
            </a:r>
            <a:r>
              <a:rPr lang="en-IN" dirty="0" smtClean="0">
                <a:latin typeface="Arial Narrow" panose="020B0606020202030204" pitchFamily="34" charset="0"/>
              </a:rPr>
              <a:t>EOF</a:t>
            </a:r>
            <a:r>
              <a:rPr lang="en-IN" dirty="0" smtClean="0"/>
              <a:t> for convenience</a:t>
            </a:r>
          </a:p>
          <a:p>
            <a:r>
              <a:rPr lang="en-IN" dirty="0" smtClean="0"/>
              <a:t>Has no ASCII value – but internally stored as -1</a:t>
            </a:r>
          </a:p>
          <a:p>
            <a:r>
              <a:rPr lang="en-IN" dirty="0" smtClean="0"/>
              <a:t>Recall characters have ASCII values from 0 to 127 only</a:t>
            </a:r>
          </a:p>
          <a:p>
            <a:r>
              <a:rPr lang="en-IN" dirty="0" err="1" smtClean="0"/>
              <a:t>getchar</a:t>
            </a:r>
            <a:r>
              <a:rPr lang="en-IN" dirty="0" smtClean="0"/>
              <a:t>() will read EOF as a character but not </a:t>
            </a:r>
            <a:r>
              <a:rPr lang="en-IN" dirty="0" err="1" smtClean="0"/>
              <a:t>scanf</a:t>
            </a:r>
            <a:r>
              <a:rPr lang="en-IN" dirty="0" smtClean="0"/>
              <a:t>/gets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222" y="4911655"/>
            <a:ext cx="1946345" cy="1946345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6435194" y="4794804"/>
            <a:ext cx="3302375" cy="1083253"/>
          </a:xfrm>
          <a:prstGeom prst="wedgeRectCallout">
            <a:avLst>
              <a:gd name="adj1" fmla="val 92122"/>
              <a:gd name="adj2" fmla="val 6603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careful, do not confuse EOF with NULL and \n.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64091" y="4911655"/>
            <a:ext cx="1946345" cy="1946345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2462907" y="4794805"/>
            <a:ext cx="3302375" cy="1083253"/>
          </a:xfrm>
          <a:prstGeom prst="wedgeRectCallout">
            <a:avLst>
              <a:gd name="adj1" fmla="val -92372"/>
              <a:gd name="adj2" fmla="val 6878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and \n are valid characters with proper ASCII values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16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Keep in mind when using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Use sufficiently big character arrays when reading input</a:t>
            </a:r>
          </a:p>
          <a:p>
            <a:pPr lvl="1"/>
            <a:r>
              <a:rPr lang="en-IN" dirty="0" smtClean="0"/>
              <a:t>Short arrays can cause </a:t>
            </a:r>
            <a:r>
              <a:rPr lang="en-IN" dirty="0" err="1" smtClean="0"/>
              <a:t>segfaults</a:t>
            </a:r>
            <a:r>
              <a:rPr lang="en-IN" dirty="0"/>
              <a:t> </a:t>
            </a:r>
            <a:r>
              <a:rPr lang="en-IN" dirty="0" smtClean="0"/>
              <a:t>or weird behaviour</a:t>
            </a:r>
          </a:p>
          <a:p>
            <a:r>
              <a:rPr lang="en-IN" dirty="0" smtClean="0"/>
              <a:t>EOF is not a substitute for NULL</a:t>
            </a:r>
          </a:p>
          <a:p>
            <a:pPr lvl="1"/>
            <a:r>
              <a:rPr lang="en-IN" dirty="0" smtClean="0"/>
              <a:t>Do not store EOF in a char array and expect Mr C to treat it like NULL</a:t>
            </a:r>
          </a:p>
          <a:p>
            <a:pPr lvl="1"/>
            <a:r>
              <a:rPr lang="en-IN" dirty="0" smtClean="0"/>
              <a:t>Strings must be delimited using only NULL, never EOF or \n or anything else</a:t>
            </a:r>
          </a:p>
          <a:p>
            <a:r>
              <a:rPr lang="en-IN" dirty="0" smtClean="0"/>
              <a:t>When using </a:t>
            </a:r>
            <a:r>
              <a:rPr lang="en-IN" dirty="0" err="1" smtClean="0"/>
              <a:t>scanf</a:t>
            </a:r>
            <a:r>
              <a:rPr lang="en-IN" dirty="0" smtClean="0"/>
              <a:t>/</a:t>
            </a:r>
            <a:r>
              <a:rPr lang="en-IN" dirty="0" err="1" smtClean="0"/>
              <a:t>printf</a:t>
            </a:r>
            <a:r>
              <a:rPr lang="en-IN" dirty="0" smtClean="0"/>
              <a:t> be careful not to mix %c and %s</a:t>
            </a:r>
          </a:p>
          <a:p>
            <a:pPr lvl="1"/>
            <a:r>
              <a:rPr lang="en-IN" dirty="0" smtClean="0"/>
              <a:t>%c is used to read into, or print, a single character variable</a:t>
            </a:r>
          </a:p>
          <a:p>
            <a:pPr lvl="1"/>
            <a:r>
              <a:rPr lang="en-IN" dirty="0"/>
              <a:t>C</a:t>
            </a:r>
            <a:r>
              <a:rPr lang="en-IN" dirty="0" smtClean="0"/>
              <a:t>an surely use with an element of a char array e.g. </a:t>
            </a:r>
            <a:r>
              <a:rPr lang="en-IN" dirty="0" err="1" smtClean="0"/>
              <a:t>printf</a:t>
            </a:r>
            <a:r>
              <a:rPr lang="en-IN" dirty="0" smtClean="0"/>
              <a:t>("%c", &amp;</a:t>
            </a:r>
            <a:r>
              <a:rPr lang="en-IN" dirty="0" err="1" smtClean="0"/>
              <a:t>str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]);</a:t>
            </a:r>
          </a:p>
          <a:p>
            <a:pPr lvl="1"/>
            <a:r>
              <a:rPr lang="en-IN" dirty="0" smtClean="0"/>
              <a:t>%s is used to read into, or print, a character array</a:t>
            </a:r>
          </a:p>
          <a:p>
            <a:pPr lvl="1"/>
            <a:r>
              <a:rPr lang="en-IN" dirty="0" smtClean="0"/>
              <a:t>Recall, no &amp; symbol needed when using %s in </a:t>
            </a:r>
            <a:r>
              <a:rPr lang="en-IN" dirty="0" err="1" smtClean="0"/>
              <a:t>scanf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 smtClean="0"/>
              <a:t>Read at most 200 characters from input and print those characters in reverse. Input may include whitespaces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4" y="4911655"/>
            <a:ext cx="1946345" cy="1946345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6943278" y="3781560"/>
            <a:ext cx="3302375" cy="1005066"/>
          </a:xfrm>
          <a:prstGeom prst="wedgeRectCallout">
            <a:avLst>
              <a:gd name="adj1" fmla="val 72558"/>
              <a:gd name="adj2" fmla="val 7065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use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will stop reading at spaces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251" y="4922306"/>
            <a:ext cx="2002402" cy="2002402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4944663" y="4904849"/>
            <a:ext cx="2960271" cy="1005066"/>
          </a:xfrm>
          <a:prstGeom prst="wedgeRectCallout">
            <a:avLst>
              <a:gd name="adj1" fmla="val 84981"/>
              <a:gd name="adj2" fmla="val 6274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use gets – will stop reading at \n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3353" y="3512310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2111970" y="2126848"/>
            <a:ext cx="3302375" cy="1083253"/>
          </a:xfrm>
          <a:prstGeom prst="wedgeRectCallout">
            <a:avLst>
              <a:gd name="adj1" fmla="val -67392"/>
              <a:gd name="adj2" fmla="val 8530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will need to read character-by-character yourself using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getchar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4944663" y="6002523"/>
            <a:ext cx="2960271" cy="815223"/>
          </a:xfrm>
          <a:prstGeom prst="wedgeRectCallout">
            <a:avLst>
              <a:gd name="adj1" fmla="val 87331"/>
              <a:gd name="adj2" fmla="val -2748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will we know when input is over?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3019313" y="3363253"/>
            <a:ext cx="3016621" cy="808823"/>
          </a:xfrm>
          <a:prstGeom prst="wedgeRectCallout">
            <a:avLst>
              <a:gd name="adj1" fmla="val -84740"/>
              <a:gd name="adj2" fmla="val 1380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will alert you by sending you an EOF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1669774" y="4494575"/>
            <a:ext cx="3154127" cy="808823"/>
          </a:xfrm>
          <a:prstGeom prst="wedgeRectCallout">
            <a:avLst>
              <a:gd name="adj1" fmla="val -68811"/>
              <a:gd name="adj2" fmla="val -6484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careful to store a NULL at end of string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1463357" y="5456550"/>
            <a:ext cx="3360544" cy="1091946"/>
          </a:xfrm>
          <a:prstGeom prst="wedgeRectCallout">
            <a:avLst>
              <a:gd name="adj1" fmla="val -40160"/>
              <a:gd name="adj2" fmla="val -7353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careful also to </a:t>
            </a:r>
            <a:r>
              <a:rPr lang="en-IN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store EOF – it is not a valid character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7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At their core, strings are just character arrays</a:t>
            </a:r>
          </a:p>
          <a:p>
            <a:r>
              <a:rPr lang="en-IN" dirty="0" smtClean="0"/>
              <a:t>Limitations of arrays apply to them as well</a:t>
            </a:r>
          </a:p>
          <a:p>
            <a:r>
              <a:rPr lang="en-IN" dirty="0" smtClean="0"/>
              <a:t>Available through </a:t>
            </a:r>
            <a:r>
              <a:rPr lang="en-IN" dirty="0" err="1" smtClean="0"/>
              <a:t>string.h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138" y="4838477"/>
            <a:ext cx="2019523" cy="2019523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7861852" y="4852112"/>
            <a:ext cx="2417198" cy="770318"/>
          </a:xfrm>
          <a:prstGeom prst="wedgeRectCallout">
            <a:avLst>
              <a:gd name="adj1" fmla="val 87893"/>
              <a:gd name="adj2" fmla="val 11100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compare strings using ==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138" y="2740816"/>
            <a:ext cx="2015119" cy="2015119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8388626" y="2232928"/>
            <a:ext cx="2240181" cy="770318"/>
          </a:xfrm>
          <a:prstGeom prst="wedgeRectCallout">
            <a:avLst>
              <a:gd name="adj1" fmla="val 67570"/>
              <a:gd name="adj2" fmla="val 9441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copy strings using =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3353" y="5771487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2289258" y="4494665"/>
            <a:ext cx="3536691" cy="1127765"/>
          </a:xfrm>
          <a:prstGeom prst="wedgeRectCallout">
            <a:avLst>
              <a:gd name="adj1" fmla="val -64060"/>
              <a:gd name="adj2" fmla="val 7748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recall that for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arrays, you did these element-by-element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8038869" y="3158919"/>
            <a:ext cx="2240181" cy="770318"/>
          </a:xfrm>
          <a:prstGeom prst="wedgeRectCallout">
            <a:avLst>
              <a:gd name="adj1" fmla="val 95078"/>
              <a:gd name="adj2" fmla="val 5441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to do the same here?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2997932" y="5622430"/>
            <a:ext cx="4264941" cy="851948"/>
          </a:xfrm>
          <a:prstGeom prst="wedgeRectCallout">
            <a:avLst>
              <a:gd name="adj1" fmla="val -73382"/>
              <a:gd name="adj2" fmla="val 2382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Fortunately, convenient library functions available for strings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47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13" grpId="0" animBg="1"/>
      <p:bldP spid="14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Useful string functions – </a:t>
            </a:r>
            <a:r>
              <a:rPr lang="en-IN" dirty="0" err="1" smtClean="0"/>
              <a:t>string.h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3"/>
            <a:ext cx="11938645" cy="5746377"/>
          </a:xfrm>
        </p:spPr>
        <p:txBody>
          <a:bodyPr>
            <a:normAutofit/>
          </a:bodyPr>
          <a:lstStyle/>
          <a:p>
            <a:r>
              <a:rPr lang="en-IN" dirty="0" err="1" smtClean="0"/>
              <a:t>strlen</a:t>
            </a:r>
            <a:r>
              <a:rPr lang="en-IN" dirty="0" smtClean="0"/>
              <a:t>(</a:t>
            </a:r>
            <a:r>
              <a:rPr lang="en-IN" dirty="0" err="1" smtClean="0"/>
              <a:t>str</a:t>
            </a:r>
            <a:r>
              <a:rPr lang="en-IN" dirty="0" smtClean="0"/>
              <a:t>): returns length of the string </a:t>
            </a:r>
            <a:r>
              <a:rPr lang="en-IN" dirty="0" err="1" smtClean="0"/>
              <a:t>str</a:t>
            </a:r>
            <a:r>
              <a:rPr lang="en-IN" dirty="0" smtClean="0"/>
              <a:t> (</a:t>
            </a:r>
            <a:r>
              <a:rPr lang="en-IN" dirty="0" err="1" smtClean="0"/>
              <a:t>upto</a:t>
            </a:r>
            <a:r>
              <a:rPr lang="en-IN" dirty="0" smtClean="0"/>
              <a:t> NULL)</a:t>
            </a:r>
          </a:p>
          <a:p>
            <a:pPr lvl="1"/>
            <a:r>
              <a:rPr lang="en-IN" dirty="0" smtClean="0"/>
              <a:t>NULL character not counted in length</a:t>
            </a:r>
          </a:p>
          <a:p>
            <a:r>
              <a:rPr lang="en-IN" dirty="0" err="1" smtClean="0"/>
              <a:t>strcpy</a:t>
            </a:r>
            <a:r>
              <a:rPr lang="en-IN" dirty="0" smtClean="0"/>
              <a:t>(</a:t>
            </a:r>
            <a:r>
              <a:rPr lang="en-IN" dirty="0" err="1" smtClean="0"/>
              <a:t>dest</a:t>
            </a:r>
            <a:r>
              <a:rPr lang="en-IN" dirty="0" smtClean="0"/>
              <a:t>, </a:t>
            </a:r>
            <a:r>
              <a:rPr lang="en-IN" dirty="0" err="1" smtClean="0"/>
              <a:t>src</a:t>
            </a:r>
            <a:r>
              <a:rPr lang="en-IN" dirty="0" smtClean="0"/>
              <a:t>): copies string </a:t>
            </a:r>
            <a:r>
              <a:rPr lang="en-IN" dirty="0" err="1" smtClean="0"/>
              <a:t>src</a:t>
            </a:r>
            <a:r>
              <a:rPr lang="en-IN" dirty="0" smtClean="0"/>
              <a:t> to string </a:t>
            </a:r>
            <a:r>
              <a:rPr lang="en-IN" dirty="0" err="1" smtClean="0"/>
              <a:t>dest</a:t>
            </a:r>
            <a:endParaRPr lang="en-IN" dirty="0" smtClean="0"/>
          </a:p>
          <a:p>
            <a:pPr lvl="1"/>
            <a:r>
              <a:rPr lang="en-IN" dirty="0" smtClean="0"/>
              <a:t>Careful: characters after NULL character are not copied</a:t>
            </a:r>
          </a:p>
          <a:p>
            <a:pPr lvl="1"/>
            <a:r>
              <a:rPr lang="en-IN" dirty="0" smtClean="0"/>
              <a:t>If you want them copied too, do so yourself! Mr C stops at NULL character</a:t>
            </a:r>
          </a:p>
          <a:p>
            <a:pPr lvl="1"/>
            <a:r>
              <a:rPr lang="en-IN" dirty="0" smtClean="0"/>
              <a:t>Make sure </a:t>
            </a:r>
            <a:r>
              <a:rPr lang="en-IN" dirty="0" err="1" smtClean="0"/>
              <a:t>dest</a:t>
            </a:r>
            <a:r>
              <a:rPr lang="en-IN" dirty="0" smtClean="0"/>
              <a:t> array has enough length (at least </a:t>
            </a:r>
            <a:r>
              <a:rPr lang="en-IN" dirty="0" err="1" smtClean="0"/>
              <a:t>strlen</a:t>
            </a:r>
            <a:r>
              <a:rPr lang="en-IN" dirty="0" smtClean="0"/>
              <a:t>(</a:t>
            </a:r>
            <a:r>
              <a:rPr lang="en-IN" dirty="0" err="1" smtClean="0"/>
              <a:t>src</a:t>
            </a:r>
            <a:r>
              <a:rPr lang="en-IN" dirty="0" smtClean="0"/>
              <a:t>) + 1 for NULL)</a:t>
            </a:r>
          </a:p>
          <a:p>
            <a:r>
              <a:rPr lang="en-IN" dirty="0" err="1" smtClean="0"/>
              <a:t>strcat</a:t>
            </a:r>
            <a:r>
              <a:rPr lang="en-IN" dirty="0" smtClean="0"/>
              <a:t>(</a:t>
            </a:r>
            <a:r>
              <a:rPr lang="en-IN" dirty="0" err="1" smtClean="0"/>
              <a:t>dest</a:t>
            </a:r>
            <a:r>
              <a:rPr lang="en-IN" dirty="0" smtClean="0"/>
              <a:t>, </a:t>
            </a:r>
            <a:r>
              <a:rPr lang="en-IN" dirty="0" err="1" smtClean="0"/>
              <a:t>src</a:t>
            </a:r>
            <a:r>
              <a:rPr lang="en-IN" dirty="0" smtClean="0"/>
              <a:t>): appends </a:t>
            </a:r>
            <a:r>
              <a:rPr lang="en-IN" dirty="0" err="1" smtClean="0"/>
              <a:t>src</a:t>
            </a:r>
            <a:r>
              <a:rPr lang="en-IN" dirty="0" smtClean="0"/>
              <a:t> at the end of </a:t>
            </a:r>
            <a:r>
              <a:rPr lang="en-IN" dirty="0" err="1" smtClean="0"/>
              <a:t>dest</a:t>
            </a:r>
            <a:r>
              <a:rPr lang="en-IN" dirty="0" smtClean="0"/>
              <a:t> and moves NULL to the end of combined string</a:t>
            </a:r>
          </a:p>
          <a:p>
            <a:pPr lvl="1"/>
            <a:r>
              <a:rPr lang="en-IN" dirty="0" smtClean="0"/>
              <a:t>Anything after NULL in </a:t>
            </a:r>
            <a:r>
              <a:rPr lang="en-IN" dirty="0" err="1" smtClean="0"/>
              <a:t>dest</a:t>
            </a:r>
            <a:r>
              <a:rPr lang="en-IN" dirty="0" smtClean="0"/>
              <a:t> will be lost – WARNING!</a:t>
            </a:r>
          </a:p>
          <a:p>
            <a:pPr lvl="1"/>
            <a:r>
              <a:rPr lang="en-IN" dirty="0" smtClean="0"/>
              <a:t>Make sure </a:t>
            </a:r>
            <a:r>
              <a:rPr lang="en-IN" dirty="0" err="1" smtClean="0"/>
              <a:t>dest</a:t>
            </a:r>
            <a:r>
              <a:rPr lang="en-IN" dirty="0" smtClean="0"/>
              <a:t> array has enough length to absorb new characters</a:t>
            </a:r>
          </a:p>
          <a:p>
            <a:r>
              <a:rPr lang="en-IN" dirty="0" smtClean="0"/>
              <a:t>Note: </a:t>
            </a:r>
            <a:r>
              <a:rPr lang="en-IN" dirty="0" err="1" smtClean="0"/>
              <a:t>strrev</a:t>
            </a:r>
            <a:r>
              <a:rPr lang="en-IN" dirty="0"/>
              <a:t> </a:t>
            </a:r>
            <a:r>
              <a:rPr lang="en-IN" dirty="0" smtClean="0"/>
              <a:t>and some other functions non-standard</a:t>
            </a:r>
          </a:p>
          <a:p>
            <a:r>
              <a:rPr lang="en-IN" dirty="0" smtClean="0"/>
              <a:t>Already seen how to reverse a string in tutorial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6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Useful string functions – </a:t>
            </a:r>
            <a:r>
              <a:rPr lang="en-IN" dirty="0" err="1" smtClean="0"/>
              <a:t>string.h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3"/>
            <a:ext cx="11938645" cy="5746377"/>
          </a:xfrm>
        </p:spPr>
        <p:txBody>
          <a:bodyPr>
            <a:normAutofit/>
          </a:bodyPr>
          <a:lstStyle/>
          <a:p>
            <a:r>
              <a:rPr lang="en-IN" dirty="0" err="1" smtClean="0"/>
              <a:t>strcmp</a:t>
            </a:r>
            <a:r>
              <a:rPr lang="en-IN" dirty="0" smtClean="0"/>
              <a:t>(str1, str2): returns 0 if strings equal (till the first NULL) else returns the difference in the ASCII values of first character that differs in the two strings.</a:t>
            </a:r>
          </a:p>
          <a:p>
            <a:r>
              <a:rPr lang="en-IN" dirty="0" err="1" smtClean="0"/>
              <a:t>str</a:t>
            </a:r>
            <a:r>
              <a:rPr lang="en-IN" b="1" dirty="0" err="1" smtClean="0">
                <a:solidFill>
                  <a:srgbClr val="0070C0"/>
                </a:solidFill>
              </a:rPr>
              <a:t>n</a:t>
            </a:r>
            <a:r>
              <a:rPr lang="en-IN" dirty="0" err="1" smtClean="0"/>
              <a:t>cpy</a:t>
            </a:r>
            <a:r>
              <a:rPr lang="en-IN" dirty="0" smtClean="0"/>
              <a:t>(d, s, n), </a:t>
            </a:r>
            <a:r>
              <a:rPr lang="en-IN" dirty="0" err="1" smtClean="0"/>
              <a:t>str</a:t>
            </a:r>
            <a:r>
              <a:rPr lang="en-IN" b="1" dirty="0" err="1" smtClean="0">
                <a:solidFill>
                  <a:srgbClr val="0070C0"/>
                </a:solidFill>
              </a:rPr>
              <a:t>n</a:t>
            </a:r>
            <a:r>
              <a:rPr lang="en-IN" dirty="0" err="1" smtClean="0"/>
              <a:t>cat</a:t>
            </a:r>
            <a:r>
              <a:rPr lang="en-IN" dirty="0" smtClean="0"/>
              <a:t>(d, s, n), </a:t>
            </a:r>
            <a:r>
              <a:rPr lang="en-IN" dirty="0" err="1" smtClean="0"/>
              <a:t>str</a:t>
            </a:r>
            <a:r>
              <a:rPr lang="en-IN" b="1" dirty="0" err="1" smtClean="0">
                <a:solidFill>
                  <a:srgbClr val="0070C0"/>
                </a:solidFill>
              </a:rPr>
              <a:t>n</a:t>
            </a:r>
            <a:r>
              <a:rPr lang="en-IN" dirty="0" err="1" smtClean="0"/>
              <a:t>cmp</a:t>
            </a:r>
            <a:r>
              <a:rPr lang="en-IN" dirty="0" smtClean="0"/>
              <a:t>(d, s, n): does the operations but only for the first n characters</a:t>
            </a:r>
          </a:p>
          <a:p>
            <a:r>
              <a:rPr lang="en-IN" dirty="0" err="1" smtClean="0"/>
              <a:t>str</a:t>
            </a:r>
            <a:r>
              <a:rPr lang="en-IN" b="1" dirty="0" err="1" smtClean="0">
                <a:solidFill>
                  <a:srgbClr val="FF0000"/>
                </a:solidFill>
              </a:rPr>
              <a:t>case</a:t>
            </a:r>
            <a:r>
              <a:rPr lang="en-IN" dirty="0" err="1" smtClean="0"/>
              <a:t>cmp</a:t>
            </a:r>
            <a:r>
              <a:rPr lang="en-IN" dirty="0" smtClean="0"/>
              <a:t>(d, s) compares strings in case-insensitive way</a:t>
            </a:r>
          </a:p>
          <a:p>
            <a:r>
              <a:rPr lang="en-IN" dirty="0" err="1" smtClean="0"/>
              <a:t>str</a:t>
            </a:r>
            <a:r>
              <a:rPr lang="en-IN" b="1" dirty="0" err="1" smtClean="0">
                <a:solidFill>
                  <a:srgbClr val="0070C0"/>
                </a:solidFill>
              </a:rPr>
              <a:t>n</a:t>
            </a:r>
            <a:r>
              <a:rPr lang="en-IN" b="1" dirty="0" err="1" smtClean="0">
                <a:solidFill>
                  <a:srgbClr val="FF0000"/>
                </a:solidFill>
              </a:rPr>
              <a:t>case</a:t>
            </a:r>
            <a:r>
              <a:rPr lang="en-IN" dirty="0" err="1" smtClean="0"/>
              <a:t>cmp</a:t>
            </a:r>
            <a:r>
              <a:rPr lang="en-IN" dirty="0" smtClean="0"/>
              <a:t>(d, s, n) compares first n chars case-insensitive</a:t>
            </a:r>
          </a:p>
          <a:p>
            <a:r>
              <a:rPr lang="en-IN" dirty="0" err="1" smtClean="0"/>
              <a:t>strupr</a:t>
            </a:r>
            <a:r>
              <a:rPr lang="en-IN" dirty="0"/>
              <a:t>(s)/ </a:t>
            </a:r>
            <a:r>
              <a:rPr lang="en-IN" dirty="0" err="1"/>
              <a:t>strlwr</a:t>
            </a:r>
            <a:r>
              <a:rPr lang="en-IN" dirty="0"/>
              <a:t>(s) </a:t>
            </a:r>
            <a:r>
              <a:rPr lang="en-IN" dirty="0" smtClean="0"/>
              <a:t>convert to upper/lower case</a:t>
            </a:r>
          </a:p>
          <a:p>
            <a:r>
              <a:rPr lang="en-US" dirty="0" err="1" smtClean="0"/>
              <a:t>strstr</a:t>
            </a:r>
            <a:r>
              <a:rPr lang="en-US" dirty="0" smtClean="0"/>
              <a:t>(</a:t>
            </a:r>
            <a:r>
              <a:rPr lang="en-US" dirty="0" err="1" smtClean="0"/>
              <a:t>d,s</a:t>
            </a:r>
            <a:r>
              <a:rPr lang="en-US" dirty="0" smtClean="0"/>
              <a:t>) search for substring s in d. Return “index” of first occurrence (actually returns something called a pointer)</a:t>
            </a:r>
          </a:p>
          <a:p>
            <a:r>
              <a:rPr lang="en-IN" dirty="0" err="1" smtClean="0"/>
              <a:t>strchr</a:t>
            </a:r>
            <a:r>
              <a:rPr lang="en-IN" dirty="0" smtClean="0"/>
              <a:t>(</a:t>
            </a:r>
            <a:r>
              <a:rPr lang="en-IN" dirty="0" err="1" smtClean="0"/>
              <a:t>d,c</a:t>
            </a:r>
            <a:r>
              <a:rPr lang="en-IN" dirty="0" smtClean="0"/>
              <a:t>) search for char c in d. Return pointer to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0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i="1" dirty="0" smtClean="0"/>
              <a:t>In the first line, user specifies manner in which 3 integers would be input using a format string. In second line, user gives three integers in that format. In third line, user specifies the manner in which the three integers are to be printed. Read the 3 integers in the manner user wants and then print them in the manner the user </a:t>
            </a:r>
            <a:r>
              <a:rPr lang="en-IN" i="1" smtClean="0"/>
              <a:t>wants.</a:t>
            </a:r>
          </a:p>
          <a:p>
            <a:endParaRPr lang="en-IN" i="1" dirty="0"/>
          </a:p>
          <a:p>
            <a:r>
              <a:rPr lang="en-IN" dirty="0" smtClean="0"/>
              <a:t>The format string we use in </a:t>
            </a:r>
            <a:r>
              <a:rPr lang="en-IN" dirty="0" err="1" smtClean="0"/>
              <a:t>scanf</a:t>
            </a:r>
            <a:r>
              <a:rPr lang="en-IN" dirty="0" smtClean="0"/>
              <a:t>, </a:t>
            </a:r>
            <a:r>
              <a:rPr lang="en-IN" dirty="0" err="1" smtClean="0"/>
              <a:t>printf</a:t>
            </a:r>
            <a:r>
              <a:rPr lang="en-IN" dirty="0" smtClean="0"/>
              <a:t>, is also a string</a:t>
            </a:r>
          </a:p>
          <a:p>
            <a:r>
              <a:rPr lang="en-IN" dirty="0" smtClean="0"/>
              <a:t>This means, we can take the format string from user too!</a:t>
            </a:r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0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1095</TotalTime>
  <Words>884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Advanced Strings</vt:lpstr>
      <vt:lpstr>Strings</vt:lpstr>
      <vt:lpstr>EOF (end of file)</vt:lpstr>
      <vt:lpstr>Keep in mind when using strings</vt:lpstr>
      <vt:lpstr>Practice question</vt:lpstr>
      <vt:lpstr>String Operations</vt:lpstr>
      <vt:lpstr>Useful string functions – string.h</vt:lpstr>
      <vt:lpstr>Useful string functions – string.h</vt:lpstr>
      <vt:lpstr>Practice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65</cp:revision>
  <dcterms:created xsi:type="dcterms:W3CDTF">2018-07-30T05:08:11Z</dcterms:created>
  <dcterms:modified xsi:type="dcterms:W3CDTF">2019-12-19T07:13:14Z</dcterms:modified>
</cp:coreProperties>
</file>