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1" r:id="rId6"/>
    <p:sldId id="268" r:id="rId7"/>
    <p:sldId id="269" r:id="rId8"/>
    <p:sldId id="27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224702" cy="3352800"/>
          </a:xfrm>
        </p:spPr>
        <p:txBody>
          <a:bodyPr/>
          <a:lstStyle/>
          <a:p>
            <a:r>
              <a:rPr lang="en-IN" dirty="0" smtClean="0"/>
              <a:t>Number Systems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sizeof</a:t>
            </a:r>
            <a:r>
              <a:rPr lang="en-IN" dirty="0" smtClean="0"/>
              <a:t> various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8 bits     make a byte</a:t>
            </a:r>
          </a:p>
          <a:p>
            <a:r>
              <a:rPr lang="en-IN" dirty="0" smtClean="0"/>
              <a:t>char takes 1 byte = 8 bits</a:t>
            </a:r>
          </a:p>
          <a:p>
            <a:pPr lvl="1"/>
            <a:r>
              <a:rPr lang="en-IN" dirty="0" smtClean="0"/>
              <a:t>Max value in a char is 127 = 2</a:t>
            </a:r>
            <a:r>
              <a:rPr lang="en-IN" baseline="30000" dirty="0" smtClean="0"/>
              <a:t>(8 – 1)</a:t>
            </a:r>
            <a:r>
              <a:rPr lang="en-IN" dirty="0" smtClean="0"/>
              <a:t>-1</a:t>
            </a:r>
          </a:p>
          <a:p>
            <a:pPr lvl="1"/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/float takes 4 bytes = 32 bits</a:t>
            </a:r>
          </a:p>
          <a:p>
            <a:pPr lvl="1"/>
            <a:r>
              <a:rPr lang="en-IN" dirty="0" smtClean="0"/>
              <a:t>Max value in </a:t>
            </a:r>
            <a:r>
              <a:rPr lang="en-IN" dirty="0" err="1" smtClean="0"/>
              <a:t>int</a:t>
            </a:r>
            <a:r>
              <a:rPr lang="en-IN" dirty="0" smtClean="0"/>
              <a:t> is 2</a:t>
            </a:r>
            <a:r>
              <a:rPr lang="en-IN" baseline="30000" dirty="0" smtClean="0"/>
              <a:t>(32 – 1)</a:t>
            </a:r>
            <a:r>
              <a:rPr lang="en-IN" dirty="0" smtClean="0"/>
              <a:t>-1 – verify </a:t>
            </a:r>
          </a:p>
          <a:p>
            <a:pPr lvl="1"/>
            <a:r>
              <a:rPr lang="en-IN" dirty="0" smtClean="0"/>
              <a:t>Max value of float discussed later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long/double takes 8 bytes = 64 bits</a:t>
            </a:r>
          </a:p>
          <a:p>
            <a:pPr lvl="1"/>
            <a:r>
              <a:rPr lang="en-IN" dirty="0" smtClean="0"/>
              <a:t>Max value in long is 2</a:t>
            </a:r>
            <a:r>
              <a:rPr lang="en-IN" baseline="30000" dirty="0" smtClean="0"/>
              <a:t>(64 </a:t>
            </a:r>
            <a:r>
              <a:rPr lang="en-IN" baseline="30000" dirty="0"/>
              <a:t>– 1)</a:t>
            </a:r>
            <a:r>
              <a:rPr lang="en-IN" dirty="0"/>
              <a:t>-</a:t>
            </a:r>
            <a:r>
              <a:rPr lang="en-IN" dirty="0" smtClean="0"/>
              <a:t>1 – verify </a:t>
            </a:r>
            <a:endParaRPr lang="en-IN" dirty="0"/>
          </a:p>
          <a:p>
            <a:pPr lvl="1"/>
            <a:r>
              <a:rPr lang="en-IN" dirty="0" smtClean="0"/>
              <a:t>Max </a:t>
            </a:r>
            <a:r>
              <a:rPr lang="en-IN" dirty="0"/>
              <a:t>value of </a:t>
            </a:r>
            <a:r>
              <a:rPr lang="en-IN" dirty="0" smtClean="0"/>
              <a:t>double discussed </a:t>
            </a:r>
            <a:r>
              <a:rPr lang="en-IN" dirty="0"/>
              <a:t>later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74974" y="1260508"/>
            <a:ext cx="2049310" cy="235789"/>
            <a:chOff x="1742930" y="1628257"/>
            <a:chExt cx="4265046" cy="490726"/>
          </a:xfrm>
        </p:grpSpPr>
        <p:sp>
          <p:nvSpPr>
            <p:cNvPr id="5" name="Rectangle 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26974" y="1260508"/>
            <a:ext cx="256164" cy="235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37931" y="119431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52106" y="131220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581528" y="1655978"/>
            <a:ext cx="2049312" cy="235789"/>
            <a:chOff x="1209797" y="1628257"/>
            <a:chExt cx="4265050" cy="490726"/>
          </a:xfrm>
        </p:grpSpPr>
        <p:sp>
          <p:nvSpPr>
            <p:cNvPr id="16" name="Rectangle 1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4171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09797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860202" y="3057917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74377" y="3175812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581531" y="3172761"/>
            <a:ext cx="2049309" cy="235789"/>
            <a:chOff x="1742930" y="1628257"/>
            <a:chExt cx="4265044" cy="490726"/>
          </a:xfrm>
        </p:grpSpPr>
        <p:sp>
          <p:nvSpPr>
            <p:cNvPr id="25" name="Rectangle 2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581531" y="3405995"/>
            <a:ext cx="2049305" cy="235789"/>
            <a:chOff x="1742930" y="1628257"/>
            <a:chExt cx="4265036" cy="490726"/>
          </a:xfrm>
        </p:grpSpPr>
        <p:sp>
          <p:nvSpPr>
            <p:cNvPr id="32" name="Rectangle 3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581531" y="3634928"/>
            <a:ext cx="2049309" cy="235789"/>
            <a:chOff x="1742930" y="1628257"/>
            <a:chExt cx="4265044" cy="490726"/>
          </a:xfrm>
        </p:grpSpPr>
        <p:sp>
          <p:nvSpPr>
            <p:cNvPr id="46" name="Rectangle 4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4171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581531" y="3868162"/>
            <a:ext cx="2049305" cy="235789"/>
            <a:chOff x="1742930" y="1628257"/>
            <a:chExt cx="4265036" cy="490726"/>
          </a:xfrm>
        </p:grpSpPr>
        <p:sp>
          <p:nvSpPr>
            <p:cNvPr id="53" name="Rectangle 5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5478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517945" y="305791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860202" y="5282083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074377" y="539997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603800" y="4934832"/>
            <a:ext cx="2049310" cy="235789"/>
            <a:chOff x="1742930" y="1628257"/>
            <a:chExt cx="4265046" cy="490726"/>
          </a:xfrm>
        </p:grpSpPr>
        <p:sp>
          <p:nvSpPr>
            <p:cNvPr id="63" name="Rectangle 6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603800" y="5168066"/>
            <a:ext cx="2049310" cy="235789"/>
            <a:chOff x="1742930" y="1628257"/>
            <a:chExt cx="4265046" cy="490726"/>
          </a:xfrm>
        </p:grpSpPr>
        <p:sp>
          <p:nvSpPr>
            <p:cNvPr id="70" name="Rectangle 69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603800" y="5396999"/>
            <a:ext cx="2049310" cy="235789"/>
            <a:chOff x="1742930" y="1628257"/>
            <a:chExt cx="4265046" cy="490726"/>
          </a:xfrm>
        </p:grpSpPr>
        <p:sp>
          <p:nvSpPr>
            <p:cNvPr id="77" name="Rectangle 76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03800" y="5630233"/>
            <a:ext cx="2049308" cy="235789"/>
            <a:chOff x="1742930" y="1628257"/>
            <a:chExt cx="4265039" cy="490726"/>
          </a:xfrm>
        </p:grpSpPr>
        <p:sp>
          <p:nvSpPr>
            <p:cNvPr id="84" name="Rectangle 83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74838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6517945" y="5282083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9603800" y="5857714"/>
            <a:ext cx="2049308" cy="235789"/>
            <a:chOff x="1742930" y="1628257"/>
            <a:chExt cx="4265042" cy="490726"/>
          </a:xfrm>
        </p:grpSpPr>
        <p:sp>
          <p:nvSpPr>
            <p:cNvPr id="92" name="Rectangle 9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94170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603800" y="6090948"/>
            <a:ext cx="2049308" cy="235789"/>
            <a:chOff x="1742930" y="1628257"/>
            <a:chExt cx="4265042" cy="490726"/>
          </a:xfrm>
        </p:grpSpPr>
        <p:sp>
          <p:nvSpPr>
            <p:cNvPr id="99" name="Rectangle 98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603800" y="6319881"/>
            <a:ext cx="2049308" cy="235789"/>
            <a:chOff x="1742930" y="1628257"/>
            <a:chExt cx="4265041" cy="490726"/>
          </a:xfrm>
        </p:grpSpPr>
        <p:sp>
          <p:nvSpPr>
            <p:cNvPr id="106" name="Rectangle 10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7484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03800" y="6553115"/>
            <a:ext cx="2049308" cy="235789"/>
            <a:chOff x="1742930" y="1628257"/>
            <a:chExt cx="4265042" cy="490726"/>
          </a:xfrm>
        </p:grpSpPr>
        <p:sp>
          <p:nvSpPr>
            <p:cNvPr id="113" name="Rectangle 11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30389" y="248682"/>
            <a:ext cx="1858617" cy="904461"/>
            <a:chOff x="3286682" y="2292350"/>
            <a:chExt cx="1858617" cy="904461"/>
          </a:xfrm>
        </p:grpSpPr>
        <p:sp>
          <p:nvSpPr>
            <p:cNvPr id="191" name="Rounded Rectangle 19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Rectangular Callout 193"/>
          <p:cNvSpPr/>
          <p:nvPr/>
        </p:nvSpPr>
        <p:spPr>
          <a:xfrm>
            <a:off x="3220402" y="665429"/>
            <a:ext cx="6285608" cy="1445581"/>
          </a:xfrm>
          <a:prstGeom prst="wedgeRectCallout">
            <a:avLst>
              <a:gd name="adj1" fmla="val 65561"/>
              <a:gd name="adj2" fmla="val -303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has to do with the way I store negative numbers. Effectively, one bit gets used up in storing the sign of the number so only k-1 bits left to store the magnitude of the number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1655"/>
            <a:ext cx="1946345" cy="1946345"/>
          </a:xfrm>
          <a:prstGeom prst="rect">
            <a:avLst/>
          </a:prstGeom>
        </p:spPr>
      </p:pic>
      <p:sp>
        <p:nvSpPr>
          <p:cNvPr id="196" name="Rectangular Callout 195"/>
          <p:cNvSpPr/>
          <p:nvPr/>
        </p:nvSpPr>
        <p:spPr>
          <a:xfrm>
            <a:off x="1805646" y="4464754"/>
            <a:ext cx="5350528" cy="1175943"/>
          </a:xfrm>
          <a:prstGeom prst="wedgeRectCallout">
            <a:avLst>
              <a:gd name="adj1" fmla="val -61745"/>
              <a:gd name="adj2" fmla="val 769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max value for all these variables always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n-IN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1)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and not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when there are k bits getting used?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6" y="2436120"/>
            <a:ext cx="1946345" cy="1946345"/>
          </a:xfrm>
          <a:prstGeom prst="rect">
            <a:avLst/>
          </a:prstGeom>
        </p:spPr>
      </p:pic>
      <p:sp>
        <p:nvSpPr>
          <p:cNvPr id="198" name="Rectangular Callout 197"/>
          <p:cNvSpPr/>
          <p:nvPr/>
        </p:nvSpPr>
        <p:spPr>
          <a:xfrm>
            <a:off x="5955794" y="2319269"/>
            <a:ext cx="3548430" cy="1083253"/>
          </a:xfrm>
          <a:prstGeom prst="wedgeRectCallout">
            <a:avLst>
              <a:gd name="adj1" fmla="val 92122"/>
              <a:gd name="adj2" fmla="val 660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wait a few weeks to learn how negative numbers are stored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5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/>
      <p:bldP spid="22" grpId="0" animBg="1"/>
      <p:bldP spid="23" grpId="0"/>
      <p:bldP spid="59" grpId="0" animBg="1"/>
      <p:bldP spid="60" grpId="0" animBg="1"/>
      <p:bldP spid="61" grpId="0"/>
      <p:bldP spid="90" grpId="0" animBg="1"/>
      <p:bldP spid="194" grpId="0" animBg="1"/>
      <p:bldP spid="196" grpId="0" animBg="1"/>
      <p:bldP spid="1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He has a very long chain of bytes</a:t>
            </a:r>
          </a:p>
          <a:p>
            <a:r>
              <a:rPr lang="en-IN" dirty="0" smtClean="0"/>
              <a:t>Each byte has an "address“</a:t>
            </a:r>
          </a:p>
          <a:p>
            <a:r>
              <a:rPr lang="en-IN" dirty="0" smtClean="0"/>
              <a:t>All addresses can be stored within 8 bytes</a:t>
            </a:r>
          </a:p>
          <a:p>
            <a:r>
              <a:rPr lang="en-IN" dirty="0" smtClean="0"/>
              <a:t>Some addresses are reserved for Mr C</a:t>
            </a:r>
          </a:p>
          <a:p>
            <a:r>
              <a:rPr lang="en-IN" dirty="0" smtClean="0"/>
              <a:t>Others can be used by you for variables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 c is stored at address 000004, a at 000005</a:t>
            </a:r>
            <a:br>
              <a:rPr lang="en-IN" dirty="0" smtClean="0"/>
            </a:br>
            <a:r>
              <a:rPr lang="en-IN" dirty="0" smtClean="0"/>
              <a:t>and d at address 000009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8561068" y="164303"/>
            <a:ext cx="1409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47313" y="206328"/>
            <a:ext cx="2069343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18453" y="3790452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char c;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438474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Narrow" panose="020B0606020202030204" pitchFamily="34" charset="0"/>
              </a:rPr>
              <a:t>int</a:t>
            </a:r>
            <a:r>
              <a:rPr lang="en-IN" sz="4400" dirty="0">
                <a:latin typeface="Arial Narrow" panose="020B0606020202030204" pitchFamily="34" charset="0"/>
              </a:rPr>
              <a:t> a</a:t>
            </a:r>
            <a:r>
              <a:rPr lang="en-IN" sz="4400" dirty="0" smtClean="0">
                <a:latin typeface="Arial Narrow" panose="020B0606020202030204" pitchFamily="34" charset="0"/>
              </a:rPr>
              <a:t>;</a:t>
            </a:r>
            <a:endParaRPr lang="en-IN" sz="4400" dirty="0">
              <a:latin typeface="Arial Narrow" panose="020B060602020203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18453" y="501106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double d;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47313" y="1169425"/>
            <a:ext cx="2069343" cy="2566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9957615" y="1430745"/>
            <a:ext cx="2059041" cy="9625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9947313" y="2412618"/>
            <a:ext cx="2069343" cy="191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3" name="Rectangle 12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7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1" grpId="0"/>
      <p:bldP spid="252" grpId="0" animBg="1"/>
      <p:bldP spid="253" grpId="0"/>
      <p:bldP spid="254" grpId="0"/>
      <p:bldP spid="255" grpId="0"/>
      <p:bldP spid="256" grpId="0" animBg="1"/>
      <p:bldP spid="257" grpId="0" animBg="1"/>
      <p:bldP spid="2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Don’t let anyone scare you – pointers are just a way to store these addresses</a:t>
            </a:r>
          </a:p>
          <a:p>
            <a:r>
              <a:rPr lang="en-IN" dirty="0" smtClean="0"/>
              <a:t>Each pointer is a collection of 8 bytes (same size as long) that is storing one of these internal addresses</a:t>
            </a:r>
          </a:p>
          <a:p>
            <a:r>
              <a:rPr lang="en-IN" dirty="0" smtClean="0"/>
              <a:t>Be careful not to confuse these internal addresses with array indices. Array indices are what </a:t>
            </a:r>
            <a:r>
              <a:rPr lang="en-IN" b="1" dirty="0" smtClean="0"/>
              <a:t>you </a:t>
            </a:r>
            <a:r>
              <a:rPr lang="en-IN" dirty="0" smtClean="0"/>
              <a:t>use to write nice code. These addresses are used by Mr C to manage stuff</a:t>
            </a:r>
          </a:p>
          <a:p>
            <a:r>
              <a:rPr lang="en-IN" dirty="0" smtClean="0"/>
              <a:t>In some sense Mr C manages a ridiculously huge array!</a:t>
            </a:r>
          </a:p>
          <a:p>
            <a:r>
              <a:rPr lang="en-IN" dirty="0" smtClean="0"/>
              <a:t>Pointers can allow us to write very beautiful code but it is a very powerful tool – misuse it and you may suffer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260" name="Rectangle 259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8605024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If we declare an array, a sequence of</a:t>
            </a:r>
            <a:br>
              <a:rPr lang="en-IN" dirty="0" smtClean="0"/>
            </a:br>
            <a:r>
              <a:rPr lang="en-IN" dirty="0" smtClean="0"/>
              <a:t>addresses get allocated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 and a are actually pointers, c stores the address of c[0], a stores address </a:t>
            </a:r>
            <a:r>
              <a:rPr lang="en-IN" dirty="0"/>
              <a:t>of a[0</a:t>
            </a:r>
            <a:r>
              <a:rPr lang="en-IN" dirty="0" smtClean="0"/>
              <a:t>]</a:t>
            </a:r>
          </a:p>
          <a:p>
            <a:r>
              <a:rPr lang="en-IN" dirty="0" smtClean="0"/>
              <a:t>c[0] is stored at address 000005, c[1] at</a:t>
            </a:r>
            <a:br>
              <a:rPr lang="en-IN" dirty="0" smtClean="0"/>
            </a:br>
            <a:r>
              <a:rPr lang="en-IN" dirty="0" smtClean="0"/>
              <a:t>address 000006, c[2] at 000007 and so on</a:t>
            </a:r>
          </a:p>
          <a:p>
            <a:r>
              <a:rPr lang="en-IN" dirty="0" smtClean="0"/>
              <a:t>a[0] is stored at address 000011, a[1] at</a:t>
            </a:r>
            <a:br>
              <a:rPr lang="en-IN" dirty="0" smtClean="0"/>
            </a:br>
            <a:r>
              <a:rPr lang="en-IN" dirty="0" smtClean="0"/>
              <a:t>address 000015 (</a:t>
            </a:r>
            <a:r>
              <a:rPr lang="en-IN" dirty="0" err="1" smtClean="0"/>
              <a:t>int</a:t>
            </a:r>
            <a:r>
              <a:rPr lang="en-IN" dirty="0" smtClean="0"/>
              <a:t> takes 4 bytes), a[2] at</a:t>
            </a:r>
            <a:br>
              <a:rPr lang="en-IN" dirty="0" smtClean="0"/>
            </a:br>
            <a:r>
              <a:rPr lang="en-IN" dirty="0" smtClean="0"/>
              <a:t>address 000019, and so 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18453" y="1866713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char c[5];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2471398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Narrow" panose="020B0606020202030204" pitchFamily="34" charset="0"/>
              </a:rPr>
              <a:t>int</a:t>
            </a:r>
            <a:r>
              <a:rPr lang="en-IN" sz="4400" dirty="0">
                <a:latin typeface="Arial Narrow" panose="020B0606020202030204" pitchFamily="34" charset="0"/>
              </a:rPr>
              <a:t> </a:t>
            </a:r>
            <a:r>
              <a:rPr lang="en-IN" sz="4400" dirty="0" smtClean="0">
                <a:latin typeface="Arial Narrow" panose="020B0606020202030204" pitchFamily="34" charset="0"/>
              </a:rPr>
              <a:t>a[3];</a:t>
            </a:r>
            <a:endParaRPr lang="en-IN" sz="4400" dirty="0"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51784" y="1414601"/>
            <a:ext cx="2064872" cy="12328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9971434" y="2900792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0484" y="1125973"/>
            <a:ext cx="745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c[0]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c[1]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c[2]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c[3]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1609" y="1118264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0   0    0   0    0   1    0    1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9801609" y="2601966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0   0    0   0    1    0   1    1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pic>
        <p:nvPicPr>
          <p:cNvPr id="471" name="Picture 4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20" y="1456818"/>
            <a:ext cx="2129790" cy="1925330"/>
          </a:xfrm>
          <a:prstGeom prst="rect">
            <a:avLst/>
          </a:prstGeom>
        </p:spPr>
      </p:pic>
      <p:sp>
        <p:nvSpPr>
          <p:cNvPr id="472" name="Rectangular Callout 471"/>
          <p:cNvSpPr/>
          <p:nvPr/>
        </p:nvSpPr>
        <p:spPr>
          <a:xfrm>
            <a:off x="4817695" y="1434954"/>
            <a:ext cx="3784519" cy="1160237"/>
          </a:xfrm>
          <a:prstGeom prst="wedgeRectCallout">
            <a:avLst>
              <a:gd name="adj1" fmla="val -72816"/>
              <a:gd name="adj2" fmla="val 369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I ran out of space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well as ran out of patience drawing boxes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3" name="Group 472"/>
          <p:cNvGrpSpPr/>
          <p:nvPr/>
        </p:nvGrpSpPr>
        <p:grpSpPr>
          <a:xfrm>
            <a:off x="418453" y="207163"/>
            <a:ext cx="1858617" cy="904461"/>
            <a:chOff x="3286682" y="2292350"/>
            <a:chExt cx="1858617" cy="904461"/>
          </a:xfrm>
        </p:grpSpPr>
        <p:sp>
          <p:nvSpPr>
            <p:cNvPr id="474" name="Rounded Rectangle 47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7" name="Rectangular Callout 476"/>
          <p:cNvSpPr/>
          <p:nvPr/>
        </p:nvSpPr>
        <p:spPr>
          <a:xfrm>
            <a:off x="2668699" y="208639"/>
            <a:ext cx="4522818" cy="1160237"/>
          </a:xfrm>
          <a:prstGeom prst="wedgeRectCallout">
            <a:avLst>
              <a:gd name="adj1" fmla="val -61139"/>
              <a:gd name="adj2" fmla="val -16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Actually, being pointers, c and a should themselves take 8 bytes to store the addresses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8520483" y="2592043"/>
            <a:ext cx="74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4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3" grpId="0"/>
      <p:bldP spid="254" grpId="0"/>
      <p:bldP spid="256" grpId="0" animBg="1"/>
      <p:bldP spid="257" grpId="0" animBg="1"/>
      <p:bldP spid="5" grpId="0"/>
      <p:bldP spid="6" grpId="0"/>
      <p:bldP spid="470" grpId="0"/>
      <p:bldP spid="472" grpId="0" animBg="1"/>
      <p:bldP spid="477" grpId="0" animBg="1"/>
      <p:bldP spid="4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grow up learning the decimal number system</a:t>
            </a:r>
          </a:p>
          <a:p>
            <a:r>
              <a:rPr lang="en-IN" dirty="0" smtClean="0"/>
              <a:t>Developed hundreds of years ago by wise people</a:t>
            </a:r>
          </a:p>
          <a:p>
            <a:r>
              <a:rPr lang="en-IN" dirty="0" smtClean="0"/>
              <a:t>Based on the place value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42930" y="2767352"/>
            <a:ext cx="8621173" cy="1117600"/>
            <a:chOff x="1925571" y="2966385"/>
            <a:chExt cx="8621173" cy="1117600"/>
          </a:xfrm>
        </p:grpSpPr>
        <p:sp>
          <p:nvSpPr>
            <p:cNvPr id="5" name="Rectangle 4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91065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6</a:t>
            </a:r>
            <a:endParaRPr lang="en-US" sz="48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0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3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9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1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2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954351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2 x 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+ 1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9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3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0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6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4539126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2 + 10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900 + 3000 + 0 + 60000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5110694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603912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98" y="4928175"/>
            <a:ext cx="2002402" cy="2002402"/>
          </a:xfrm>
          <a:prstGeom prst="rect">
            <a:avLst/>
          </a:prstGeom>
        </p:spPr>
      </p:pic>
      <p:sp>
        <p:nvSpPr>
          <p:cNvPr id="22" name="Rectangular Callout 21"/>
          <p:cNvSpPr/>
          <p:nvPr/>
        </p:nvSpPr>
        <p:spPr>
          <a:xfrm>
            <a:off x="6801982" y="4563755"/>
            <a:ext cx="3520055" cy="844039"/>
          </a:xfrm>
          <a:prstGeom prst="wedgeRectCallout">
            <a:avLst>
              <a:gd name="adj1" fmla="val 69451"/>
              <a:gd name="adj2" fmla="val 1310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anything special about having 10 digits?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4102" y="56892"/>
            <a:ext cx="1946345" cy="1946345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4870175" y="100022"/>
            <a:ext cx="5319424" cy="1083253"/>
          </a:xfrm>
          <a:prstGeom prst="wedgeRectCallout">
            <a:avLst>
              <a:gd name="adj1" fmla="val 66185"/>
              <a:gd name="adj2" fmla="val 623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called the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since it has 10 digits 0 … 9 from the Latin word </a:t>
            </a:r>
            <a:r>
              <a:rPr lang="en-IN" sz="2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decimus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means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tenth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2206" y="5906382"/>
            <a:ext cx="1858617" cy="904461"/>
            <a:chOff x="3286682" y="2292350"/>
            <a:chExt cx="1858617" cy="904461"/>
          </a:xfrm>
        </p:grpSpPr>
        <p:sp>
          <p:nvSpPr>
            <p:cNvPr id="26" name="Rounded Rectangle 2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ular Callout 28"/>
          <p:cNvSpPr/>
          <p:nvPr/>
        </p:nvSpPr>
        <p:spPr>
          <a:xfrm>
            <a:off x="2294060" y="5210147"/>
            <a:ext cx="4424792" cy="914163"/>
          </a:xfrm>
          <a:prstGeom prst="wedgeRectCallout">
            <a:avLst>
              <a:gd name="adj1" fmla="val -60899"/>
              <a:gd name="adj2" fmla="val 779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Nope! In fact, I prefer a number system with just 2 digits!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870175" y="1334112"/>
            <a:ext cx="5319424" cy="1083253"/>
          </a:xfrm>
          <a:prstGeom prst="wedgeRectCallout">
            <a:avLst>
              <a:gd name="adj1" fmla="val 67306"/>
              <a:gd name="adj2" fmla="val -385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comes from the Latin word </a:t>
            </a:r>
            <a:r>
              <a:rPr lang="en-IN" sz="2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means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together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 animBg="1"/>
      <p:bldP spid="24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Octal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Just eight digits – 0,1,2,3,4,5,6,7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Can read and print integers in octal format directly using </a:t>
            </a:r>
            <a:r>
              <a:rPr lang="en-IN" dirty="0" err="1" smtClean="0"/>
              <a:t>scanf</a:t>
            </a:r>
            <a:r>
              <a:rPr lang="en-IN" dirty="0" smtClean="0"/>
              <a:t> and </a:t>
            </a:r>
            <a:r>
              <a:rPr lang="en-IN" dirty="0" err="1" smtClean="0"/>
              <a:t>printf</a:t>
            </a:r>
            <a:r>
              <a:rPr lang="en-IN" dirty="0" smtClean="0"/>
              <a:t> – use the format specifier %o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42930" y="1919010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6231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atin typeface="Arial Narrow" panose="020B0606020202030204" pitchFamily="34" charset="0"/>
              </a:rPr>
              <a:t>6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2</a:t>
            </a:r>
            <a:endParaRPr lang="en-US" sz="6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4</a:t>
            </a:r>
            <a:endParaRPr lang="en-US" sz="66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5</a:t>
            </a:r>
            <a:endParaRPr lang="en-US" sz="6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274942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x 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6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3859717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5 + 32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128 + 0 + 4096 </a:t>
            </a:r>
            <a:r>
              <a:rPr lang="en-IN" sz="3200" dirty="0">
                <a:latin typeface="Arial Narrow" panose="020B0606020202030204" pitchFamily="34" charset="0"/>
              </a:rPr>
              <a:t>+ 196608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4431285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= 200869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00" y="36190"/>
            <a:ext cx="1918762" cy="191876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3876261" y="29671"/>
            <a:ext cx="5552177" cy="844039"/>
          </a:xfrm>
          <a:prstGeom prst="wedgeRectCallout">
            <a:avLst>
              <a:gd name="adj1" fmla="val 77038"/>
              <a:gd name="adj2" fmla="val 721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Aha! That is why we have been using %d for integers so far – d for decimal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"Just" sixteen digits – 0,1,2,3,4,5,6,7,8,9,A,B,C,D,E,F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Can read and print integers in hex format directly %X, %x</a:t>
            </a:r>
          </a:p>
          <a:p>
            <a:r>
              <a:rPr lang="en-IN" dirty="0" smtClean="0"/>
              <a:t>%X if you want A, B, </a:t>
            </a:r>
            <a:r>
              <a:rPr lang="en-IN" dirty="0" err="1" smtClean="0"/>
              <a:t>etc</a:t>
            </a:r>
            <a:r>
              <a:rPr lang="en-IN" dirty="0" smtClean="0"/>
              <a:t> and %x if you want a, b,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42930" y="1954668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9796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atin typeface="Arial Narrow" panose="020B0606020202030204" pitchFamily="34" charset="0"/>
              </a:rPr>
              <a:t>3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F</a:t>
            </a:r>
            <a:endParaRPr lang="en-US" sz="66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A</a:t>
            </a:r>
            <a:endParaRPr lang="en-US" sz="6600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6</a:t>
            </a:r>
            <a:endParaRPr lang="en-US" sz="6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9</a:t>
            </a:r>
            <a:endParaRPr lang="en-US" sz="6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40579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9</a:t>
            </a:r>
            <a:r>
              <a:rPr lang="en-IN" sz="3200" dirty="0" smtClean="0">
                <a:latin typeface="Arial Narrow" panose="020B0606020202030204" pitchFamily="34" charset="0"/>
              </a:rPr>
              <a:t> x 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>
                <a:solidFill>
                  <a:schemeClr val="accent3"/>
                </a:solidFill>
                <a:latin typeface="Arial Narrow" panose="020B0606020202030204" pitchFamily="34" charset="0"/>
              </a:rPr>
              <a:t>6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A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F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450379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9 + 0 + 1536 + </a:t>
            </a:r>
            <a:r>
              <a:rPr lang="en-IN" sz="3200" dirty="0">
                <a:latin typeface="Arial Narrow" panose="020B0606020202030204" pitchFamily="34" charset="0"/>
              </a:rPr>
              <a:t>40960 + 983040 + 3145728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5052791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= 4171273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591" y="395479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9</a:t>
            </a:r>
            <a:r>
              <a:rPr lang="en-IN" sz="3200" dirty="0" smtClean="0">
                <a:latin typeface="Arial Narrow" panose="020B0606020202030204" pitchFamily="34" charset="0"/>
              </a:rPr>
              <a:t> x 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>
                <a:solidFill>
                  <a:schemeClr val="accent3"/>
                </a:solidFill>
                <a:latin typeface="Arial Narrow" panose="020B0606020202030204" pitchFamily="34" charset="0"/>
              </a:rPr>
              <a:t>6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15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  <p:bldP spid="18" grpId="0" uiExpand="1"/>
      <p:bldP spid="19" grpId="0" uiExpand="1"/>
      <p:bldP spid="20" grpId="0" uiExpand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Just two digits – 0 and 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No direct way to read or print integers in binary format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i="1" dirty="0" smtClean="0"/>
              <a:t>Write a program to take an integer in decimal system and print its binary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42930" y="1885078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2837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atin typeface="Arial Narrow" panose="020B0606020202030204" pitchFamily="34" charset="0"/>
              </a:rPr>
              <a:t>1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262487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x 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3847262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1 + 0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4 + 8 + 0 + 32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441883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45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  <p:bldP spid="18" grpId="0" uiExpand="1"/>
      <p:bldP spid="19" grpId="0" uiExpand="1"/>
      <p:bldP spid="20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word about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Octal, Binary, Decimal, Hexadecimal are just different systems of representing integers</a:t>
            </a:r>
          </a:p>
          <a:p>
            <a:r>
              <a:rPr lang="en-IN" dirty="0" smtClean="0"/>
              <a:t>The same integer can be represented using any system</a:t>
            </a:r>
          </a:p>
          <a:p>
            <a:r>
              <a:rPr lang="en-IN" dirty="0" smtClean="0"/>
              <a:t>Can add, subtract, divide, multiply, take remainder with numbers in any of the systems – use them as plain 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smtClean="0"/>
              <a:t>Can represent negative integers using all these systems as well – more tricky, will be covered later in course</a:t>
            </a:r>
          </a:p>
          <a:p>
            <a:r>
              <a:rPr lang="en-IN" dirty="0" smtClean="0"/>
              <a:t>Can represent fractional numbers as well – explore yourself if you are interested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word about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r>
              <a:rPr lang="en-IN" dirty="0" smtClean="0"/>
              <a:t>13895 can be interpreted as a</a:t>
            </a:r>
          </a:p>
          <a:p>
            <a:pPr lvl="1"/>
            <a:r>
              <a:rPr lang="en-IN" dirty="0" smtClean="0"/>
              <a:t>Valid hexadecimal number – will have value 80021</a:t>
            </a:r>
          </a:p>
          <a:p>
            <a:pPr lvl="1"/>
            <a:r>
              <a:rPr lang="en-IN" dirty="0" smtClean="0"/>
              <a:t>Valid decimal number – will have value 13895</a:t>
            </a:r>
          </a:p>
          <a:p>
            <a:pPr lvl="1"/>
            <a:r>
              <a:rPr lang="en-IN" dirty="0" smtClean="0"/>
              <a:t>Not a valid octal number (octal numbers cannot have digit 8)</a:t>
            </a:r>
          </a:p>
          <a:p>
            <a:pPr lvl="1"/>
            <a:r>
              <a:rPr lang="en-IN" dirty="0" smtClean="0"/>
              <a:t>Not a valid binary number (binary numbers cannot have digit 3,8,9,5)</a:t>
            </a:r>
          </a:p>
          <a:p>
            <a:r>
              <a:rPr lang="en-IN" dirty="0" smtClean="0"/>
              <a:t>1011 is valid in binary, octal, decimal and hex systems</a:t>
            </a:r>
          </a:p>
          <a:p>
            <a:r>
              <a:rPr lang="en-IN" dirty="0" smtClean="0"/>
              <a:t>1653 is valid in octal, decimal and hex systems</a:t>
            </a:r>
          </a:p>
          <a:p>
            <a:r>
              <a:rPr lang="en-IN" dirty="0" smtClean="0"/>
              <a:t>Number systems have digits till one less than their base</a:t>
            </a:r>
          </a:p>
          <a:p>
            <a:pPr lvl="1"/>
            <a:r>
              <a:rPr lang="en-IN" dirty="0" smtClean="0"/>
              <a:t>Binary: base 2, doesn’t have a digit with value 2. Value 2 represented as 10</a:t>
            </a:r>
          </a:p>
          <a:p>
            <a:pPr lvl="1"/>
            <a:r>
              <a:rPr lang="en-IN" dirty="0" smtClean="0"/>
              <a:t>Octal: </a:t>
            </a:r>
            <a:r>
              <a:rPr lang="en-IN" dirty="0"/>
              <a:t>base </a:t>
            </a:r>
            <a:r>
              <a:rPr lang="en-IN" dirty="0" smtClean="0"/>
              <a:t>8, </a:t>
            </a:r>
            <a:r>
              <a:rPr lang="en-IN" dirty="0"/>
              <a:t>doesn’t have a digit with value </a:t>
            </a:r>
            <a:r>
              <a:rPr lang="en-IN" dirty="0" smtClean="0"/>
              <a:t>8. </a:t>
            </a:r>
            <a:r>
              <a:rPr lang="en-IN" dirty="0"/>
              <a:t>Value </a:t>
            </a:r>
            <a:r>
              <a:rPr lang="en-IN" dirty="0" smtClean="0"/>
              <a:t>8 </a:t>
            </a:r>
            <a:r>
              <a:rPr lang="en-IN" dirty="0"/>
              <a:t>represented as 10</a:t>
            </a:r>
          </a:p>
          <a:p>
            <a:pPr lvl="1"/>
            <a:r>
              <a:rPr lang="en-IN" dirty="0" smtClean="0"/>
              <a:t>Decimal: base 10, doesn’t have a digit with value 10</a:t>
            </a:r>
            <a:endParaRPr lang="en-IN" dirty="0"/>
          </a:p>
          <a:p>
            <a:pPr lvl="1"/>
            <a:r>
              <a:rPr lang="en-IN" dirty="0" smtClean="0"/>
              <a:t>Hex: base 16, doesn’t have a digit with value 16. Value 16 represented as 10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Limits in various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Just as we have decimal digits 0,1,…,9, the other number systems also have digits</a:t>
            </a:r>
          </a:p>
          <a:p>
            <a:r>
              <a:rPr lang="en-IN" dirty="0"/>
              <a:t>Octal number system has 8 </a:t>
            </a:r>
            <a:r>
              <a:rPr lang="en-IN" i="1" dirty="0"/>
              <a:t>octal digits</a:t>
            </a:r>
            <a:r>
              <a:rPr lang="en-IN" dirty="0"/>
              <a:t> 0,1,…,7</a:t>
            </a:r>
          </a:p>
          <a:p>
            <a:r>
              <a:rPr lang="en-IN" dirty="0" err="1"/>
              <a:t>Hexademical</a:t>
            </a:r>
            <a:r>
              <a:rPr lang="en-IN" dirty="0"/>
              <a:t> system has 16 </a:t>
            </a:r>
            <a:r>
              <a:rPr lang="en-IN" i="1" dirty="0"/>
              <a:t>hex digits</a:t>
            </a:r>
            <a:r>
              <a:rPr lang="en-IN" dirty="0"/>
              <a:t> 0,1,…,9,A,B,…F</a:t>
            </a:r>
          </a:p>
          <a:p>
            <a:r>
              <a:rPr lang="en-IN" dirty="0"/>
              <a:t>Binary system has two </a:t>
            </a:r>
            <a:r>
              <a:rPr lang="en-IN" i="1" dirty="0"/>
              <a:t>binary digits </a:t>
            </a:r>
            <a:r>
              <a:rPr lang="en-IN" dirty="0"/>
              <a:t>0 and </a:t>
            </a:r>
            <a:r>
              <a:rPr lang="en-IN" dirty="0" smtClean="0"/>
              <a:t>1</a:t>
            </a:r>
          </a:p>
          <a:p>
            <a:r>
              <a:rPr lang="en-IN" dirty="0" smtClean="0"/>
              <a:t>Suppose we allow only k digits</a:t>
            </a:r>
          </a:p>
          <a:p>
            <a:pPr lvl="1"/>
            <a:r>
              <a:rPr lang="en-IN" dirty="0" smtClean="0"/>
              <a:t>Largest number in binary system will be     1111 … 1111  with value 2</a:t>
            </a:r>
            <a:r>
              <a:rPr lang="en-IN" baseline="30000" dirty="0" smtClean="0"/>
              <a:t>k </a:t>
            </a:r>
            <a:r>
              <a:rPr lang="en-IN" dirty="0" smtClean="0"/>
              <a:t>– 1</a:t>
            </a:r>
          </a:p>
          <a:p>
            <a:pPr lvl="1"/>
            <a:r>
              <a:rPr lang="en-IN" dirty="0" smtClean="0"/>
              <a:t>Largest number in octal system will be       7777 … 7777  with value 8</a:t>
            </a:r>
            <a:r>
              <a:rPr lang="en-IN" baseline="30000" dirty="0" smtClean="0"/>
              <a:t>k </a:t>
            </a:r>
            <a:r>
              <a:rPr lang="en-IN" dirty="0" smtClean="0"/>
              <a:t>– 1</a:t>
            </a:r>
          </a:p>
          <a:p>
            <a:pPr lvl="1"/>
            <a:r>
              <a:rPr lang="en-IN" dirty="0" smtClean="0"/>
              <a:t>Largest number in decimal system will be  9999 … 9999  with value 10</a:t>
            </a:r>
            <a:r>
              <a:rPr lang="en-IN" baseline="30000" dirty="0" smtClean="0"/>
              <a:t>k </a:t>
            </a:r>
            <a:r>
              <a:rPr lang="en-IN" dirty="0" smtClean="0"/>
              <a:t>– 1</a:t>
            </a:r>
          </a:p>
          <a:p>
            <a:pPr lvl="1"/>
            <a:r>
              <a:rPr lang="en-IN" dirty="0"/>
              <a:t>Largest number in </a:t>
            </a:r>
            <a:r>
              <a:rPr lang="en-IN" dirty="0" smtClean="0"/>
              <a:t>hex system </a:t>
            </a:r>
            <a:r>
              <a:rPr lang="en-IN" dirty="0"/>
              <a:t>will be  </a:t>
            </a:r>
            <a:r>
              <a:rPr lang="en-IN" dirty="0" smtClean="0"/>
              <a:t>         FFFF </a:t>
            </a:r>
            <a:r>
              <a:rPr lang="en-IN" dirty="0"/>
              <a:t>… </a:t>
            </a:r>
            <a:r>
              <a:rPr lang="en-IN" dirty="0" smtClean="0"/>
              <a:t>FFFF   with </a:t>
            </a:r>
            <a:r>
              <a:rPr lang="en-IN" dirty="0"/>
              <a:t>value </a:t>
            </a:r>
            <a:r>
              <a:rPr lang="en-IN" dirty="0" smtClean="0"/>
              <a:t>16</a:t>
            </a:r>
            <a:r>
              <a:rPr lang="en-IN" baseline="30000" dirty="0" smtClean="0"/>
              <a:t>k </a:t>
            </a:r>
            <a:r>
              <a:rPr lang="en-IN" dirty="0" smtClean="0"/>
              <a:t>–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 flipV="1">
            <a:off x="7572225" y="3318277"/>
            <a:ext cx="328553" cy="1939886"/>
          </a:xfrm>
          <a:prstGeom prst="rightBrace">
            <a:avLst>
              <a:gd name="adj1" fmla="val 5520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5734" y="3667668"/>
            <a:ext cx="20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k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your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Mr C loves </a:t>
            </a:r>
            <a:r>
              <a:rPr lang="en-US" dirty="0"/>
              <a:t>binary digits so much I gave them a cute nickname bit – short for </a:t>
            </a:r>
            <a:r>
              <a:rPr lang="en-US" b="1" dirty="0"/>
              <a:t>b</a:t>
            </a:r>
            <a:r>
              <a:rPr lang="en-US" dirty="0"/>
              <a:t>inary </a:t>
            </a:r>
            <a:r>
              <a:rPr lang="en-US" dirty="0" smtClean="0"/>
              <a:t>dig</a:t>
            </a:r>
            <a:r>
              <a:rPr lang="en-US" b="1" dirty="0" smtClean="0"/>
              <a:t>it</a:t>
            </a:r>
            <a:endParaRPr lang="en-IN" dirty="0" smtClean="0"/>
          </a:p>
          <a:p>
            <a:r>
              <a:rPr lang="en-IN" dirty="0" smtClean="0"/>
              <a:t>A set of 8 bits has an even cuter nickname </a:t>
            </a:r>
            <a:r>
              <a:rPr lang="en-IN" i="1" dirty="0" smtClean="0"/>
              <a:t>byte</a:t>
            </a:r>
          </a:p>
          <a:p>
            <a:pPr algn="ctr"/>
            <a:r>
              <a:rPr lang="en-IN" i="1" dirty="0" smtClean="0"/>
              <a:t>John just </a:t>
            </a:r>
            <a:r>
              <a:rPr lang="en-IN" b="1" i="1" dirty="0" smtClean="0"/>
              <a:t>bit</a:t>
            </a:r>
            <a:r>
              <a:rPr lang="en-IN" i="1" dirty="0" smtClean="0"/>
              <a:t> into his sandwich but Harry was so hungry he took a real big </a:t>
            </a:r>
            <a:r>
              <a:rPr lang="en-IN" b="1" i="1" dirty="0" smtClean="0"/>
              <a:t>bite</a:t>
            </a:r>
            <a:r>
              <a:rPr lang="en-IN" i="1" dirty="0" smtClean="0"/>
              <a:t> out of his sandwich</a:t>
            </a:r>
          </a:p>
          <a:p>
            <a:r>
              <a:rPr lang="en-IN" dirty="0" smtClean="0"/>
              <a:t>All variables, </a:t>
            </a:r>
            <a:r>
              <a:rPr lang="en-IN" dirty="0" err="1" smtClean="0"/>
              <a:t>int</a:t>
            </a:r>
            <a:r>
              <a:rPr lang="en-IN" dirty="0" smtClean="0"/>
              <a:t>, long, char, float, double, arrays are stored in binary format using one or more bytes</a:t>
            </a:r>
          </a:p>
          <a:p>
            <a:r>
              <a:rPr lang="en-IN" dirty="0" smtClean="0"/>
              <a:t>We have already seen how integers (</a:t>
            </a:r>
            <a:r>
              <a:rPr lang="en-IN" dirty="0" err="1" smtClean="0"/>
              <a:t>int</a:t>
            </a:r>
            <a:r>
              <a:rPr lang="en-IN" dirty="0" smtClean="0"/>
              <a:t>, long, char) can be stored in binary format</a:t>
            </a:r>
          </a:p>
          <a:p>
            <a:r>
              <a:rPr lang="en-IN" dirty="0" smtClean="0"/>
              <a:t>Float/double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64223" y="5864161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729768" y="5209569"/>
            <a:ext cx="4616976" cy="844039"/>
          </a:xfrm>
          <a:prstGeom prst="wedgeRectCallout">
            <a:avLst>
              <a:gd name="adj1" fmla="val 57180"/>
              <a:gd name="adj2" fmla="val 52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lead an otherwise very boring life – I need to amuse myself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2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618</TotalTime>
  <Words>1355</Words>
  <Application>Microsoft Office PowerPoint</Application>
  <PresentationFormat>Widescreen</PresentationFormat>
  <Paragraphs>245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Number Systems in C</vt:lpstr>
      <vt:lpstr>Number Systems</vt:lpstr>
      <vt:lpstr>The Octal Number System</vt:lpstr>
      <vt:lpstr>The Hexadecimal Number System</vt:lpstr>
      <vt:lpstr>The Binary Number System</vt:lpstr>
      <vt:lpstr>A word about number systems</vt:lpstr>
      <vt:lpstr>A word about number systems</vt:lpstr>
      <vt:lpstr>Limits in various number systems</vt:lpstr>
      <vt:lpstr>How Mr C stores your variables</vt:lpstr>
      <vt:lpstr>The sizeof various variable types</vt:lpstr>
      <vt:lpstr>How Mr C stores variables</vt:lpstr>
      <vt:lpstr>Pointers</vt:lpstr>
      <vt:lpstr>How Mr C stores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125</cp:revision>
  <dcterms:created xsi:type="dcterms:W3CDTF">2018-07-30T05:08:11Z</dcterms:created>
  <dcterms:modified xsi:type="dcterms:W3CDTF">2019-12-19T07:14:18Z</dcterms:modified>
</cp:coreProperties>
</file>