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3" r:id="rId6"/>
    <p:sldId id="265" r:id="rId7"/>
    <p:sldId id="266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DAE"/>
    <a:srgbClr val="EDB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9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12/19/2019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My First Pointer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sizeof</a:t>
            </a:r>
            <a:r>
              <a:rPr lang="en-IN" dirty="0" smtClean="0"/>
              <a:t> various 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8 bits     make a byte</a:t>
            </a:r>
          </a:p>
          <a:p>
            <a:r>
              <a:rPr lang="en-IN" dirty="0" smtClean="0"/>
              <a:t>char takes 1 byte = 8 bits</a:t>
            </a:r>
          </a:p>
          <a:p>
            <a:pPr lvl="1"/>
            <a:r>
              <a:rPr lang="en-IN" dirty="0" smtClean="0"/>
              <a:t>Max value in a char is 127 = 2</a:t>
            </a:r>
            <a:r>
              <a:rPr lang="en-IN" baseline="30000" dirty="0" smtClean="0"/>
              <a:t>(8 – 1)</a:t>
            </a:r>
            <a:r>
              <a:rPr lang="en-IN" dirty="0" smtClean="0"/>
              <a:t>-1</a:t>
            </a:r>
          </a:p>
          <a:p>
            <a:pPr lvl="1"/>
            <a:endParaRPr lang="en-IN" dirty="0" smtClean="0"/>
          </a:p>
          <a:p>
            <a:r>
              <a:rPr lang="en-IN" dirty="0" err="1" smtClean="0"/>
              <a:t>int</a:t>
            </a:r>
            <a:r>
              <a:rPr lang="en-IN" dirty="0" smtClean="0"/>
              <a:t>/float takes 4 bytes = 32 bits</a:t>
            </a:r>
          </a:p>
          <a:p>
            <a:pPr lvl="1"/>
            <a:r>
              <a:rPr lang="en-IN" dirty="0" smtClean="0"/>
              <a:t>Max value in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is 2,147,483,647</a:t>
            </a:r>
            <a:br>
              <a:rPr lang="en-IN" dirty="0"/>
            </a:br>
            <a:r>
              <a:rPr lang="en-IN" dirty="0"/>
              <a:t>equal to </a:t>
            </a:r>
            <a:r>
              <a:rPr lang="en-IN" dirty="0" smtClean="0"/>
              <a:t>2</a:t>
            </a:r>
            <a:r>
              <a:rPr lang="en-IN" baseline="30000" dirty="0" smtClean="0"/>
              <a:t>(32 – 1)</a:t>
            </a:r>
            <a:r>
              <a:rPr lang="en-IN" dirty="0" smtClean="0"/>
              <a:t>-1 – verify </a:t>
            </a:r>
          </a:p>
          <a:p>
            <a:pPr lvl="1"/>
            <a:r>
              <a:rPr lang="en-IN" dirty="0" smtClean="0"/>
              <a:t>Max value of float discussed later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long/double takes 8 bytes = 64 bits</a:t>
            </a:r>
          </a:p>
          <a:p>
            <a:pPr lvl="1"/>
            <a:r>
              <a:rPr lang="en-IN" dirty="0" smtClean="0"/>
              <a:t>Max value in long is </a:t>
            </a:r>
            <a:r>
              <a:rPr lang="en-US" dirty="0"/>
              <a:t>9,223,372,036,854,775,807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equal to 2</a:t>
            </a:r>
            <a:r>
              <a:rPr lang="en-IN" baseline="30000" dirty="0" smtClean="0"/>
              <a:t>(64 </a:t>
            </a:r>
            <a:r>
              <a:rPr lang="en-IN" baseline="30000" dirty="0"/>
              <a:t>– 1)</a:t>
            </a:r>
            <a:r>
              <a:rPr lang="en-IN" dirty="0"/>
              <a:t>-</a:t>
            </a:r>
            <a:r>
              <a:rPr lang="en-IN" dirty="0" smtClean="0"/>
              <a:t>1 – verify </a:t>
            </a:r>
            <a:endParaRPr lang="en-IN" dirty="0"/>
          </a:p>
          <a:p>
            <a:pPr lvl="1"/>
            <a:r>
              <a:rPr lang="en-IN" dirty="0" smtClean="0"/>
              <a:t>Max </a:t>
            </a:r>
            <a:r>
              <a:rPr lang="en-IN" dirty="0"/>
              <a:t>value of </a:t>
            </a:r>
            <a:r>
              <a:rPr lang="en-IN" dirty="0" smtClean="0"/>
              <a:t>double discussed </a:t>
            </a:r>
            <a:r>
              <a:rPr lang="en-IN" dirty="0"/>
              <a:t>later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674974" y="1260508"/>
            <a:ext cx="2049310" cy="235789"/>
            <a:chOff x="1742930" y="1628257"/>
            <a:chExt cx="4265046" cy="490726"/>
          </a:xfrm>
        </p:grpSpPr>
        <p:sp>
          <p:nvSpPr>
            <p:cNvPr id="5" name="Rectangle 4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94171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47484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626974" y="1260508"/>
            <a:ext cx="256164" cy="2357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37931" y="1194313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052106" y="1312208"/>
            <a:ext cx="529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latin typeface="Arial Narrow" panose="020B0606020202030204" pitchFamily="34" charset="0"/>
              </a:rPr>
              <a:t>=</a:t>
            </a:r>
            <a:endParaRPr lang="en-US" sz="5400" dirty="0">
              <a:latin typeface="Arial Narrow" panose="020B0606020202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581528" y="1655978"/>
            <a:ext cx="2049312" cy="235789"/>
            <a:chOff x="1209797" y="1628257"/>
            <a:chExt cx="4265050" cy="490726"/>
          </a:xfrm>
        </p:grpSpPr>
        <p:sp>
          <p:nvSpPr>
            <p:cNvPr id="16" name="Rectangle 15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941716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09797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7860202" y="3057917"/>
            <a:ext cx="1214175" cy="1117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074377" y="3175812"/>
            <a:ext cx="529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latin typeface="Arial Narrow" panose="020B0606020202030204" pitchFamily="34" charset="0"/>
              </a:rPr>
              <a:t>=</a:t>
            </a:r>
            <a:endParaRPr lang="en-US" sz="5400" dirty="0">
              <a:latin typeface="Arial Narrow" panose="020B0606020202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581531" y="3172761"/>
            <a:ext cx="2049309" cy="235789"/>
            <a:chOff x="1742930" y="1628257"/>
            <a:chExt cx="4265044" cy="490726"/>
          </a:xfrm>
        </p:grpSpPr>
        <p:sp>
          <p:nvSpPr>
            <p:cNvPr id="25" name="Rectangle 24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94171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47484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581531" y="3405995"/>
            <a:ext cx="2049305" cy="235789"/>
            <a:chOff x="1742930" y="1628257"/>
            <a:chExt cx="4265036" cy="490726"/>
          </a:xfrm>
        </p:grpSpPr>
        <p:sp>
          <p:nvSpPr>
            <p:cNvPr id="32" name="Rectangle 31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94171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47483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581531" y="3634928"/>
            <a:ext cx="2049309" cy="235789"/>
            <a:chOff x="1742930" y="1628257"/>
            <a:chExt cx="4265044" cy="490726"/>
          </a:xfrm>
        </p:grpSpPr>
        <p:sp>
          <p:nvSpPr>
            <p:cNvPr id="46" name="Rectangle 45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94171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47484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581531" y="3868162"/>
            <a:ext cx="2049305" cy="235789"/>
            <a:chOff x="1742930" y="1628257"/>
            <a:chExt cx="4265036" cy="490726"/>
          </a:xfrm>
        </p:grpSpPr>
        <p:sp>
          <p:nvSpPr>
            <p:cNvPr id="53" name="Rectangle 52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495478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47483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6517945" y="3057917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860202" y="5282083"/>
            <a:ext cx="1214175" cy="1117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074377" y="5399978"/>
            <a:ext cx="529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latin typeface="Arial Narrow" panose="020B0606020202030204" pitchFamily="34" charset="0"/>
              </a:rPr>
              <a:t>=</a:t>
            </a:r>
            <a:endParaRPr lang="en-US" sz="5400" dirty="0">
              <a:latin typeface="Arial Narrow" panose="020B0606020202030204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9603800" y="4934832"/>
            <a:ext cx="2049310" cy="235789"/>
            <a:chOff x="1742930" y="1628257"/>
            <a:chExt cx="4265046" cy="490726"/>
          </a:xfrm>
        </p:grpSpPr>
        <p:sp>
          <p:nvSpPr>
            <p:cNvPr id="63" name="Rectangle 62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94171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47484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603800" y="5168066"/>
            <a:ext cx="2049310" cy="235789"/>
            <a:chOff x="1742930" y="1628257"/>
            <a:chExt cx="4265046" cy="490726"/>
          </a:xfrm>
        </p:grpSpPr>
        <p:sp>
          <p:nvSpPr>
            <p:cNvPr id="70" name="Rectangle 69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94171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547484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9603800" y="5396999"/>
            <a:ext cx="2049310" cy="235789"/>
            <a:chOff x="1742930" y="1628257"/>
            <a:chExt cx="4265046" cy="490726"/>
          </a:xfrm>
        </p:grpSpPr>
        <p:sp>
          <p:nvSpPr>
            <p:cNvPr id="77" name="Rectangle 76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494171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47484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603800" y="5630233"/>
            <a:ext cx="2049308" cy="235789"/>
            <a:chOff x="1742930" y="1628257"/>
            <a:chExt cx="4265039" cy="490726"/>
          </a:xfrm>
        </p:grpSpPr>
        <p:sp>
          <p:nvSpPr>
            <p:cNvPr id="84" name="Rectangle 83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94171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474838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ectangle 89"/>
          <p:cNvSpPr/>
          <p:nvPr/>
        </p:nvSpPr>
        <p:spPr>
          <a:xfrm>
            <a:off x="6517945" y="5282083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9603800" y="5857714"/>
            <a:ext cx="2049308" cy="235789"/>
            <a:chOff x="1742930" y="1628257"/>
            <a:chExt cx="4265042" cy="490726"/>
          </a:xfrm>
        </p:grpSpPr>
        <p:sp>
          <p:nvSpPr>
            <p:cNvPr id="92" name="Rectangle 91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4941706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547484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603800" y="6090948"/>
            <a:ext cx="2049308" cy="235789"/>
            <a:chOff x="1742930" y="1628257"/>
            <a:chExt cx="4265042" cy="490726"/>
          </a:xfrm>
        </p:grpSpPr>
        <p:sp>
          <p:nvSpPr>
            <p:cNvPr id="99" name="Rectangle 98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940996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47484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9603800" y="6319881"/>
            <a:ext cx="2049308" cy="235789"/>
            <a:chOff x="1742930" y="1628257"/>
            <a:chExt cx="4265041" cy="490726"/>
          </a:xfrm>
        </p:grpSpPr>
        <p:sp>
          <p:nvSpPr>
            <p:cNvPr id="106" name="Rectangle 105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940996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47484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9603800" y="6553115"/>
            <a:ext cx="2049308" cy="235789"/>
            <a:chOff x="1742930" y="1628257"/>
            <a:chExt cx="4265042" cy="490726"/>
          </a:xfrm>
        </p:grpSpPr>
        <p:sp>
          <p:nvSpPr>
            <p:cNvPr id="113" name="Rectangle 112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4940996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47484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10130389" y="248682"/>
            <a:ext cx="1858617" cy="904461"/>
            <a:chOff x="3286682" y="2292350"/>
            <a:chExt cx="1858617" cy="904461"/>
          </a:xfrm>
        </p:grpSpPr>
        <p:sp>
          <p:nvSpPr>
            <p:cNvPr id="191" name="Rounded Rectangle 190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4" name="Rectangular Callout 193"/>
          <p:cNvSpPr/>
          <p:nvPr/>
        </p:nvSpPr>
        <p:spPr>
          <a:xfrm>
            <a:off x="3220402" y="665429"/>
            <a:ext cx="6285608" cy="1445581"/>
          </a:xfrm>
          <a:prstGeom prst="wedgeRectCallout">
            <a:avLst>
              <a:gd name="adj1" fmla="val 65561"/>
              <a:gd name="adj2" fmla="val -3036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has to do with the way I store negative numbers. Effectively, one bit gets used up in storing the sign of the number so only k-1 bits left to store the magnitude of the number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5" name="Picture 1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1655"/>
            <a:ext cx="1946345" cy="1946345"/>
          </a:xfrm>
          <a:prstGeom prst="rect">
            <a:avLst/>
          </a:prstGeom>
        </p:spPr>
      </p:pic>
      <p:sp>
        <p:nvSpPr>
          <p:cNvPr id="196" name="Rectangular Callout 195"/>
          <p:cNvSpPr/>
          <p:nvPr/>
        </p:nvSpPr>
        <p:spPr>
          <a:xfrm>
            <a:off x="1805646" y="4464754"/>
            <a:ext cx="5350528" cy="1175943"/>
          </a:xfrm>
          <a:prstGeom prst="wedgeRectCallout">
            <a:avLst>
              <a:gd name="adj1" fmla="val -61745"/>
              <a:gd name="adj2" fmla="val 7691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is max value for all these variables always 2</a:t>
            </a:r>
            <a:r>
              <a:rPr lang="en-IN" sz="24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 </a:t>
            </a:r>
            <a:r>
              <a:rPr lang="en-IN" sz="24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1)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and not 2</a:t>
            </a:r>
            <a:r>
              <a:rPr lang="en-IN" sz="24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 when there are k bits getting used?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7" name="Picture 1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876" y="2436120"/>
            <a:ext cx="1946345" cy="1946345"/>
          </a:xfrm>
          <a:prstGeom prst="rect">
            <a:avLst/>
          </a:prstGeom>
        </p:spPr>
      </p:pic>
      <p:sp>
        <p:nvSpPr>
          <p:cNvPr id="198" name="Rectangular Callout 197"/>
          <p:cNvSpPr/>
          <p:nvPr/>
        </p:nvSpPr>
        <p:spPr>
          <a:xfrm>
            <a:off x="5955794" y="2319269"/>
            <a:ext cx="3548430" cy="1083253"/>
          </a:xfrm>
          <a:prstGeom prst="wedgeRectCallout">
            <a:avLst>
              <a:gd name="adj1" fmla="val 92122"/>
              <a:gd name="adj2" fmla="val 660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wait a few weeks to learn how negative numbers are stored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92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3" grpId="0" animBg="1"/>
      <p:bldP spid="14" grpId="0"/>
      <p:bldP spid="22" grpId="0" animBg="1"/>
      <p:bldP spid="23" grpId="0"/>
      <p:bldP spid="59" grpId="0" animBg="1"/>
      <p:bldP spid="60" grpId="0" animBg="1"/>
      <p:bldP spid="61" grpId="0"/>
      <p:bldP spid="90" grpId="0" animBg="1"/>
      <p:bldP spid="194" grpId="0" animBg="1"/>
      <p:bldP spid="196" grpId="0" animBg="1"/>
      <p:bldP spid="19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Mr C stores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 smtClean="0"/>
              <a:t>He has a very long chain of bytes</a:t>
            </a:r>
          </a:p>
          <a:p>
            <a:r>
              <a:rPr lang="en-IN" dirty="0" smtClean="0"/>
              <a:t>Each byte has an "address“</a:t>
            </a:r>
          </a:p>
          <a:p>
            <a:r>
              <a:rPr lang="en-IN" dirty="0" smtClean="0"/>
              <a:t>All addresses can be stored within 8 bytes</a:t>
            </a:r>
          </a:p>
          <a:p>
            <a:r>
              <a:rPr lang="en-IN" dirty="0" smtClean="0"/>
              <a:t>Some addresses are reserved for Mr C</a:t>
            </a:r>
          </a:p>
          <a:p>
            <a:r>
              <a:rPr lang="en-IN" dirty="0" smtClean="0"/>
              <a:t>Others can be used by you for variables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So c is stored at address 000004, a at 000005</a:t>
            </a:r>
            <a:br>
              <a:rPr lang="en-IN" dirty="0" smtClean="0"/>
            </a:br>
            <a:r>
              <a:rPr lang="en-IN" dirty="0" smtClean="0"/>
              <a:t>and d at address 000009</a:t>
            </a:r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8561068" y="164303"/>
            <a:ext cx="14097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9947313" y="206328"/>
            <a:ext cx="2069343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2"/>
          <p:cNvSpPr txBox="1"/>
          <p:nvPr/>
        </p:nvSpPr>
        <p:spPr>
          <a:xfrm>
            <a:off x="418453" y="3790452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char c;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418453" y="4384746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err="1">
                <a:latin typeface="Arial Narrow" panose="020B0606020202030204" pitchFamily="34" charset="0"/>
              </a:rPr>
              <a:t>int</a:t>
            </a:r>
            <a:r>
              <a:rPr lang="en-IN" sz="4400" dirty="0">
                <a:latin typeface="Arial Narrow" panose="020B0606020202030204" pitchFamily="34" charset="0"/>
              </a:rPr>
              <a:t> a</a:t>
            </a:r>
            <a:r>
              <a:rPr lang="en-IN" sz="4400" dirty="0" smtClean="0">
                <a:latin typeface="Arial Narrow" panose="020B0606020202030204" pitchFamily="34" charset="0"/>
              </a:rPr>
              <a:t>;</a:t>
            </a:r>
            <a:endParaRPr lang="en-IN" sz="4400" dirty="0">
              <a:latin typeface="Arial Narrow" panose="020B0606020202030204" pitchFamily="34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418453" y="5011066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double d;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9947313" y="1169425"/>
            <a:ext cx="2069343" cy="25665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9957615" y="1430745"/>
            <a:ext cx="2059041" cy="9625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9947313" y="2412618"/>
            <a:ext cx="2069343" cy="191435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7" name="Group 336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13" name="Rectangle 12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793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1" grpId="0"/>
      <p:bldP spid="252" grpId="0" animBg="1"/>
      <p:bldP spid="253" grpId="0"/>
      <p:bldP spid="254" grpId="0"/>
      <p:bldP spid="255" grpId="0"/>
      <p:bldP spid="256" grpId="0" animBg="1"/>
      <p:bldP spid="257" grpId="0" animBg="1"/>
      <p:bldP spid="2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Don’t let anyone scare you – pointers are just a way to store these addresses</a:t>
            </a:r>
          </a:p>
          <a:p>
            <a:r>
              <a:rPr lang="en-IN" dirty="0" smtClean="0"/>
              <a:t>Each pointer is a collection of 8 bytes (same size as long) that is storing one of these internal addresses</a:t>
            </a:r>
          </a:p>
          <a:p>
            <a:r>
              <a:rPr lang="en-IN" dirty="0" smtClean="0"/>
              <a:t>Be careful not to confuse these internal addresses with array indices. Array indices are what </a:t>
            </a:r>
            <a:r>
              <a:rPr lang="en-IN" b="1" dirty="0" smtClean="0"/>
              <a:t>you </a:t>
            </a:r>
            <a:r>
              <a:rPr lang="en-IN" dirty="0" smtClean="0"/>
              <a:t>use to write nice code. These addresses are used by Mr C to manage stuff</a:t>
            </a:r>
          </a:p>
          <a:p>
            <a:r>
              <a:rPr lang="en-IN" dirty="0" smtClean="0"/>
              <a:t>In some sense Mr C manages a ridiculously huge array!</a:t>
            </a:r>
          </a:p>
          <a:p>
            <a:r>
              <a:rPr lang="en-IN" dirty="0" smtClean="0"/>
              <a:t>Pointers can allow us to write very beautiful code but it is a very powerful tool – misuse it and you may suffer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2120863" cy="5746376"/>
          </a:xfrm>
        </p:spPr>
        <p:txBody>
          <a:bodyPr/>
          <a:lstStyle/>
          <a:p>
            <a:r>
              <a:rPr lang="en-IN" dirty="0" smtClean="0"/>
              <a:t>Can have pointers to a char variable, </a:t>
            </a:r>
            <a:r>
              <a:rPr lang="en-IN" dirty="0" err="1" smtClean="0"/>
              <a:t>int</a:t>
            </a:r>
            <a:r>
              <a:rPr lang="en-IN" dirty="0" smtClean="0"/>
              <a:t> variable, long variable, float variable, double variable</a:t>
            </a:r>
          </a:p>
          <a:p>
            <a:r>
              <a:rPr lang="en-IN" dirty="0" smtClean="0"/>
              <a:t>Can have pointers to arrays of all kinds of variables</a:t>
            </a:r>
          </a:p>
          <a:p>
            <a:r>
              <a:rPr lang="en-IN" dirty="0" smtClean="0"/>
              <a:t>All pointers stored internally as 8 byte non-negative integers</a:t>
            </a:r>
          </a:p>
          <a:p>
            <a:r>
              <a:rPr lang="en-IN" dirty="0" smtClean="0"/>
              <a:t>NULL pointer – one that stores address 00000000</a:t>
            </a:r>
          </a:p>
          <a:p>
            <a:pPr lvl="1"/>
            <a:r>
              <a:rPr lang="en-IN" dirty="0" smtClean="0"/>
              <a:t>Named constant NULL can be used to check if a pointer is NULL</a:t>
            </a:r>
          </a:p>
          <a:p>
            <a:pPr lvl="1"/>
            <a:r>
              <a:rPr lang="en-IN" dirty="0" smtClean="0"/>
              <a:t>Do not confuse with NULL character '\0' – that has a valid ASCII value 0</a:t>
            </a:r>
          </a:p>
          <a:p>
            <a:pPr lvl="1"/>
            <a:r>
              <a:rPr lang="en-IN" dirty="0" smtClean="0"/>
              <a:t>NULL character </a:t>
            </a:r>
            <a:r>
              <a:rPr lang="en-IN" b="1" dirty="0" smtClean="0"/>
              <a:t>is actually used </a:t>
            </a:r>
            <a:r>
              <a:rPr lang="en-IN" dirty="0" smtClean="0"/>
              <a:t>to indicate that string is over</a:t>
            </a:r>
          </a:p>
          <a:p>
            <a:pPr lvl="1"/>
            <a:r>
              <a:rPr lang="en-IN" dirty="0" smtClean="0"/>
              <a:t>WARNING: NULL pointers may be returned by some </a:t>
            </a:r>
            <a:r>
              <a:rPr lang="en-IN" dirty="0" err="1" smtClean="0"/>
              <a:t>string.h</a:t>
            </a:r>
            <a:r>
              <a:rPr lang="en-IN" dirty="0" smtClean="0"/>
              <a:t> functions e.g. </a:t>
            </a:r>
            <a:r>
              <a:rPr lang="en-IN" dirty="0" err="1" smtClean="0"/>
              <a:t>strstr</a:t>
            </a:r>
            <a:endParaRPr lang="en-IN" dirty="0" smtClean="0"/>
          </a:p>
          <a:p>
            <a:r>
              <a:rPr lang="en-IN" dirty="0" smtClean="0"/>
              <a:t>Do not try to read from/write to address 00000000</a:t>
            </a:r>
          </a:p>
          <a:p>
            <a:pPr lvl="1"/>
            <a:r>
              <a:rPr lang="en-IN" dirty="0" smtClean="0"/>
              <a:t>Reserved by Mr C or else the operating system</a:t>
            </a:r>
          </a:p>
          <a:p>
            <a:pPr lvl="1"/>
            <a:r>
              <a:rPr lang="en-IN" dirty="0" smtClean="0"/>
              <a:t>Doing so will cause a </a:t>
            </a:r>
            <a:r>
              <a:rPr lang="en-IN" dirty="0" err="1" smtClean="0"/>
              <a:t>segfault</a:t>
            </a:r>
            <a:r>
              <a:rPr lang="en-IN" dirty="0" smtClean="0"/>
              <a:t> and crash your program/even your computer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first pointer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How we must speak to </a:t>
            </a:r>
            <a:r>
              <a:rPr lang="en-IN" b="1" dirty="0" err="1" smtClean="0"/>
              <a:t>mr</a:t>
            </a:r>
            <a:r>
              <a:rPr lang="en-IN" b="1" dirty="0" smtClean="0"/>
              <a:t>. compiler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53353" y="1866372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 = 42;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*</a:t>
            </a:r>
            <a:r>
              <a:rPr lang="en-IN" sz="3200" dirty="0" err="1" smtClean="0">
                <a:latin typeface="Arial Narrow" panose="020B0606020202030204" pitchFamily="34" charset="0"/>
              </a:rPr>
              <a:t>ptr</a:t>
            </a:r>
            <a:r>
              <a:rPr lang="en-IN" sz="32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</a:t>
            </a:r>
            <a:r>
              <a:rPr lang="en-IN" sz="3200" dirty="0" err="1" smtClean="0">
                <a:latin typeface="Arial Narrow" panose="020B0606020202030204" pitchFamily="34" charset="0"/>
              </a:rPr>
              <a:t>ptr</a:t>
            </a:r>
            <a:r>
              <a:rPr lang="en-IN" sz="3200" dirty="0" smtClean="0">
                <a:latin typeface="Arial Narrow" panose="020B0606020202030204" pitchFamily="34" charset="0"/>
              </a:rPr>
              <a:t> = &amp;a;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("%d", *</a:t>
            </a:r>
            <a:r>
              <a:rPr lang="en-IN" sz="3200" dirty="0" err="1" smtClean="0">
                <a:latin typeface="Arial Narrow" panose="020B0606020202030204" pitchFamily="34" charset="0"/>
              </a:rPr>
              <a:t>ptr</a:t>
            </a:r>
            <a:r>
              <a:rPr lang="en-IN" sz="32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210300" y="1866372"/>
            <a:ext cx="5834390" cy="4064931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IN" sz="2800" dirty="0" smtClean="0">
                <a:cs typeface="Arial" panose="020B0604020202020204" pitchFamily="34" charset="0"/>
              </a:rPr>
              <a:t>a is an </a:t>
            </a:r>
            <a:r>
              <a:rPr lang="en-IN" sz="2800" dirty="0" err="1" smtClean="0">
                <a:cs typeface="Arial" panose="020B0604020202020204" pitchFamily="34" charset="0"/>
              </a:rPr>
              <a:t>int</a:t>
            </a:r>
            <a:r>
              <a:rPr lang="en-IN" sz="2800" dirty="0" smtClean="0">
                <a:cs typeface="Arial" panose="020B0604020202020204" pitchFamily="34" charset="0"/>
              </a:rPr>
              <a:t> variable, value 42</a:t>
            </a:r>
          </a:p>
          <a:p>
            <a:r>
              <a:rPr lang="en-IN" sz="2800" dirty="0" err="1" smtClean="0">
                <a:cs typeface="Arial" panose="020B0604020202020204" pitchFamily="34" charset="0"/>
              </a:rPr>
              <a:t>ptr</a:t>
            </a:r>
            <a:r>
              <a:rPr lang="en-IN" sz="2800" dirty="0" smtClean="0">
                <a:cs typeface="Arial" panose="020B0604020202020204" pitchFamily="34" charset="0"/>
              </a:rPr>
              <a:t> is a pointer that will store address to an </a:t>
            </a:r>
            <a:r>
              <a:rPr lang="en-IN" sz="2800" dirty="0" err="1" smtClean="0">
                <a:cs typeface="Arial" panose="020B0604020202020204" pitchFamily="34" charset="0"/>
              </a:rPr>
              <a:t>int</a:t>
            </a:r>
            <a:r>
              <a:rPr lang="en-IN" sz="2800" dirty="0" smtClean="0">
                <a:cs typeface="Arial" panose="020B0604020202020204" pitchFamily="34" charset="0"/>
              </a:rPr>
              <a:t> variable</a:t>
            </a:r>
          </a:p>
          <a:p>
            <a:r>
              <a:rPr lang="en-IN" sz="2800" dirty="0" smtClean="0">
                <a:cs typeface="Arial" panose="020B0604020202020204" pitchFamily="34" charset="0"/>
              </a:rPr>
              <a:t>Please store address of a in </a:t>
            </a:r>
            <a:r>
              <a:rPr lang="en-IN" sz="2800" dirty="0" err="1" smtClean="0">
                <a:cs typeface="Arial" panose="020B0604020202020204" pitchFamily="34" charset="0"/>
              </a:rPr>
              <a:t>ptr</a:t>
            </a:r>
            <a:endParaRPr lang="en-IN" sz="2800" dirty="0" smtClean="0">
              <a:cs typeface="Arial" panose="020B0604020202020204" pitchFamily="34" charset="0"/>
            </a:endParaRPr>
          </a:p>
          <a:p>
            <a:r>
              <a:rPr lang="en-IN" sz="2800" dirty="0" smtClean="0">
                <a:cs typeface="Arial" panose="020B0604020202020204" pitchFamily="34" charset="0"/>
              </a:rPr>
              <a:t>Please print the value of the </a:t>
            </a:r>
            <a:r>
              <a:rPr lang="en-IN" sz="2800" dirty="0" err="1" smtClean="0">
                <a:cs typeface="Arial" panose="020B0604020202020204" pitchFamily="34" charset="0"/>
              </a:rPr>
              <a:t>int</a:t>
            </a:r>
            <a:r>
              <a:rPr lang="en-IN" sz="2800" dirty="0" smtClean="0">
                <a:cs typeface="Arial" panose="020B0604020202020204" pitchFamily="34" charset="0"/>
              </a:rPr>
              <a:t> stored at the address in </a:t>
            </a:r>
            <a:r>
              <a:rPr lang="en-IN" sz="2800" dirty="0" err="1" smtClean="0">
                <a:cs typeface="Arial" panose="020B0604020202020204" pitchFamily="34" charset="0"/>
              </a:rPr>
              <a:t>ptr</a:t>
            </a:r>
            <a:endParaRPr lang="en-IN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7068985" y="59775"/>
            <a:ext cx="1858617" cy="904461"/>
            <a:chOff x="3286682" y="2292350"/>
            <a:chExt cx="1858617" cy="904461"/>
          </a:xfrm>
        </p:grpSpPr>
        <p:sp>
          <p:nvSpPr>
            <p:cNvPr id="20" name="Rounded Rectangle 1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2829033" y="2589772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372310" y="2589772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03524" y="3946351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38" name="Rectangle 37"/>
          <p:cNvSpPr/>
          <p:nvPr/>
        </p:nvSpPr>
        <p:spPr>
          <a:xfrm>
            <a:off x="4620317" y="3946350"/>
            <a:ext cx="7745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err="1" smtClean="0">
                <a:latin typeface="Arial Narrow" panose="020B0606020202030204" pitchFamily="34" charset="0"/>
              </a:rPr>
              <a:t>ptr</a:t>
            </a:r>
            <a:endParaRPr lang="en-US" sz="4800" dirty="0"/>
          </a:p>
        </p:txBody>
      </p:sp>
      <p:sp>
        <p:nvSpPr>
          <p:cNvPr id="39" name="TextBox 38"/>
          <p:cNvSpPr txBox="1"/>
          <p:nvPr/>
        </p:nvSpPr>
        <p:spPr>
          <a:xfrm>
            <a:off x="3081976" y="2763851"/>
            <a:ext cx="70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42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72307" y="2991258"/>
            <a:ext cx="121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Arial Narrow" panose="020B0606020202030204" pitchFamily="34" charset="0"/>
              </a:rPr>
              <a:t>000023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372308" y="2582596"/>
            <a:ext cx="1214175" cy="1119252"/>
            <a:chOff x="3571409" y="4749932"/>
            <a:chExt cx="1214175" cy="1119252"/>
          </a:xfrm>
        </p:grpSpPr>
        <p:sp>
          <p:nvSpPr>
            <p:cNvPr id="24" name="Rectangle 23"/>
            <p:cNvSpPr/>
            <p:nvPr/>
          </p:nvSpPr>
          <p:spPr>
            <a:xfrm>
              <a:off x="3571409" y="4751584"/>
              <a:ext cx="1214175" cy="1117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Isosceles Triangle 1"/>
            <p:cNvSpPr/>
            <p:nvPr/>
          </p:nvSpPr>
          <p:spPr>
            <a:xfrm flipV="1">
              <a:off x="3571409" y="4749932"/>
              <a:ext cx="1214175" cy="321601"/>
            </a:xfrm>
            <a:prstGeom prst="triangle">
              <a:avLst>
                <a:gd name="adj" fmla="val 50243"/>
              </a:avLst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2727486" y="3601539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Arial Narrow" panose="020B0606020202030204" pitchFamily="34" charset="0"/>
              </a:rPr>
              <a:t>000023</a:t>
            </a:r>
            <a:endParaRPr lang="en-US" sz="4800" dirty="0"/>
          </a:p>
        </p:txBody>
      </p:sp>
      <p:sp>
        <p:nvSpPr>
          <p:cNvPr id="29" name="Rectangle 28"/>
          <p:cNvSpPr/>
          <p:nvPr/>
        </p:nvSpPr>
        <p:spPr>
          <a:xfrm>
            <a:off x="4272043" y="3601539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Arial Narrow" panose="020B0606020202030204" pitchFamily="34" charset="0"/>
              </a:rPr>
              <a:t>000027</a:t>
            </a:r>
            <a:endParaRPr lang="en-US" sz="4800" dirty="0"/>
          </a:p>
        </p:txBody>
      </p:sp>
      <p:sp>
        <p:nvSpPr>
          <p:cNvPr id="8" name="Bent Arrow 7"/>
          <p:cNvSpPr/>
          <p:nvPr/>
        </p:nvSpPr>
        <p:spPr>
          <a:xfrm rot="10800000">
            <a:off x="3666065" y="3424767"/>
            <a:ext cx="1356984" cy="491197"/>
          </a:xfrm>
          <a:prstGeom prst="bentArrow">
            <a:avLst>
              <a:gd name="adj1" fmla="val 19015"/>
              <a:gd name="adj2" fmla="val 25000"/>
              <a:gd name="adj3" fmla="val 25000"/>
              <a:gd name="adj4" fmla="val 832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5053497" y="307037"/>
            <a:ext cx="1717215" cy="950705"/>
          </a:xfrm>
          <a:prstGeom prst="wedgeRectCallout">
            <a:avLst>
              <a:gd name="adj1" fmla="val 79272"/>
              <a:gd name="adj2" fmla="val -4081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Whew! Lets begin.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9421459" y="522351"/>
            <a:ext cx="898089" cy="735391"/>
          </a:xfrm>
          <a:prstGeom prst="wedgeRectCallout">
            <a:avLst>
              <a:gd name="adj1" fmla="val -121040"/>
              <a:gd name="adj2" fmla="val -6649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64102" y="4911654"/>
            <a:ext cx="1946345" cy="1946345"/>
          </a:xfrm>
          <a:prstGeom prst="rect">
            <a:avLst/>
          </a:prstGeom>
        </p:spPr>
      </p:pic>
      <p:sp>
        <p:nvSpPr>
          <p:cNvPr id="43" name="Rectangular Callout 42"/>
          <p:cNvSpPr/>
          <p:nvPr/>
        </p:nvSpPr>
        <p:spPr>
          <a:xfrm>
            <a:off x="7403952" y="4777347"/>
            <a:ext cx="3014812" cy="950705"/>
          </a:xfrm>
          <a:prstGeom prst="wedgeRectCallout">
            <a:avLst>
              <a:gd name="adj1" fmla="val 67236"/>
              <a:gd name="adj2" fmla="val 6373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is stored at internal location 000023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ular Callout 43"/>
          <p:cNvSpPr/>
          <p:nvPr/>
        </p:nvSpPr>
        <p:spPr>
          <a:xfrm>
            <a:off x="8001000" y="5846167"/>
            <a:ext cx="2417764" cy="950705"/>
          </a:xfrm>
          <a:prstGeom prst="wedgeRectCallout">
            <a:avLst>
              <a:gd name="adj1" fmla="val 65588"/>
              <a:gd name="adj2" fmla="val -3558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takes 4 bytes to store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709" y="2848984"/>
            <a:ext cx="1946345" cy="1946345"/>
          </a:xfrm>
          <a:prstGeom prst="rect">
            <a:avLst/>
          </a:prstGeom>
        </p:spPr>
      </p:pic>
      <p:sp>
        <p:nvSpPr>
          <p:cNvPr id="46" name="Rectangular Callout 45"/>
          <p:cNvSpPr/>
          <p:nvPr/>
        </p:nvSpPr>
        <p:spPr>
          <a:xfrm>
            <a:off x="6653631" y="2737607"/>
            <a:ext cx="3579096" cy="921062"/>
          </a:xfrm>
          <a:prstGeom prst="wedgeRectCallout">
            <a:avLst>
              <a:gd name="adj1" fmla="val 68277"/>
              <a:gd name="adj2" fmla="val 642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also have pointes to char, long, float, double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115722" y="5619524"/>
            <a:ext cx="1223528" cy="1124776"/>
            <a:chOff x="4362955" y="2582596"/>
            <a:chExt cx="1223528" cy="1124776"/>
          </a:xfrm>
        </p:grpSpPr>
        <p:sp>
          <p:nvSpPr>
            <p:cNvPr id="48" name="Rectangle 47"/>
            <p:cNvSpPr/>
            <p:nvPr/>
          </p:nvSpPr>
          <p:spPr>
            <a:xfrm>
              <a:off x="4362955" y="2589772"/>
              <a:ext cx="1214175" cy="111760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372308" y="2582596"/>
              <a:ext cx="1214175" cy="1119252"/>
              <a:chOff x="3571409" y="4749932"/>
              <a:chExt cx="1214175" cy="111925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571409" y="4751584"/>
                <a:ext cx="1214175" cy="111760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 flipV="1">
                <a:off x="3571409" y="4749932"/>
                <a:ext cx="1214175" cy="321601"/>
              </a:xfrm>
              <a:prstGeom prst="triangle">
                <a:avLst>
                  <a:gd name="adj" fmla="val 50243"/>
                </a:avLst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4739120" y="5619524"/>
            <a:ext cx="1223528" cy="1124776"/>
            <a:chOff x="4362955" y="2582596"/>
            <a:chExt cx="1223528" cy="1124776"/>
          </a:xfrm>
        </p:grpSpPr>
        <p:sp>
          <p:nvSpPr>
            <p:cNvPr id="53" name="Rectangle 52"/>
            <p:cNvSpPr/>
            <p:nvPr/>
          </p:nvSpPr>
          <p:spPr>
            <a:xfrm>
              <a:off x="4362955" y="2589772"/>
              <a:ext cx="1214175" cy="1117600"/>
            </a:xfrm>
            <a:prstGeom prst="rect">
              <a:avLst/>
            </a:prstGeom>
            <a:solidFill>
              <a:srgbClr val="F79D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372308" y="2582596"/>
              <a:ext cx="1214175" cy="1119252"/>
              <a:chOff x="3571409" y="4749932"/>
              <a:chExt cx="1214175" cy="1119252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571409" y="4751584"/>
                <a:ext cx="1214175" cy="111760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/>
              <p:cNvSpPr/>
              <p:nvPr/>
            </p:nvSpPr>
            <p:spPr>
              <a:xfrm flipV="1">
                <a:off x="3571409" y="4749932"/>
                <a:ext cx="1214175" cy="321601"/>
              </a:xfrm>
              <a:prstGeom prst="triangle">
                <a:avLst>
                  <a:gd name="adj" fmla="val 50243"/>
                </a:avLst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6050819" y="5619524"/>
            <a:ext cx="1214175" cy="1124776"/>
            <a:chOff x="4372308" y="2582596"/>
            <a:chExt cx="1214175" cy="1124776"/>
          </a:xfrm>
        </p:grpSpPr>
        <p:sp>
          <p:nvSpPr>
            <p:cNvPr id="58" name="Rectangle 57"/>
            <p:cNvSpPr/>
            <p:nvPr/>
          </p:nvSpPr>
          <p:spPr>
            <a:xfrm>
              <a:off x="4372308" y="2589772"/>
              <a:ext cx="1214175" cy="1117600"/>
            </a:xfrm>
            <a:prstGeom prst="rect">
              <a:avLst/>
            </a:prstGeom>
            <a:solidFill>
              <a:srgbClr val="EDB7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372308" y="2582596"/>
              <a:ext cx="1214175" cy="1119252"/>
              <a:chOff x="3571409" y="4749932"/>
              <a:chExt cx="1214175" cy="1119252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3571409" y="4751584"/>
                <a:ext cx="1214175" cy="111760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 flipV="1">
                <a:off x="3571409" y="4749932"/>
                <a:ext cx="1214175" cy="321601"/>
              </a:xfrm>
              <a:prstGeom prst="triangle">
                <a:avLst>
                  <a:gd name="adj" fmla="val 50243"/>
                </a:avLst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3427421" y="5619524"/>
            <a:ext cx="1223528" cy="1124776"/>
            <a:chOff x="4372308" y="2582596"/>
            <a:chExt cx="1223528" cy="1124776"/>
          </a:xfrm>
        </p:grpSpPr>
        <p:sp>
          <p:nvSpPr>
            <p:cNvPr id="63" name="Rectangle 62"/>
            <p:cNvSpPr/>
            <p:nvPr/>
          </p:nvSpPr>
          <p:spPr>
            <a:xfrm>
              <a:off x="4381661" y="2589772"/>
              <a:ext cx="1214175" cy="11176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372308" y="2582596"/>
              <a:ext cx="1214175" cy="1119252"/>
              <a:chOff x="3571409" y="4749932"/>
              <a:chExt cx="1214175" cy="1119252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571409" y="4751584"/>
                <a:ext cx="1214175" cy="111760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 flipV="1">
                <a:off x="3571409" y="4749932"/>
                <a:ext cx="1214175" cy="321601"/>
              </a:xfrm>
              <a:prstGeom prst="triangle">
                <a:avLst>
                  <a:gd name="adj" fmla="val 50243"/>
                </a:avLst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7" name="Rectangular Callout 66"/>
          <p:cNvSpPr/>
          <p:nvPr/>
        </p:nvSpPr>
        <p:spPr>
          <a:xfrm>
            <a:off x="6653631" y="3757477"/>
            <a:ext cx="3579096" cy="921062"/>
          </a:xfrm>
          <a:prstGeom prst="wedgeRectCallout">
            <a:avLst>
              <a:gd name="adj1" fmla="val 68555"/>
              <a:gd name="adj2" fmla="val -339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these envelope-like boxes take 8 bytes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29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 animBg="1"/>
      <p:bldP spid="12" grpId="0" build="p"/>
      <p:bldP spid="13" grpId="0" uiExpand="1" build="p" animBg="1"/>
      <p:bldP spid="35" grpId="0" animBg="1"/>
      <p:bldP spid="36" grpId="0" animBg="1"/>
      <p:bldP spid="37" grpId="0"/>
      <p:bldP spid="38" grpId="0"/>
      <p:bldP spid="39" grpId="0"/>
      <p:bldP spid="40" grpId="0"/>
      <p:bldP spid="28" grpId="0"/>
      <p:bldP spid="29" grpId="0"/>
      <p:bldP spid="8" grpId="0" animBg="1"/>
      <p:bldP spid="32" grpId="0" animBg="1"/>
      <p:bldP spid="33" grpId="0" animBg="1"/>
      <p:bldP spid="43" grpId="0" animBg="1"/>
      <p:bldP spid="44" grpId="0" animBg="1"/>
      <p:bldP spid="46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Pointers with </a:t>
            </a:r>
            <a:r>
              <a:rPr lang="en-IN" dirty="0" err="1" smtClean="0"/>
              <a:t>printf</a:t>
            </a:r>
            <a:r>
              <a:rPr lang="en-IN" dirty="0" smtClean="0"/>
              <a:t> and </a:t>
            </a:r>
            <a:r>
              <a:rPr lang="en-IN" dirty="0" err="1" smtClean="0"/>
              <a:t>scanf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 smtClean="0"/>
              <a:t>Pointers contain addresses, so to print the address itself, use the %</a:t>
            </a:r>
            <a:r>
              <a:rPr lang="en-IN" dirty="0" err="1" smtClean="0"/>
              <a:t>ld</a:t>
            </a:r>
            <a:r>
              <a:rPr lang="en-IN" dirty="0" smtClean="0"/>
              <a:t> format since addresses are 8 byte long</a:t>
            </a:r>
          </a:p>
          <a:p>
            <a:r>
              <a:rPr lang="en-IN" dirty="0" smtClean="0"/>
              <a:t>To print value at an address given by a pointer, first dereference the pointer using * operator</a:t>
            </a:r>
          </a:p>
          <a:p>
            <a:endParaRPr lang="en-IN" dirty="0" smtClean="0"/>
          </a:p>
          <a:p>
            <a:r>
              <a:rPr lang="en-IN" dirty="0" err="1" smtClean="0"/>
              <a:t>Scanf</a:t>
            </a:r>
            <a:r>
              <a:rPr lang="en-IN" dirty="0" smtClean="0"/>
              <a:t> requires the address of the variable where input is to be stored. Can pass it the referenced address</a:t>
            </a:r>
          </a:p>
          <a:p>
            <a:endParaRPr lang="en-IN" dirty="0"/>
          </a:p>
          <a:p>
            <a:r>
              <a:rPr lang="en-IN" dirty="0" smtClean="0"/>
              <a:t>or else pass it a pointer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7808" y="2922983"/>
            <a:ext cx="3896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printf</a:t>
            </a:r>
            <a:r>
              <a:rPr lang="en-IN" sz="4000" dirty="0" smtClean="0">
                <a:latin typeface="Arial Narrow" panose="020B0606020202030204" pitchFamily="34" charset="0"/>
              </a:rPr>
              <a:t>("%d", *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);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808" y="4536548"/>
            <a:ext cx="3896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scanf</a:t>
            </a:r>
            <a:r>
              <a:rPr lang="en-IN" sz="4000" dirty="0" smtClean="0">
                <a:latin typeface="Arial Narrow" panose="020B0606020202030204" pitchFamily="34" charset="0"/>
              </a:rPr>
              <a:t>("%d", &amp;</a:t>
            </a:r>
            <a:r>
              <a:rPr lang="en-IN" sz="4000" dirty="0">
                <a:latin typeface="Arial Narrow" panose="020B0606020202030204" pitchFamily="34" charset="0"/>
              </a:rPr>
              <a:t>a</a:t>
            </a:r>
            <a:r>
              <a:rPr lang="en-IN" sz="4000" dirty="0" smtClean="0">
                <a:latin typeface="Arial Narrow" panose="020B0606020202030204" pitchFamily="34" charset="0"/>
              </a:rPr>
              <a:t>);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808" y="5697274"/>
            <a:ext cx="3896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scanf</a:t>
            </a:r>
            <a:r>
              <a:rPr lang="en-IN" sz="4000" dirty="0" smtClean="0">
                <a:latin typeface="Arial Narrow" panose="020B0606020202030204" pitchFamily="34" charset="0"/>
              </a:rPr>
              <a:t>("%d", 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);</a:t>
            </a:r>
            <a:endParaRPr lang="en-US" sz="4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9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roup 258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260" name="Rectangle 259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Mr C stores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3"/>
            <a:ext cx="8605024" cy="5746377"/>
          </a:xfrm>
        </p:spPr>
        <p:txBody>
          <a:bodyPr>
            <a:normAutofit/>
          </a:bodyPr>
          <a:lstStyle/>
          <a:p>
            <a:r>
              <a:rPr lang="en-IN" dirty="0" smtClean="0"/>
              <a:t>If we declare an array, a sequence of</a:t>
            </a:r>
            <a:br>
              <a:rPr lang="en-IN" dirty="0" smtClean="0"/>
            </a:br>
            <a:r>
              <a:rPr lang="en-IN" dirty="0" smtClean="0"/>
              <a:t>addresses get allocated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c and a are actually pointers, c stores the address of c[0], a stores address </a:t>
            </a:r>
            <a:r>
              <a:rPr lang="en-IN" dirty="0"/>
              <a:t>of a[0</a:t>
            </a:r>
            <a:r>
              <a:rPr lang="en-IN" dirty="0" smtClean="0"/>
              <a:t>]</a:t>
            </a:r>
          </a:p>
          <a:p>
            <a:r>
              <a:rPr lang="en-IN" dirty="0" smtClean="0"/>
              <a:t>c[0] is stored at address 000005, c[1] at</a:t>
            </a:r>
            <a:br>
              <a:rPr lang="en-IN" dirty="0" smtClean="0"/>
            </a:br>
            <a:r>
              <a:rPr lang="en-IN" dirty="0" smtClean="0"/>
              <a:t>address 000006, c[2] at 000007 and so on</a:t>
            </a:r>
          </a:p>
          <a:p>
            <a:r>
              <a:rPr lang="en-IN" dirty="0" smtClean="0"/>
              <a:t>a[0] is stored at address 000011, a[1] at</a:t>
            </a:r>
            <a:br>
              <a:rPr lang="en-IN" dirty="0" smtClean="0"/>
            </a:br>
            <a:r>
              <a:rPr lang="en-IN" dirty="0" smtClean="0"/>
              <a:t>address 000015 (</a:t>
            </a:r>
            <a:r>
              <a:rPr lang="en-IN" dirty="0" err="1" smtClean="0"/>
              <a:t>int</a:t>
            </a:r>
            <a:r>
              <a:rPr lang="en-IN" dirty="0" smtClean="0"/>
              <a:t> takes 4 bytes), a[2] at</a:t>
            </a:r>
            <a:br>
              <a:rPr lang="en-IN" dirty="0" smtClean="0"/>
            </a:br>
            <a:r>
              <a:rPr lang="en-IN" dirty="0" smtClean="0"/>
              <a:t>address 000019, and so on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9104242" y="164303"/>
            <a:ext cx="86652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9960467" y="206328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2"/>
          <p:cNvSpPr txBox="1"/>
          <p:nvPr/>
        </p:nvSpPr>
        <p:spPr>
          <a:xfrm>
            <a:off x="418453" y="1866713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char c[5];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418453" y="2471398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err="1">
                <a:latin typeface="Arial Narrow" panose="020B0606020202030204" pitchFamily="34" charset="0"/>
              </a:rPr>
              <a:t>int</a:t>
            </a:r>
            <a:r>
              <a:rPr lang="en-IN" sz="4400" dirty="0">
                <a:latin typeface="Arial Narrow" panose="020B0606020202030204" pitchFamily="34" charset="0"/>
              </a:rPr>
              <a:t> </a:t>
            </a:r>
            <a:r>
              <a:rPr lang="en-IN" sz="4400" dirty="0" smtClean="0">
                <a:latin typeface="Arial Narrow" panose="020B0606020202030204" pitchFamily="34" charset="0"/>
              </a:rPr>
              <a:t>a[3];</a:t>
            </a:r>
            <a:endParaRPr lang="en-IN" sz="4400" dirty="0">
              <a:latin typeface="Arial Narrow" panose="020B0606020202030204" pitchFamily="34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9951784" y="1414601"/>
            <a:ext cx="2064872" cy="123289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9971434" y="2900792"/>
            <a:ext cx="2045887" cy="29193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20484" y="1125973"/>
            <a:ext cx="745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c</a:t>
            </a:r>
          </a:p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c[0]</a:t>
            </a:r>
          </a:p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c[1]</a:t>
            </a:r>
          </a:p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c[2]</a:t>
            </a:r>
          </a:p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c[3]</a:t>
            </a:r>
          </a:p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c[4]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01609" y="1118264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0   0    0   0    0   1    0    1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470" name="TextBox 469"/>
          <p:cNvSpPr txBox="1"/>
          <p:nvPr/>
        </p:nvSpPr>
        <p:spPr>
          <a:xfrm>
            <a:off x="9801609" y="2601966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0   0    0   0    1    0   1    1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pic>
        <p:nvPicPr>
          <p:cNvPr id="471" name="Picture 4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520" y="1456818"/>
            <a:ext cx="2129790" cy="1925330"/>
          </a:xfrm>
          <a:prstGeom prst="rect">
            <a:avLst/>
          </a:prstGeom>
        </p:spPr>
      </p:pic>
      <p:sp>
        <p:nvSpPr>
          <p:cNvPr id="472" name="Rectangular Callout 471"/>
          <p:cNvSpPr/>
          <p:nvPr/>
        </p:nvSpPr>
        <p:spPr>
          <a:xfrm>
            <a:off x="4817695" y="1434954"/>
            <a:ext cx="3784519" cy="1160237"/>
          </a:xfrm>
          <a:prstGeom prst="wedgeRectCallout">
            <a:avLst>
              <a:gd name="adj1" fmla="val -72816"/>
              <a:gd name="adj2" fmla="val 3693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but I ran out of space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well as ran out of patience drawing boxes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3" name="Group 472"/>
          <p:cNvGrpSpPr/>
          <p:nvPr/>
        </p:nvGrpSpPr>
        <p:grpSpPr>
          <a:xfrm>
            <a:off x="418453" y="207163"/>
            <a:ext cx="1858617" cy="904461"/>
            <a:chOff x="3286682" y="2292350"/>
            <a:chExt cx="1858617" cy="904461"/>
          </a:xfrm>
        </p:grpSpPr>
        <p:sp>
          <p:nvSpPr>
            <p:cNvPr id="474" name="Rounded Rectangle 473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7" name="Rectangular Callout 476"/>
          <p:cNvSpPr/>
          <p:nvPr/>
        </p:nvSpPr>
        <p:spPr>
          <a:xfrm>
            <a:off x="2668699" y="208639"/>
            <a:ext cx="4522818" cy="1160237"/>
          </a:xfrm>
          <a:prstGeom prst="wedgeRectCallout">
            <a:avLst>
              <a:gd name="adj1" fmla="val -61139"/>
              <a:gd name="adj2" fmla="val -161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Actually, being pointers, c and a should themselves take 8 bytes to store the addresses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8" name="TextBox 477"/>
          <p:cNvSpPr txBox="1"/>
          <p:nvPr/>
        </p:nvSpPr>
        <p:spPr>
          <a:xfrm>
            <a:off x="8520483" y="2592043"/>
            <a:ext cx="7454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a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a[0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]</a:t>
            </a: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a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]</a:t>
            </a: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a[2]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00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3" grpId="0"/>
      <p:bldP spid="254" grpId="0"/>
      <p:bldP spid="256" grpId="0" animBg="1"/>
      <p:bldP spid="257" grpId="0" animBg="1"/>
      <p:bldP spid="5" grpId="0"/>
      <p:bldP spid="6" grpId="0"/>
      <p:bldP spid="470" grpId="0"/>
      <p:bldP spid="472" grpId="0" animBg="1"/>
      <p:bldP spid="477" grpId="0" animBg="1"/>
      <p:bldP spid="478" grpId="0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413</TotalTime>
  <Words>813</Words>
  <Application>Microsoft Office PowerPoint</Application>
  <PresentationFormat>Widescreen</PresentationFormat>
  <Paragraphs>176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My First Pointer in C</vt:lpstr>
      <vt:lpstr>The sizeof various variable types</vt:lpstr>
      <vt:lpstr>How Mr C stores variables</vt:lpstr>
      <vt:lpstr>Pointers</vt:lpstr>
      <vt:lpstr>Pointers</vt:lpstr>
      <vt:lpstr>My first pointer</vt:lpstr>
      <vt:lpstr>Pointers with printf and scanf</vt:lpstr>
      <vt:lpstr>How Mr C stores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44</cp:revision>
  <dcterms:created xsi:type="dcterms:W3CDTF">2018-07-30T05:08:11Z</dcterms:created>
  <dcterms:modified xsi:type="dcterms:W3CDTF">2019-12-19T07:14:56Z</dcterms:modified>
</cp:coreProperties>
</file>