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68" r:id="rId3"/>
    <p:sldId id="259" r:id="rId4"/>
    <p:sldId id="260" r:id="rId5"/>
    <p:sldId id="261" r:id="rId6"/>
    <p:sldId id="273" r:id="rId7"/>
    <p:sldId id="265" r:id="rId8"/>
    <p:sldId id="274" r:id="rId9"/>
    <p:sldId id="264" r:id="rId10"/>
    <p:sldId id="266" r:id="rId11"/>
    <p:sldId id="269" r:id="rId12"/>
    <p:sldId id="271" r:id="rId13"/>
    <p:sldId id="272" r:id="rId14"/>
    <p:sldId id="278" r:id="rId15"/>
    <p:sldId id="267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FD1"/>
    <a:srgbClr val="F3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Pointers to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113346"/>
            <a:ext cx="11938645" cy="5746376"/>
          </a:xfrm>
        </p:spPr>
        <p:txBody>
          <a:bodyPr/>
          <a:lstStyle/>
          <a:p>
            <a:r>
              <a:rPr lang="en-IN" dirty="0" smtClean="0"/>
              <a:t>Read a single line of text from input (i.e. till </a:t>
            </a:r>
            <a:r>
              <a:rPr lang="en-IN" dirty="0" smtClean="0">
                <a:latin typeface="Arial Narrow" panose="020B0606020202030204" pitchFamily="34" charset="0"/>
              </a:rPr>
              <a:t>'\n'</a:t>
            </a:r>
            <a:r>
              <a:rPr lang="en-IN" dirty="0" smtClean="0"/>
              <a:t>)</a:t>
            </a:r>
          </a:p>
          <a:p>
            <a:r>
              <a:rPr lang="en-IN" dirty="0" smtClean="0"/>
              <a:t>Uses </a:t>
            </a:r>
            <a:r>
              <a:rPr lang="en-IN" dirty="0" err="1" smtClean="0"/>
              <a:t>realloc</a:t>
            </a:r>
            <a:r>
              <a:rPr lang="en-IN" dirty="0" smtClean="0"/>
              <a:t>-like methods to expand array size</a:t>
            </a:r>
          </a:p>
          <a:p>
            <a:r>
              <a:rPr lang="en-IN" dirty="0" smtClean="0"/>
              <a:t>Needs a </a:t>
            </a:r>
            <a:r>
              <a:rPr lang="en-IN" dirty="0" err="1" smtClean="0"/>
              <a:t>malloc-ed</a:t>
            </a:r>
            <a:r>
              <a:rPr lang="en-IN" dirty="0" smtClean="0"/>
              <a:t> array for this reason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input doesn’t fit inside original array, </a:t>
            </a:r>
            <a:r>
              <a:rPr lang="en-IN" dirty="0" err="1" smtClean="0"/>
              <a:t>str</a:t>
            </a:r>
            <a:r>
              <a:rPr lang="en-IN" dirty="0" smtClean="0"/>
              <a:t> will contain pointer to expanded array, </a:t>
            </a:r>
            <a:r>
              <a:rPr lang="en-IN" dirty="0" err="1" smtClean="0"/>
              <a:t>len</a:t>
            </a:r>
            <a:r>
              <a:rPr lang="en-IN" dirty="0" smtClean="0"/>
              <a:t> will be length of new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2700206"/>
            <a:ext cx="11156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 = 11; // I only expect 10 characters to be entered 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char 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 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getline</a:t>
            </a:r>
            <a:r>
              <a:rPr lang="en-IN" sz="4000" dirty="0" smtClean="0">
                <a:latin typeface="Arial Narrow" panose="020B0606020202030204" pitchFamily="34" charset="0"/>
              </a:rPr>
              <a:t>(&amp;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, &amp;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, </a:t>
            </a:r>
            <a:r>
              <a:rPr lang="en-IN" sz="4000" dirty="0" err="1" smtClean="0">
                <a:latin typeface="Arial Narrow" panose="020B0606020202030204" pitchFamily="34" charset="0"/>
              </a:rPr>
              <a:t>stdin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52" y="5365509"/>
            <a:ext cx="1115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**</a:t>
            </a:r>
            <a:r>
              <a:rPr lang="en-IN" sz="4000" dirty="0" err="1" smtClean="0">
                <a:latin typeface="Arial Narrow" panose="020B0606020202030204" pitchFamily="34" charset="0"/>
              </a:rPr>
              <a:t>ptrstr</a:t>
            </a:r>
            <a:r>
              <a:rPr lang="en-IN" sz="4000" dirty="0" smtClean="0">
                <a:latin typeface="Arial Narrow" panose="020B0606020202030204" pitchFamily="34" charset="0"/>
              </a:rPr>
              <a:t> = &amp;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getline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ptrstr</a:t>
            </a:r>
            <a:r>
              <a:rPr lang="en-IN" sz="4000" dirty="0" smtClean="0">
                <a:latin typeface="Arial Narrow" panose="020B0606020202030204" pitchFamily="34" charset="0"/>
              </a:rPr>
              <a:t>, &amp;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, </a:t>
            </a:r>
            <a:r>
              <a:rPr lang="en-IN" sz="4000" dirty="0" err="1" smtClean="0">
                <a:latin typeface="Arial Narrow" panose="020B0606020202030204" pitchFamily="34" charset="0"/>
              </a:rPr>
              <a:t>stdin</a:t>
            </a:r>
            <a:r>
              <a:rPr lang="en-IN" sz="4000" dirty="0" smtClean="0">
                <a:latin typeface="Arial Narrow" panose="020B0606020202030204" pitchFamily="34" charset="0"/>
              </a:rPr>
              <a:t>); // Alternate way to use </a:t>
            </a:r>
            <a:r>
              <a:rPr lang="en-IN" sz="4000" dirty="0" err="1" smtClean="0">
                <a:latin typeface="Arial Narrow" panose="020B0606020202030204" pitchFamily="34" charset="0"/>
              </a:rPr>
              <a:t>getline</a:t>
            </a:r>
            <a:endParaRPr lang="en-IN" sz="4000" dirty="0" smtClean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361909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019260" y="2531154"/>
            <a:ext cx="4637489" cy="865647"/>
          </a:xfrm>
          <a:prstGeom prst="wedgeRectCallout">
            <a:avLst>
              <a:gd name="adj1" fmla="val 70900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 pointer simply stores the address of a pointer variable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206487" y="3449515"/>
            <a:ext cx="7450263" cy="1074038"/>
          </a:xfrm>
          <a:prstGeom prst="wedgeRectCallout">
            <a:avLst>
              <a:gd name="adj1" fmla="val 60613"/>
              <a:gd name="adj2" fmla="val 43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will print address of first char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("%c",**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will print the first char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("%s",*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ptrstr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will print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string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403419" y="5698291"/>
            <a:ext cx="7450263" cy="998848"/>
          </a:xfrm>
          <a:prstGeom prst="wedgeRectCallout">
            <a:avLst>
              <a:gd name="adj1" fmla="val 313"/>
              <a:gd name="adj2" fmla="val -72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be larger than length of input + 1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actual length of input using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258709" y="931041"/>
            <a:ext cx="8507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*</a:t>
            </a:r>
            <a:r>
              <a:rPr lang="en-IN" sz="4000" dirty="0" err="1" smtClean="0">
                <a:latin typeface="Arial Narrow" panose="020B0606020202030204" pitchFamily="34" charset="0"/>
              </a:rPr>
              <a:t>ptrArr</a:t>
            </a:r>
            <a:r>
              <a:rPr lang="en-IN" sz="4000" dirty="0" smtClean="0">
                <a:latin typeface="Arial Narrow" panose="020B0606020202030204" pitchFamily="34" charset="0"/>
              </a:rPr>
              <a:t>[3];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for(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 = 0; 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 &lt; 3; 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    </a:t>
            </a:r>
            <a:r>
              <a:rPr lang="en-IN" sz="4000" dirty="0" err="1" smtClean="0">
                <a:latin typeface="Arial Narrow" panose="020B0606020202030204" pitchFamily="34" charset="0"/>
              </a:rPr>
              <a:t>ptrArr</a:t>
            </a:r>
            <a:r>
              <a:rPr lang="en-IN" sz="4000" dirty="0" smtClean="0">
                <a:latin typeface="Arial Narrow" panose="020B0606020202030204" pitchFamily="34" charset="0"/>
              </a:rPr>
              <a:t>[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] 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((i+1)*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scanf("%s", ptrArr[2</a:t>
            </a:r>
            <a:r>
              <a:rPr lang="pt-BR" sz="4000" dirty="0" smtClean="0">
                <a:latin typeface="Arial Narrow" panose="020B0606020202030204" pitchFamily="34" charset="0"/>
              </a:rPr>
              <a:t>]);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printf</a:t>
            </a:r>
            <a:r>
              <a:rPr lang="pt-BR" sz="4000" dirty="0">
                <a:latin typeface="Arial Narrow" panose="020B0606020202030204" pitchFamily="34" charset="0"/>
              </a:rPr>
              <a:t>("%s", ptrArr[2</a:t>
            </a:r>
            <a:r>
              <a:rPr lang="pt-BR" sz="4000" dirty="0" smtClean="0">
                <a:latin typeface="Arial Narrow" panose="020B0606020202030204" pitchFamily="34" charset="0"/>
              </a:rPr>
              <a:t>]);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for(i = 0; i &lt; 3; i++)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	</a:t>
            </a:r>
            <a:r>
              <a:rPr lang="pt-BR" sz="4000" dirty="0" smtClean="0">
                <a:latin typeface="Arial Narrow" panose="020B0606020202030204" pitchFamily="34" charset="0"/>
              </a:rPr>
              <a:t>free(ptrArr[i]);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9951784" y="1407469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</a:t>
            </a:r>
            <a:r>
              <a:rPr lang="en-IN" sz="1600" b="1" dirty="0">
                <a:latin typeface="Arial Narrow" panose="020B0606020202030204" pitchFamily="34" charset="0"/>
              </a:rPr>
              <a:t>0</a:t>
            </a:r>
            <a:r>
              <a:rPr lang="en-IN" sz="1600" b="1" dirty="0" smtClean="0">
                <a:latin typeface="Arial Narrow" panose="020B0606020202030204" pitchFamily="34" charset="0"/>
              </a:rPr>
              <a:t>    1   0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951784" y="165464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951784" y="1883004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9971434" y="2151450"/>
            <a:ext cx="2045887" cy="9654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9970767" y="3115159"/>
            <a:ext cx="2064872" cy="264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9960467" y="3374022"/>
            <a:ext cx="2064872" cy="4844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9960467" y="3850873"/>
            <a:ext cx="2064872" cy="7292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58708" y="1021696"/>
            <a:ext cx="2891996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69256" y="1652091"/>
            <a:ext cx="2891996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99336" y="2132158"/>
            <a:ext cx="9002939" cy="133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346050" y="1389736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520484" y="2103878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i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86" y="305835"/>
            <a:ext cx="2129790" cy="1925330"/>
          </a:xfrm>
          <a:prstGeom prst="rect">
            <a:avLst/>
          </a:prstGeom>
        </p:spPr>
      </p:pic>
      <p:sp>
        <p:nvSpPr>
          <p:cNvPr id="233" name="Rectangular Callout 232"/>
          <p:cNvSpPr/>
          <p:nvPr/>
        </p:nvSpPr>
        <p:spPr>
          <a:xfrm>
            <a:off x="361442" y="122142"/>
            <a:ext cx="6406217" cy="705777"/>
          </a:xfrm>
          <a:prstGeom prst="wedgeRectCallout">
            <a:avLst>
              <a:gd name="adj1" fmla="val 58232"/>
              <a:gd name="adj2" fmla="val 932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elements of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will take 8 bytes to store – sorry for not drawing accurately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814407" y="1379161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0   0    0   0    1    1   0    0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814407" y="1600709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0   0    0   0    1    1   0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804107" y="1854493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0   0    0   0    1    1   1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48409" y="3519585"/>
            <a:ext cx="5754203" cy="1107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48409" y="4626799"/>
            <a:ext cx="5754203" cy="128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8" y="4843989"/>
            <a:ext cx="2045696" cy="2045696"/>
          </a:xfrm>
          <a:prstGeom prst="rect">
            <a:avLst/>
          </a:prstGeom>
        </p:spPr>
      </p:pic>
      <p:sp>
        <p:nvSpPr>
          <p:cNvPr id="242" name="Rectangular Callout 241"/>
          <p:cNvSpPr/>
          <p:nvPr/>
        </p:nvSpPr>
        <p:spPr>
          <a:xfrm>
            <a:off x="2521838" y="4251546"/>
            <a:ext cx="4965953" cy="1177109"/>
          </a:xfrm>
          <a:prstGeom prst="wedgeRectCallout">
            <a:avLst>
              <a:gd name="adj1" fmla="val 63336"/>
              <a:gd name="adj2" fmla="val 608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useful in programs where we have to create an unknown number of arrays of unknown length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8" y="2722449"/>
            <a:ext cx="2048605" cy="2048605"/>
          </a:xfrm>
          <a:prstGeom prst="rect">
            <a:avLst/>
          </a:prstGeom>
        </p:spPr>
      </p:pic>
      <p:sp>
        <p:nvSpPr>
          <p:cNvPr id="244" name="Rectangular Callout 243"/>
          <p:cNvSpPr/>
          <p:nvPr/>
        </p:nvSpPr>
        <p:spPr>
          <a:xfrm>
            <a:off x="361442" y="3115159"/>
            <a:ext cx="7126350" cy="1066771"/>
          </a:xfrm>
          <a:prstGeom prst="wedgeRectCallout">
            <a:avLst>
              <a:gd name="adj1" fmla="val 61566"/>
              <a:gd name="adj2" fmla="val 378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way to declare array of arrays</a:t>
            </a:r>
          </a:p>
          <a:p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**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= (char**)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malloc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(3*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sizeof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(char*));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2521838" y="5517979"/>
            <a:ext cx="4965953" cy="1308845"/>
          </a:xfrm>
          <a:prstGeom prst="wedgeRectCallout">
            <a:avLst>
              <a:gd name="adj1" fmla="val 64937"/>
              <a:gd name="adj2" fmla="val -7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in this case we should also free pointer array by writing</a:t>
            </a:r>
          </a:p>
          <a:p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free(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800600" y="4711728"/>
            <a:ext cx="587217" cy="33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ular Callout 246"/>
          <p:cNvSpPr/>
          <p:nvPr/>
        </p:nvSpPr>
        <p:spPr>
          <a:xfrm>
            <a:off x="361442" y="1972425"/>
            <a:ext cx="7126350" cy="1066771"/>
          </a:xfrm>
          <a:prstGeom prst="wedgeRectCallout">
            <a:avLst>
              <a:gd name="adj1" fmla="val 51245"/>
              <a:gd name="adj2" fmla="val -822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Exercise: Write a program to create an array of strings containing all substrings of string entered by user. The string entered by user of unknown length</a:t>
            </a:r>
            <a:endParaRPr lang="en-IN" sz="3200" dirty="0" smtClean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77203" y="893881"/>
            <a:ext cx="1858617" cy="904461"/>
            <a:chOff x="3286682" y="2292350"/>
            <a:chExt cx="1858617" cy="904461"/>
          </a:xfrm>
        </p:grpSpPr>
        <p:sp>
          <p:nvSpPr>
            <p:cNvPr id="249" name="Rounded Rectangle 24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ular Callout 251" descr=" 13"/>
          <p:cNvSpPr/>
          <p:nvPr/>
        </p:nvSpPr>
        <p:spPr>
          <a:xfrm>
            <a:off x="2185768" y="959294"/>
            <a:ext cx="3746870" cy="795822"/>
          </a:xfrm>
          <a:prstGeom prst="wedgeRectCallout">
            <a:avLst>
              <a:gd name="adj1" fmla="val -60082"/>
              <a:gd name="adj2" fmla="val 209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make animations a bit easier to remember?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ular Callout 252" descr=" 13"/>
          <p:cNvSpPr/>
          <p:nvPr/>
        </p:nvSpPr>
        <p:spPr>
          <a:xfrm>
            <a:off x="8544504" y="191550"/>
            <a:ext cx="2021481" cy="795822"/>
          </a:xfrm>
          <a:prstGeom prst="wedgeRectCallout">
            <a:avLst>
              <a:gd name="adj1" fmla="val -76986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 for you, Mr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animBg="1"/>
      <p:bldP spid="217" grpId="0"/>
      <p:bldP spid="219" grpId="0"/>
      <p:bldP spid="219" grpId="1"/>
      <p:bldP spid="220" grpId="0"/>
      <p:bldP spid="221" grpId="0"/>
      <p:bldP spid="221" grpId="1"/>
      <p:bldP spid="222" grpId="0"/>
      <p:bldP spid="222" grpId="1"/>
      <p:bldP spid="223" grpId="0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6" grpId="2" animBg="1"/>
      <p:bldP spid="227" grpId="0" animBg="1"/>
      <p:bldP spid="228" grpId="0" animBg="1"/>
      <p:bldP spid="229" grpId="0" animBg="1"/>
      <p:bldP spid="218" grpId="0"/>
      <p:bldP spid="218" grpId="1"/>
      <p:bldP spid="231" grpId="0"/>
      <p:bldP spid="233" grpId="0" animBg="1"/>
      <p:bldP spid="234" grpId="0"/>
      <p:bldP spid="234" grpId="1"/>
      <p:bldP spid="235" grpId="0"/>
      <p:bldP spid="235" grpId="1"/>
      <p:bldP spid="236" grpId="0"/>
      <p:bldP spid="236" grpId="1"/>
      <p:bldP spid="237" grpId="0" animBg="1"/>
      <p:bldP spid="238" grpId="0" animBg="1"/>
      <p:bldP spid="242" grpId="0" animBg="1"/>
      <p:bldP spid="244" grpId="0" animBg="1"/>
      <p:bldP spid="245" grpId="0" animBg="1"/>
      <p:bldP spid="246" grpId="0" animBg="1"/>
      <p:bldP spid="247" grpId="0" animBg="1"/>
      <p:bldP spid="252" grpId="0" animBg="1"/>
      <p:bldP spid="2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 </a:t>
            </a:r>
            <a:r>
              <a:rPr lang="en-IN" dirty="0" smtClean="0">
                <a:sym typeface="Wingdings" panose="05000000000000000000" pitchFamily="2" charset="2"/>
              </a:rPr>
              <a:t> Arrays of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709" y="931041"/>
            <a:ext cx="70366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**</a:t>
            </a:r>
            <a:r>
              <a:rPr lang="en-IN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 = (char**)</a:t>
            </a:r>
            <a:r>
              <a:rPr lang="en-IN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malloc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(3*</a:t>
            </a:r>
            <a:r>
              <a:rPr lang="en-IN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sizeof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(char*));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for(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= 0;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&lt; 3;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ptrArr</a:t>
            </a:r>
            <a:r>
              <a:rPr lang="en-IN" sz="3200" dirty="0" smtClean="0">
                <a:latin typeface="Arial Narrow" panose="020B0606020202030204" pitchFamily="34" charset="0"/>
              </a:rPr>
              <a:t>[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] = (char*)</a:t>
            </a:r>
            <a:r>
              <a:rPr lang="en-IN" sz="3200" dirty="0" err="1" smtClean="0">
                <a:latin typeface="Arial Narrow" panose="020B0606020202030204" pitchFamily="34" charset="0"/>
              </a:rPr>
              <a:t>malloc</a:t>
            </a:r>
            <a:r>
              <a:rPr lang="en-IN" sz="3200" dirty="0" smtClean="0">
                <a:latin typeface="Arial Narrow" panose="020B0606020202030204" pitchFamily="34" charset="0"/>
              </a:rPr>
              <a:t>((i+1)*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scanf</a:t>
            </a:r>
            <a:r>
              <a:rPr lang="pt-BR" sz="3200" dirty="0" smtClean="0">
                <a:latin typeface="Arial Narrow" panose="020B0606020202030204" pitchFamily="34" charset="0"/>
              </a:rPr>
              <a:t>("%c", &amp;ptrArr[2][1]);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printf("%c", </a:t>
            </a:r>
            <a:r>
              <a:rPr lang="pt-BR" sz="3200" dirty="0">
                <a:latin typeface="Arial Narrow" panose="020B0606020202030204" pitchFamily="34" charset="0"/>
              </a:rPr>
              <a:t>ptrArr[2</a:t>
            </a:r>
            <a:r>
              <a:rPr lang="pt-BR" sz="3200" dirty="0" smtClean="0">
                <a:latin typeface="Arial Narrow" panose="020B0606020202030204" pitchFamily="34" charset="0"/>
              </a:rPr>
              <a:t>][1]);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for(i = 0; i &lt; 3; i++)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	</a:t>
            </a:r>
            <a:r>
              <a:rPr lang="pt-BR" sz="3200" dirty="0" smtClean="0">
                <a:latin typeface="Arial Narrow" panose="020B0606020202030204" pitchFamily="34" charset="0"/>
              </a:rPr>
              <a:t>free(ptrArr[i]);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free(ptrArr);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08814" y="2500304"/>
            <a:ext cx="1450506" cy="4262470"/>
            <a:chOff x="5808814" y="2500304"/>
            <a:chExt cx="1450506" cy="4262470"/>
          </a:xfrm>
        </p:grpSpPr>
        <p:grpSp>
          <p:nvGrpSpPr>
            <p:cNvPr id="18" name="Group 17"/>
            <p:cNvGrpSpPr/>
            <p:nvPr/>
          </p:nvGrpSpPr>
          <p:grpSpPr>
            <a:xfrm>
              <a:off x="5922647" y="2577620"/>
              <a:ext cx="1223528" cy="1124776"/>
              <a:chOff x="4362955" y="2582596"/>
              <a:chExt cx="1223528" cy="11247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922647" y="4079669"/>
              <a:ext cx="1223528" cy="1124776"/>
              <a:chOff x="4362955" y="2582596"/>
              <a:chExt cx="1223528" cy="11247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5922647" y="5581719"/>
              <a:ext cx="1223528" cy="1124776"/>
              <a:chOff x="4362955" y="2582596"/>
              <a:chExt cx="1223528" cy="112477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5808814" y="2500304"/>
              <a:ext cx="1450506" cy="426247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18655" y="4124493"/>
            <a:ext cx="1223528" cy="1544084"/>
            <a:chOff x="3318655" y="4124493"/>
            <a:chExt cx="1223528" cy="1544084"/>
          </a:xfrm>
        </p:grpSpPr>
        <p:grpSp>
          <p:nvGrpSpPr>
            <p:cNvPr id="17" name="Group 16"/>
            <p:cNvGrpSpPr/>
            <p:nvPr/>
          </p:nvGrpSpPr>
          <p:grpSpPr>
            <a:xfrm>
              <a:off x="3318655" y="4124493"/>
              <a:ext cx="1223528" cy="1124776"/>
              <a:chOff x="3634689" y="2985654"/>
              <a:chExt cx="1223528" cy="112477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634689" y="2985654"/>
                <a:ext cx="1223528" cy="1124776"/>
                <a:chOff x="4362955" y="2582596"/>
                <a:chExt cx="1223528" cy="112477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3824195" y="3314431"/>
                <a:ext cx="853868" cy="784951"/>
                <a:chOff x="4362955" y="2582596"/>
                <a:chExt cx="1223528" cy="1124776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rgbClr val="F3D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2" name="TextBox 51"/>
            <p:cNvSpPr txBox="1"/>
            <p:nvPr/>
          </p:nvSpPr>
          <p:spPr>
            <a:xfrm>
              <a:off x="3328008" y="5145357"/>
              <a:ext cx="1204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err="1" smtClean="0">
                  <a:latin typeface="Arial Narrow" panose="020B0606020202030204" pitchFamily="34" charset="0"/>
                </a:rPr>
                <a:t>ptrArr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542183" y="3252884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ptrArr</a:t>
            </a:r>
            <a:r>
              <a:rPr lang="en-IN" sz="2800" dirty="0" smtClean="0">
                <a:latin typeface="Arial Narrow" panose="020B0606020202030204" pitchFamily="34" charset="0"/>
              </a:rPr>
              <a:t>[0]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2183" y="473393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ptrArr</a:t>
            </a:r>
            <a:r>
              <a:rPr lang="en-IN" sz="2800" dirty="0" smtClean="0">
                <a:latin typeface="Arial Narrow" panose="020B0606020202030204" pitchFamily="34" charset="0"/>
              </a:rPr>
              <a:t>[1]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2183" y="632838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ptrArr</a:t>
            </a:r>
            <a:r>
              <a:rPr lang="en-IN" sz="2800" dirty="0" smtClean="0">
                <a:latin typeface="Arial Narrow" panose="020B0606020202030204" pitchFamily="34" charset="0"/>
              </a:rPr>
              <a:t>[2]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654616" y="2500304"/>
            <a:ext cx="1749287" cy="1266399"/>
            <a:chOff x="7654616" y="2500304"/>
            <a:chExt cx="1749287" cy="1266399"/>
          </a:xfrm>
        </p:grpSpPr>
        <p:grpSp>
          <p:nvGrpSpPr>
            <p:cNvPr id="49" name="Group 48"/>
            <p:cNvGrpSpPr/>
            <p:nvPr/>
          </p:nvGrpSpPr>
          <p:grpSpPr>
            <a:xfrm>
              <a:off x="7982088" y="2500304"/>
              <a:ext cx="1349872" cy="1258896"/>
              <a:chOff x="7982088" y="2500304"/>
              <a:chExt cx="1349872" cy="125889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051744" y="2577620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82088" y="2500304"/>
                <a:ext cx="1349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7654616" y="3428149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[0][0]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54616" y="4016197"/>
            <a:ext cx="3143336" cy="1258896"/>
            <a:chOff x="7654616" y="4016197"/>
            <a:chExt cx="3143336" cy="1258896"/>
          </a:xfrm>
        </p:grpSpPr>
        <p:grpSp>
          <p:nvGrpSpPr>
            <p:cNvPr id="50" name="Group 49"/>
            <p:cNvGrpSpPr/>
            <p:nvPr/>
          </p:nvGrpSpPr>
          <p:grpSpPr>
            <a:xfrm>
              <a:off x="7982088" y="4016197"/>
              <a:ext cx="2746872" cy="1258896"/>
              <a:chOff x="7982088" y="4016197"/>
              <a:chExt cx="2746872" cy="125889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051744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447361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82088" y="4016197"/>
                <a:ext cx="2746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654616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[1][0]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48665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[1][</a:t>
              </a:r>
              <a:r>
                <a:rPr lang="en-IN" sz="1600" b="1" dirty="0">
                  <a:latin typeface="Arial Narrow" panose="020B0606020202030204" pitchFamily="34" charset="0"/>
                </a:rPr>
                <a:t>1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54616" y="5503878"/>
            <a:ext cx="4533102" cy="1258896"/>
            <a:chOff x="7654616" y="5503878"/>
            <a:chExt cx="4533102" cy="1258896"/>
          </a:xfrm>
        </p:grpSpPr>
        <p:grpSp>
          <p:nvGrpSpPr>
            <p:cNvPr id="51" name="Group 50"/>
            <p:cNvGrpSpPr/>
            <p:nvPr/>
          </p:nvGrpSpPr>
          <p:grpSpPr>
            <a:xfrm>
              <a:off x="7982088" y="5503878"/>
              <a:ext cx="4143872" cy="1258896"/>
              <a:chOff x="7982088" y="5503878"/>
              <a:chExt cx="4143872" cy="12588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051744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447361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842978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982088" y="5503878"/>
                <a:ext cx="4143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654616" y="6412068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[2][0]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48665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[2][</a:t>
              </a:r>
              <a:r>
                <a:rPr lang="en-IN" sz="1600" b="1" dirty="0">
                  <a:latin typeface="Arial Narrow" panose="020B0606020202030204" pitchFamily="34" charset="0"/>
                </a:rPr>
                <a:t>1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38431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[2][2]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460819" y="572667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X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22" y="658676"/>
            <a:ext cx="4640448" cy="175028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338219" y="1039296"/>
            <a:ext cx="105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rgbClr val="C6CFD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3353" y="5691109"/>
            <a:ext cx="1858617" cy="904461"/>
            <a:chOff x="3286682" y="2292350"/>
            <a:chExt cx="1858617" cy="904461"/>
          </a:xfrm>
        </p:grpSpPr>
        <p:sp>
          <p:nvSpPr>
            <p:cNvPr id="67" name="Rounded Rectangle 6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ular Callout 69" descr=" 13"/>
          <p:cNvSpPr/>
          <p:nvPr/>
        </p:nvSpPr>
        <p:spPr>
          <a:xfrm>
            <a:off x="2277506" y="5552055"/>
            <a:ext cx="776093" cy="603222"/>
          </a:xfrm>
          <a:prstGeom prst="wedgeRectCallout">
            <a:avLst>
              <a:gd name="adj1" fmla="val -94660"/>
              <a:gd name="adj2" fmla="val 62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Bent Arrow 92"/>
          <p:cNvSpPr/>
          <p:nvPr/>
        </p:nvSpPr>
        <p:spPr>
          <a:xfrm rot="10800000" flipH="1" flipV="1">
            <a:off x="3903133" y="3002207"/>
            <a:ext cx="2019514" cy="1818584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/>
          <p:nvPr/>
        </p:nvSpPr>
        <p:spPr>
          <a:xfrm rot="13500000" flipH="1" flipV="1">
            <a:off x="6782434" y="2545183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13500000" flipH="1" flipV="1">
            <a:off x="6782435" y="4045565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/>
          <p:nvPr/>
        </p:nvSpPr>
        <p:spPr>
          <a:xfrm rot="13500000" flipH="1" flipV="1">
            <a:off x="6782437" y="5538700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/>
      <p:bldP spid="54" grpId="0"/>
      <p:bldP spid="55" grpId="0"/>
      <p:bldP spid="62" grpId="0"/>
      <p:bldP spid="65" grpId="0"/>
      <p:bldP spid="70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Rest assured, the same rules apply as do with pointers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 smtClean="0"/>
              <a:t>ptrArr</a:t>
            </a:r>
            <a:r>
              <a:rPr lang="en-IN" dirty="0" smtClean="0"/>
              <a:t>[0], </a:t>
            </a:r>
            <a:r>
              <a:rPr lang="en-IN" dirty="0" err="1" smtClean="0"/>
              <a:t>ptrArr</a:t>
            </a:r>
            <a:r>
              <a:rPr lang="en-IN" dirty="0" smtClean="0"/>
              <a:t>[1], </a:t>
            </a:r>
            <a:r>
              <a:rPr lang="en-IN" dirty="0" err="1" smtClean="0"/>
              <a:t>ptrArr</a:t>
            </a:r>
            <a:r>
              <a:rPr lang="en-IN" dirty="0" smtClean="0"/>
              <a:t>[2] are all arrays of chars</a:t>
            </a:r>
          </a:p>
          <a:p>
            <a:r>
              <a:rPr lang="en-IN" dirty="0" smtClean="0"/>
              <a:t>How to access individual elements of these arrays?</a:t>
            </a:r>
          </a:p>
          <a:p>
            <a:pPr lvl="1"/>
            <a:r>
              <a:rPr lang="en-IN" dirty="0" smtClean="0"/>
              <a:t>Two ways to access index 2 element of </a:t>
            </a:r>
            <a:r>
              <a:rPr lang="en-IN" dirty="0" err="1" smtClean="0"/>
              <a:t>str</a:t>
            </a:r>
            <a:r>
              <a:rPr lang="en-IN" dirty="0" smtClean="0"/>
              <a:t>: </a:t>
            </a:r>
            <a:r>
              <a:rPr lang="en-IN" dirty="0" err="1" smtClean="0"/>
              <a:t>str</a:t>
            </a:r>
            <a:r>
              <a:rPr lang="en-IN" dirty="0" smtClean="0"/>
              <a:t>[2], *(str+2)</a:t>
            </a:r>
          </a:p>
          <a:p>
            <a:r>
              <a:rPr lang="en-IN" dirty="0" smtClean="0"/>
              <a:t>Apply exact same rule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r>
              <a:rPr lang="en-IN" dirty="0" smtClean="0"/>
              <a:t>: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[2][2], *(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[2]+2) both give index 2 element of the array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[2]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Note that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[1] does not have 3 elements so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[1][2] may cause </a:t>
            </a:r>
            <a:r>
              <a:rPr lang="en-IN" dirty="0" err="1" smtClean="0">
                <a:sym typeface="Wingdings" panose="05000000000000000000" pitchFamily="2" charset="2"/>
              </a:rPr>
              <a:t>segfault</a:t>
            </a:r>
            <a:r>
              <a:rPr lang="en-IN" dirty="0" smtClean="0">
                <a:sym typeface="Wingdings" panose="05000000000000000000" pitchFamily="2" charset="2"/>
              </a:rPr>
              <a:t>! 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*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[3], </a:t>
            </a:r>
            <a:r>
              <a:rPr lang="en-IN" sz="3600" dirty="0" err="1">
                <a:latin typeface="Arial Narrow" panose="020B0606020202030204" pitchFamily="34" charset="0"/>
                <a:cs typeface="Arial" panose="020B0604020202020204" pitchFamily="34" charset="0"/>
              </a:rPr>
              <a:t>s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tr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[3];</a:t>
            </a:r>
            <a:endParaRPr lang="en-IN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for(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= 0;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&lt; 3;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</a:rPr>
              <a:t>[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] = (char*)</a:t>
            </a:r>
            <a:r>
              <a:rPr lang="en-IN" sz="3600" dirty="0" err="1" smtClean="0">
                <a:latin typeface="Arial Narrow" panose="020B0606020202030204" pitchFamily="34" charset="0"/>
              </a:rPr>
              <a:t>malloc</a:t>
            </a:r>
            <a:r>
              <a:rPr lang="en-IN" sz="3600" dirty="0" smtClean="0">
                <a:latin typeface="Arial Narrow" panose="020B0606020202030204" pitchFamily="34" charset="0"/>
              </a:rPr>
              <a:t>((i+1)*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val="17086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24672"/>
          </a:xfrm>
        </p:spPr>
        <p:txBody>
          <a:bodyPr>
            <a:normAutofit/>
          </a:bodyPr>
          <a:lstStyle/>
          <a:p>
            <a:r>
              <a:rPr lang="en-IN" dirty="0" smtClean="0"/>
              <a:t>Rest assured, the same rules apply as do with pointers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US" dirty="0"/>
              <a:t>You can show-off your skills by cool array </a:t>
            </a:r>
            <a:r>
              <a:rPr lang="en-IN" dirty="0" smtClean="0"/>
              <a:t>access tricks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Remember that </a:t>
            </a:r>
            <a:r>
              <a:rPr lang="en-IN" dirty="0" err="1" smtClean="0"/>
              <a:t>str</a:t>
            </a:r>
            <a:r>
              <a:rPr lang="en-IN" dirty="0" smtClean="0"/>
              <a:t> is a pointer to </a:t>
            </a:r>
            <a:r>
              <a:rPr lang="en-IN" dirty="0" err="1" smtClean="0"/>
              <a:t>str</a:t>
            </a:r>
            <a:r>
              <a:rPr lang="en-IN" dirty="0" smtClean="0"/>
              <a:t>[0]</a:t>
            </a:r>
          </a:p>
          <a:p>
            <a:pPr lvl="1"/>
            <a:r>
              <a:rPr lang="en-IN" dirty="0" smtClean="0"/>
              <a:t>In the same way, </a:t>
            </a:r>
            <a:r>
              <a:rPr lang="en-IN" dirty="0" err="1" smtClean="0"/>
              <a:t>ptrArr</a:t>
            </a:r>
            <a:r>
              <a:rPr lang="en-IN" dirty="0" smtClean="0"/>
              <a:t> is also a pointer to </a:t>
            </a:r>
            <a:r>
              <a:rPr lang="en-IN" dirty="0" err="1" smtClean="0"/>
              <a:t>ptrArr</a:t>
            </a:r>
            <a:r>
              <a:rPr lang="en-IN" dirty="0" smtClean="0"/>
              <a:t>[0] (which is an array)</a:t>
            </a:r>
          </a:p>
          <a:p>
            <a:r>
              <a:rPr lang="en-IN" dirty="0" err="1" smtClean="0"/>
              <a:t>str</a:t>
            </a:r>
            <a:r>
              <a:rPr lang="en-IN" dirty="0" smtClean="0"/>
              <a:t> + 2 gives address of </a:t>
            </a:r>
            <a:r>
              <a:rPr lang="en-IN" dirty="0" err="1" smtClean="0"/>
              <a:t>str</a:t>
            </a:r>
            <a:r>
              <a:rPr lang="en-IN" dirty="0" smtClean="0"/>
              <a:t>[2]</a:t>
            </a:r>
          </a:p>
          <a:p>
            <a:pPr lvl="1"/>
            <a:r>
              <a:rPr lang="en-IN" dirty="0" err="1" smtClean="0"/>
              <a:t>ptrArr</a:t>
            </a:r>
            <a:r>
              <a:rPr lang="en-IN" dirty="0" smtClean="0"/>
              <a:t> + 2 also gives address of </a:t>
            </a:r>
            <a:r>
              <a:rPr lang="en-IN" dirty="0" err="1" smtClean="0"/>
              <a:t>ptrArr</a:t>
            </a:r>
            <a:r>
              <a:rPr lang="en-IN" dirty="0" smtClean="0"/>
              <a:t>[2] (pointers take </a:t>
            </a:r>
            <a:r>
              <a:rPr lang="en-US" dirty="0" smtClean="0"/>
              <a:t>8 bytes) – same rules!</a:t>
            </a:r>
          </a:p>
          <a:p>
            <a:r>
              <a:rPr lang="en-IN" dirty="0"/>
              <a:t>We can access index 2 of the third array in many ways </a:t>
            </a:r>
            <a:r>
              <a:rPr lang="en-IN" dirty="0" err="1"/>
              <a:t>ptrArr</a:t>
            </a:r>
            <a:r>
              <a:rPr lang="en-IN" dirty="0"/>
              <a:t>[2][2],*(</a:t>
            </a:r>
            <a:r>
              <a:rPr lang="en-IN" dirty="0" err="1"/>
              <a:t>ptrArr</a:t>
            </a:r>
            <a:r>
              <a:rPr lang="en-IN" dirty="0"/>
              <a:t>[2] + 2),*(*(</a:t>
            </a:r>
            <a:r>
              <a:rPr lang="en-IN" dirty="0" err="1"/>
              <a:t>ptrArr</a:t>
            </a:r>
            <a:r>
              <a:rPr lang="en-IN" dirty="0"/>
              <a:t> + 2) + 2),(*(ptrArr+2))[2]</a:t>
            </a:r>
            <a:endParaRPr lang="en-US" dirty="0"/>
          </a:p>
          <a:p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*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[3], 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str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[3];</a:t>
            </a:r>
            <a:endParaRPr lang="en-IN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for(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= 0;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&lt; 3;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</a:rPr>
              <a:t>[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] = (char*)</a:t>
            </a:r>
            <a:r>
              <a:rPr lang="en-IN" sz="3600" dirty="0" err="1" smtClean="0">
                <a:latin typeface="Arial Narrow" panose="020B0606020202030204" pitchFamily="34" charset="0"/>
              </a:rPr>
              <a:t>malloc</a:t>
            </a:r>
            <a:r>
              <a:rPr lang="en-IN" sz="3600" dirty="0" smtClean="0">
                <a:latin typeface="Arial Narrow" panose="020B0606020202030204" pitchFamily="34" charset="0"/>
              </a:rPr>
              <a:t>((i+1)*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(char));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5" y="2026886"/>
            <a:ext cx="2045696" cy="204569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995065" y="1012830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784574" y="153761"/>
            <a:ext cx="3832418" cy="760639"/>
          </a:xfrm>
          <a:prstGeom prst="wedgeRectCallout">
            <a:avLst>
              <a:gd name="adj1" fmla="val 67010"/>
              <a:gd name="adj2" fmla="val 987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write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illegal!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illegal!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829385" y="995128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 can write char*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 Now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to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17296" y="1867273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also write char**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 Now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to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4" y="4836519"/>
            <a:ext cx="2021481" cy="202148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867767" y="4679875"/>
            <a:ext cx="7130994" cy="1188870"/>
          </a:xfrm>
          <a:prstGeom prst="wedgeRectCallout">
            <a:avLst>
              <a:gd name="adj1" fmla="val 61068"/>
              <a:gd name="adj2" fmla="val 81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one potentially confusing notation in C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[5]; is an array of 5 pointers to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)[5] is a single pointer to an array of 5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7" y="2880694"/>
            <a:ext cx="2129790" cy="1925330"/>
          </a:xfrm>
          <a:prstGeom prst="rect">
            <a:avLst/>
          </a:prstGeom>
        </p:spPr>
      </p:pic>
      <p:sp>
        <p:nvSpPr>
          <p:cNvPr id="18" name="Rectangular Callout 17" descr=" 13"/>
          <p:cNvSpPr/>
          <p:nvPr/>
        </p:nvSpPr>
        <p:spPr>
          <a:xfrm>
            <a:off x="4389335" y="2922462"/>
            <a:ext cx="4146957" cy="795822"/>
          </a:xfrm>
          <a:prstGeom prst="wedgeRectCallout">
            <a:avLst>
              <a:gd name="adj1" fmla="val -61976"/>
              <a:gd name="adj2" fmla="val 57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worry. I won’t ask exam questions on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)[5];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 descr=" 13"/>
          <p:cNvSpPr/>
          <p:nvPr/>
        </p:nvSpPr>
        <p:spPr>
          <a:xfrm>
            <a:off x="4389334" y="3794607"/>
            <a:ext cx="5270888" cy="795822"/>
          </a:xfrm>
          <a:prstGeom prst="wedgeRectCallout">
            <a:avLst>
              <a:gd name="adj1" fmla="val -61017"/>
              <a:gd name="adj2" fmla="val -327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ask questions on pointers to pointers, array of pointers,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though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851372" y="5965582"/>
            <a:ext cx="1873193" cy="861551"/>
          </a:xfrm>
          <a:prstGeom prst="wedgeRectCallout">
            <a:avLst>
              <a:gd name="adj1" fmla="val 156940"/>
              <a:gd name="adj2" fmla="val -235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avatar befits you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73" y="1"/>
            <a:ext cx="11362521" cy="58101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6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7" grpId="0" animBg="1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638927"/>
            <a:ext cx="11938645" cy="4773520"/>
          </a:xfrm>
        </p:spPr>
        <p:txBody>
          <a:bodyPr/>
          <a:lstStyle/>
          <a:p>
            <a:r>
              <a:rPr lang="en-IN" dirty="0" smtClean="0"/>
              <a:t>Declares a matrix (2D array) with 3 rows 5 columns</a:t>
            </a:r>
          </a:p>
          <a:p>
            <a:r>
              <a:rPr lang="en-IN" dirty="0" smtClean="0"/>
              <a:t>Rows numbered 0, 1, 2. Columns numbered 0, 1, 2, 3, 4</a:t>
            </a:r>
          </a:p>
          <a:p>
            <a:r>
              <a:rPr lang="en-IN" dirty="0" smtClean="0"/>
              <a:t>Element at row-index </a:t>
            </a:r>
            <a:r>
              <a:rPr lang="en-IN" dirty="0" err="1" smtClean="0"/>
              <a:t>i</a:t>
            </a:r>
            <a:r>
              <a:rPr lang="en-IN" dirty="0" smtClean="0"/>
              <a:t> and column-index j is an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Can access it using several ways</a:t>
            </a:r>
            <a:br>
              <a:rPr lang="en-IN" dirty="0" smtClean="0"/>
            </a:br>
            <a:r>
              <a:rPr lang="en-IN" dirty="0" smtClean="0"/>
              <a:t>mat[</a:t>
            </a:r>
            <a:r>
              <a:rPr lang="en-IN" dirty="0" err="1" smtClean="0"/>
              <a:t>i</a:t>
            </a:r>
            <a:r>
              <a:rPr lang="en-IN" dirty="0" smtClean="0"/>
              <a:t>][</a:t>
            </a:r>
            <a:r>
              <a:rPr lang="en-IN" dirty="0"/>
              <a:t>j</a:t>
            </a:r>
            <a:r>
              <a:rPr lang="en-IN" dirty="0" smtClean="0"/>
              <a:t>],*(mat[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r>
              <a:rPr lang="en-IN" dirty="0"/>
              <a:t>+ </a:t>
            </a:r>
            <a:r>
              <a:rPr lang="en-IN" dirty="0" smtClean="0"/>
              <a:t>j),*(*(mat + </a:t>
            </a:r>
            <a:r>
              <a:rPr lang="en-IN" dirty="0" err="1" smtClean="0"/>
              <a:t>i</a:t>
            </a:r>
            <a:r>
              <a:rPr lang="en-IN" dirty="0" smtClean="0"/>
              <a:t>) </a:t>
            </a:r>
            <a:r>
              <a:rPr lang="en-IN" dirty="0"/>
              <a:t>+ </a:t>
            </a:r>
            <a:r>
              <a:rPr lang="en-IN" dirty="0" smtClean="0"/>
              <a:t>j),(*(mat + </a:t>
            </a:r>
            <a:r>
              <a:rPr lang="en-IN" dirty="0" err="1" smtClean="0"/>
              <a:t>i</a:t>
            </a:r>
            <a:r>
              <a:rPr lang="en-IN" dirty="0" smtClean="0"/>
              <a:t>))[j]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931041"/>
            <a:ext cx="1115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51" y="4796453"/>
            <a:ext cx="2078249" cy="2078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8" y="4800155"/>
            <a:ext cx="2057845" cy="205784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878630" y="4367529"/>
            <a:ext cx="5990197" cy="861551"/>
          </a:xfrm>
          <a:prstGeom prst="wedgeRectCallout">
            <a:avLst>
              <a:gd name="adj1" fmla="val 61970"/>
              <a:gd name="adj2" fmla="val 526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looks exactly like the way we access an array of arrays – what is the difference?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351" y="584019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 descr=" 13"/>
          <p:cNvSpPr/>
          <p:nvPr/>
        </p:nvSpPr>
        <p:spPr>
          <a:xfrm>
            <a:off x="2259833" y="5309559"/>
            <a:ext cx="4373169" cy="776532"/>
          </a:xfrm>
          <a:prstGeom prst="wedgeRectCallout">
            <a:avLst>
              <a:gd name="adj1" fmla="val -56705"/>
              <a:gd name="adj2" fmla="val 802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that much actually – let me show you the differences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vs Array of arrays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4000" b="1" dirty="0" smtClean="0"/>
              <a:t>2D Arrays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754255" cy="49916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Number of elements in each row is the same</a:t>
            </a:r>
          </a:p>
          <a:p>
            <a:r>
              <a:rPr lang="en-IN" sz="3200" dirty="0" smtClean="0"/>
              <a:t>All elements of 2D array are located contiguously in memory</a:t>
            </a:r>
          </a:p>
          <a:p>
            <a:r>
              <a:rPr lang="en-IN" sz="3200" dirty="0" smtClean="0"/>
              <a:t>Easier to initialize</a:t>
            </a:r>
          </a:p>
          <a:p>
            <a:endParaRPr lang="en-IN" sz="3200" dirty="0"/>
          </a:p>
          <a:p>
            <a:endParaRPr lang="en-IN" sz="3200" dirty="0" smtClean="0"/>
          </a:p>
          <a:p>
            <a:r>
              <a:rPr lang="en-IN" sz="3200" dirty="0" smtClean="0"/>
              <a:t>Very convenient </a:t>
            </a:r>
            <a:r>
              <a:rPr lang="en-IN" sz="3200" dirty="0" smtClean="0">
                <a:sym typeface="Wingdings" panose="05000000000000000000" pitchFamily="2" charset="2"/>
              </a:rPr>
              <a:t></a:t>
            </a:r>
            <a:endParaRPr lang="en-IN" sz="3200" dirty="0" smtClean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Array of arrays</a:t>
            </a:r>
            <a:endParaRPr lang="en-US" sz="4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95925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Different arrays can have different number of elements – more flexibility</a:t>
            </a:r>
          </a:p>
          <a:p>
            <a:r>
              <a:rPr lang="en-IN" sz="3200" dirty="0" smtClean="0"/>
              <a:t>Elements of a single array are contiguous but different arrays could be located far off in memory</a:t>
            </a:r>
          </a:p>
          <a:p>
            <a:r>
              <a:rPr lang="en-IN" sz="3200" dirty="0" smtClean="0"/>
              <a:t>Have to be initialized element by element</a:t>
            </a:r>
          </a:p>
          <a:p>
            <a:r>
              <a:rPr lang="en-IN" sz="3200" dirty="0" smtClean="0"/>
              <a:t>More power, responsibility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353" y="4598580"/>
            <a:ext cx="597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 = { {1,2}, {3}, {4,5,6},{7,8,9,10,11},{-1,2,3,4}};</a:t>
            </a:r>
          </a:p>
        </p:txBody>
      </p:sp>
    </p:spTree>
    <p:extLst>
      <p:ext uri="{BB962C8B-B14F-4D97-AF65-F5344CB8AC3E}">
        <p14:creationId xmlns:p14="http://schemas.microsoft.com/office/powerpoint/2010/main" val="23644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layout of 2D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1666021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 smtClean="0"/>
              <a:t>Location of the </a:t>
            </a:r>
            <a:r>
              <a:rPr lang="en-IN" dirty="0" err="1" smtClean="0"/>
              <a:t>str</a:t>
            </a:r>
            <a:r>
              <a:rPr lang="en-IN" dirty="0" smtClean="0"/>
              <a:t> pointer not shown</a:t>
            </a:r>
          </a:p>
          <a:p>
            <a:r>
              <a:rPr lang="en-IN" dirty="0" smtClean="0"/>
              <a:t>First all elements of row 0 stored in continuous sequence</a:t>
            </a:r>
          </a:p>
          <a:p>
            <a:r>
              <a:rPr lang="en-IN" dirty="0" smtClean="0"/>
              <a:t>Then without breaking sequence, all elements of row 1 stored and so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3353" y="931041"/>
            <a:ext cx="3811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[3][</a:t>
            </a:r>
            <a:r>
              <a:rPr lang="en-IN" sz="4000" dirty="0">
                <a:latin typeface="Arial Narrow" panose="020B0606020202030204" pitchFamily="34" charset="0"/>
              </a:rPr>
              <a:t>5</a:t>
            </a:r>
            <a:r>
              <a:rPr lang="en-IN" sz="4000" dirty="0" smtClean="0">
                <a:latin typeface="Arial Narrow" panose="020B0606020202030204" pitchFamily="34" charset="0"/>
              </a:rPr>
              <a:t>];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960467" y="1186046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8346050" y="1123636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3353" y="4125718"/>
            <a:ext cx="809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char*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[0][0]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5;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[1][0]</a:t>
            </a:r>
            <a:endParaRPr lang="en-IN" sz="4000" dirty="0">
              <a:latin typeface="Arial Narrow" panose="020B0606020202030204" pitchFamily="34" charset="0"/>
            </a:endParaRP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5;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[2][0]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3; // </a:t>
            </a:r>
            <a:r>
              <a:rPr lang="en-IN" sz="4000" dirty="0" err="1">
                <a:latin typeface="Arial Narrow" panose="020B0606020202030204" pitchFamily="34" charset="0"/>
              </a:rPr>
              <a:t>ptr</a:t>
            </a:r>
            <a:r>
              <a:rPr lang="en-IN" sz="4000" dirty="0">
                <a:latin typeface="Arial Narrow" panose="020B0606020202030204" pitchFamily="34" charset="0"/>
              </a:rPr>
              <a:t> now points to </a:t>
            </a:r>
            <a:r>
              <a:rPr lang="en-IN" sz="4000" dirty="0" err="1">
                <a:latin typeface="Arial Narrow" panose="020B0606020202030204" pitchFamily="34" charset="0"/>
              </a:rPr>
              <a:t>str</a:t>
            </a:r>
            <a:r>
              <a:rPr lang="en-IN" sz="4000" dirty="0">
                <a:latin typeface="Arial Narrow" panose="020B0606020202030204" pitchFamily="34" charset="0"/>
              </a:rPr>
              <a:t>[2</a:t>
            </a:r>
            <a:r>
              <a:rPr lang="en-IN" sz="4000" dirty="0" smtClean="0">
                <a:latin typeface="Arial Narrow" panose="020B0606020202030204" pitchFamily="34" charset="0"/>
              </a:rPr>
              <a:t>][3]</a:t>
            </a:r>
            <a:endParaRPr lang="en-IN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78698"/>
              </p:ext>
            </p:extLst>
          </p:nvPr>
        </p:nvGraphicFramePr>
        <p:xfrm>
          <a:off x="253354" y="246490"/>
          <a:ext cx="9012566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Pre-increment/decrement,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NOT, (de)reference,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 err="1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23" y="4103761"/>
            <a:ext cx="2045696" cy="204569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6204642" y="3742760"/>
            <a:ext cx="4111188" cy="1177109"/>
          </a:xfrm>
          <a:prstGeom prst="wedgeRectCallout">
            <a:avLst>
              <a:gd name="adj1" fmla="val 68540"/>
              <a:gd name="adj2" fmla="val 659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* can act as multiplication operator as well as dereference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28086" y="1444584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92590" y="2627341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8020878" y="4998587"/>
            <a:ext cx="2294952" cy="1177109"/>
          </a:xfrm>
          <a:prstGeom prst="wedgeRectCallout">
            <a:avLst>
              <a:gd name="adj1" fmla="val 69749"/>
              <a:gd name="adj2" fmla="val -286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 = 10;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*</a:t>
            </a:r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= &amp;a;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("%d", 3**</a:t>
            </a:r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01764" y="5244996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5159408" y="4636517"/>
            <a:ext cx="828059" cy="578661"/>
          </a:xfrm>
          <a:prstGeom prst="wedgeRectCallout">
            <a:avLst>
              <a:gd name="adj1" fmla="val 82225"/>
              <a:gd name="adj2" fmla="val 932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On-demand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Allocate as much memory you need, when you need it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Avoid wastage of space – programs that take too much memory are often slow as well – details in CS330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Can adapt to changing user demands and work load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For example,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r>
              <a:rPr lang="en-IN" dirty="0" smtClean="0">
                <a:sym typeface="Wingdings" panose="05000000000000000000" pitchFamily="2" charset="2"/>
              </a:rPr>
              <a:t> has to deal with extremely variable workload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~10-15 users simultaneously logged in during 12noon on weekdays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~150 </a:t>
            </a:r>
            <a:r>
              <a:rPr lang="en-IN" dirty="0">
                <a:sym typeface="Wingdings" panose="05000000000000000000" pitchFamily="2" charset="2"/>
              </a:rPr>
              <a:t>users simultaneously logged </a:t>
            </a:r>
            <a:r>
              <a:rPr lang="en-IN" dirty="0" smtClean="0">
                <a:sym typeface="Wingdings" panose="05000000000000000000" pitchFamily="2" charset="2"/>
              </a:rPr>
              <a:t>in during Tue/Wed labs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~250 users </a:t>
            </a:r>
            <a:r>
              <a:rPr lang="en-IN" dirty="0">
                <a:sym typeface="Wingdings" panose="05000000000000000000" pitchFamily="2" charset="2"/>
              </a:rPr>
              <a:t>simultaneously </a:t>
            </a:r>
            <a:r>
              <a:rPr lang="en-IN" dirty="0" smtClean="0">
                <a:sym typeface="Wingdings" panose="05000000000000000000" pitchFamily="2" charset="2"/>
              </a:rPr>
              <a:t>logged in during lab exam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~450 users simultaneously </a:t>
            </a:r>
            <a:r>
              <a:rPr lang="en-IN" dirty="0" smtClean="0">
                <a:sym typeface="Wingdings" panose="05000000000000000000" pitchFamily="2" charset="2"/>
              </a:rPr>
              <a:t>logged in the night before the exam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Need to include </a:t>
            </a:r>
            <a:r>
              <a:rPr lang="en-IN" dirty="0" err="1" smtClean="0">
                <a:sym typeface="Wingdings" panose="05000000000000000000" pitchFamily="2" charset="2"/>
              </a:rPr>
              <a:t>stdlib.h</a:t>
            </a:r>
            <a:r>
              <a:rPr lang="en-IN" dirty="0" smtClean="0">
                <a:sym typeface="Wingdings" panose="05000000000000000000" pitchFamily="2" charset="2"/>
              </a:rPr>
              <a:t> for dynamic memory allocation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malloc</a:t>
            </a:r>
            <a:r>
              <a:rPr lang="en-IN" dirty="0" smtClean="0">
                <a:sym typeface="Wingdings" panose="05000000000000000000" pitchFamily="2" charset="2"/>
              </a:rPr>
              <a:t>(), </a:t>
            </a:r>
            <a:r>
              <a:rPr lang="en-IN" dirty="0" err="1" smtClean="0">
                <a:sym typeface="Wingdings" panose="05000000000000000000" pitchFamily="2" charset="2"/>
              </a:rPr>
              <a:t>calloc</a:t>
            </a:r>
            <a:r>
              <a:rPr lang="en-IN" dirty="0" smtClean="0">
                <a:sym typeface="Wingdings" panose="05000000000000000000" pitchFamily="2" charset="2"/>
              </a:rPr>
              <a:t>(), </a:t>
            </a:r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(), free()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malloc</a:t>
            </a:r>
            <a:r>
              <a:rPr lang="en-IN" dirty="0" smtClean="0"/>
              <a:t> – </a:t>
            </a:r>
            <a:r>
              <a:rPr lang="en-IN" b="1" dirty="0" smtClean="0"/>
              <a:t>m</a:t>
            </a:r>
            <a:r>
              <a:rPr lang="en-IN" dirty="0" smtClean="0"/>
              <a:t>emory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We tell </a:t>
            </a:r>
            <a:r>
              <a:rPr lang="en-IN" dirty="0" err="1" smtClean="0"/>
              <a:t>malloc</a:t>
            </a:r>
            <a:r>
              <a:rPr lang="en-IN" dirty="0" smtClean="0"/>
              <a:t> how many bytes are required and </a:t>
            </a:r>
            <a:r>
              <a:rPr lang="en-IN" dirty="0" err="1" smtClean="0"/>
              <a:t>malloc</a:t>
            </a:r>
            <a:r>
              <a:rPr lang="en-IN" dirty="0"/>
              <a:t> </a:t>
            </a:r>
            <a:r>
              <a:rPr lang="en-IN" dirty="0" smtClean="0"/>
              <a:t>allocates those many </a:t>
            </a:r>
            <a:r>
              <a:rPr lang="en-IN" b="1" dirty="0" smtClean="0"/>
              <a:t>consecutive</a:t>
            </a:r>
            <a:r>
              <a:rPr lang="en-IN" dirty="0" smtClean="0"/>
              <a:t> bytes and returns the address of (a pointer to) the first byte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allocated bytes filled with garbage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if insufficient memory, NULL pointer returned</a:t>
            </a:r>
          </a:p>
          <a:p>
            <a:r>
              <a:rPr lang="en-IN" dirty="0" err="1" smtClean="0"/>
              <a:t>malloc</a:t>
            </a:r>
            <a:r>
              <a:rPr lang="en-IN" dirty="0" smtClean="0"/>
              <a:t> has no idea if we are allocating an array of floats or chars – returns a void* pointer – typecast it yourself</a:t>
            </a:r>
          </a:p>
          <a:p>
            <a:r>
              <a:rPr lang="en-IN" dirty="0" smtClean="0"/>
              <a:t>The allocated memory can be used safely as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4919009"/>
            <a:ext cx="9864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*(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+ 2) = 42; // *(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+ 2) is the same as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[2]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[2]); // prints 42</a:t>
            </a:r>
          </a:p>
        </p:txBody>
      </p:sp>
    </p:spTree>
    <p:extLst>
      <p:ext uri="{BB962C8B-B14F-4D97-AF65-F5344CB8AC3E}">
        <p14:creationId xmlns:p14="http://schemas.microsoft.com/office/powerpoint/2010/main" val="18448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 – </a:t>
            </a:r>
            <a:r>
              <a:rPr lang="en-IN" b="1" dirty="0" smtClean="0"/>
              <a:t>c</a:t>
            </a:r>
            <a:r>
              <a:rPr lang="en-IN" dirty="0" smtClean="0"/>
              <a:t>ontiguous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A helpful version of </a:t>
            </a:r>
            <a:r>
              <a:rPr lang="en-IN" dirty="0" err="1" smtClean="0"/>
              <a:t>malloc</a:t>
            </a:r>
            <a:r>
              <a:rPr lang="en-IN" dirty="0" smtClean="0"/>
              <a:t> that initializes memory to 0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However, slower than </a:t>
            </a:r>
            <a:r>
              <a:rPr lang="en-IN" dirty="0" err="1" smtClean="0"/>
              <a:t>malloc</a:t>
            </a:r>
            <a:r>
              <a:rPr lang="en-IN" dirty="0" smtClean="0"/>
              <a:t> since time spent initializing</a:t>
            </a:r>
          </a:p>
          <a:p>
            <a:r>
              <a:rPr lang="en-IN" dirty="0" smtClean="0"/>
              <a:t>Use this if you actually want zero initialization</a:t>
            </a:r>
          </a:p>
          <a:p>
            <a:r>
              <a:rPr lang="en-IN" dirty="0" smtClean="0"/>
              <a:t>Syntax a bit different – instead of total number of bytes, we need to send it two things</a:t>
            </a:r>
          </a:p>
          <a:p>
            <a:pPr lvl="1"/>
            <a:r>
              <a:rPr lang="en-IN" dirty="0" smtClean="0"/>
              <a:t>length of array (number of elements in the array)</a:t>
            </a:r>
          </a:p>
          <a:p>
            <a:pPr lvl="1"/>
            <a:r>
              <a:rPr lang="en-IN" dirty="0" smtClean="0"/>
              <a:t>number of bytes per element</a:t>
            </a:r>
          </a:p>
          <a:p>
            <a:r>
              <a:rPr lang="en-IN" dirty="0" smtClean="0"/>
              <a:t>Sends back a NULL pointer if insufficient memory – </a:t>
            </a:r>
            <a:r>
              <a:rPr lang="en-IN" b="1" dirty="0" smtClean="0"/>
              <a:t>careful</a:t>
            </a:r>
            <a:r>
              <a:rPr lang="en-IN" dirty="0" smtClean="0"/>
              <a:t>!</a:t>
            </a:r>
          </a:p>
          <a:p>
            <a:r>
              <a:rPr lang="en-IN" dirty="0" smtClean="0"/>
              <a:t>Need to typecast the pointer returned by </a:t>
            </a:r>
            <a:r>
              <a:rPr lang="en-IN" dirty="0" err="1" smtClean="0"/>
              <a:t>calloc</a:t>
            </a:r>
            <a:r>
              <a:rPr lang="en-IN" dirty="0" smtClean="0"/>
              <a:t> too</a:t>
            </a:r>
            <a:r>
              <a:rPr lang="en-IN" dirty="0"/>
              <a:t>!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Situation where memory allocated earlier becomes unusable and blocked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71434" y="140893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; // may contain a junk address now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(3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…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(2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137403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0   0    0   0    1   0    0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53351" y="2012202"/>
            <a:ext cx="1416423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9797091" y="110939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0   0    0   1    </a:t>
            </a:r>
            <a:r>
              <a:rPr lang="en-IN" sz="1600" b="1" dirty="0">
                <a:latin typeface="Arial Narrow" panose="020B0606020202030204" pitchFamily="34" charset="0"/>
              </a:rPr>
              <a:t>0</a:t>
            </a:r>
            <a:r>
              <a:rPr lang="en-IN" sz="1600" b="1" dirty="0" smtClean="0">
                <a:latin typeface="Arial Narrow" panose="020B0606020202030204" pitchFamily="34" charset="0"/>
              </a:rPr>
              <a:t>   0    0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676652" y="2012202"/>
            <a:ext cx="6513191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82574" y="2585883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82574" y="3198640"/>
            <a:ext cx="1993487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82574" y="3897270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22" y="4867279"/>
            <a:ext cx="2129790" cy="1925330"/>
          </a:xfrm>
          <a:prstGeom prst="rect">
            <a:avLst/>
          </a:prstGeom>
        </p:spPr>
      </p:pic>
      <p:sp>
        <p:nvSpPr>
          <p:cNvPr id="251" name="Rectangular Callout 250"/>
          <p:cNvSpPr/>
          <p:nvPr/>
        </p:nvSpPr>
        <p:spPr>
          <a:xfrm>
            <a:off x="2637658" y="4593982"/>
            <a:ext cx="4438999" cy="705777"/>
          </a:xfrm>
          <a:prstGeom prst="wedgeRectCallout">
            <a:avLst>
              <a:gd name="adj1" fmla="val 65214"/>
              <a:gd name="adj2" fmla="val 1171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take 8 bytes to store – sorry for not drawing accurately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angular Callout 251"/>
          <p:cNvSpPr/>
          <p:nvPr/>
        </p:nvSpPr>
        <p:spPr>
          <a:xfrm>
            <a:off x="1395267" y="5368509"/>
            <a:ext cx="4995770" cy="705777"/>
          </a:xfrm>
          <a:prstGeom prst="wedgeRectCallout">
            <a:avLst>
              <a:gd name="adj1" fmla="val 81111"/>
              <a:gd name="adj2" fmla="val 270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 even this is not accurate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details in CS220/330/335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519983" y="4306243"/>
            <a:ext cx="74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961723" y="4351167"/>
            <a:ext cx="2045887" cy="19297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ular Callout 254"/>
          <p:cNvSpPr/>
          <p:nvPr/>
        </p:nvSpPr>
        <p:spPr>
          <a:xfrm>
            <a:off x="1362858" y="6143610"/>
            <a:ext cx="4995770" cy="705777"/>
          </a:xfrm>
          <a:prstGeom prst="wedgeRectCallout">
            <a:avLst>
              <a:gd name="adj1" fmla="val 79519"/>
              <a:gd name="adj2" fmla="val -630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keep losing memory like this, soon your program may crash!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30" grpId="0"/>
      <p:bldP spid="230" grpId="1"/>
      <p:bldP spid="237" grpId="0" animBg="1"/>
      <p:bldP spid="245" grpId="0"/>
      <p:bldP spid="246" grpId="0" animBg="1"/>
      <p:bldP spid="247" grpId="0" animBg="1"/>
      <p:bldP spid="248" grpId="0" animBg="1"/>
      <p:bldP spid="249" grpId="0" animBg="1"/>
      <p:bldP spid="251" grpId="0" animBg="1"/>
      <p:bldP spid="252" grpId="0" animBg="1"/>
      <p:bldP spid="253" grpId="0"/>
      <p:bldP spid="254" grpId="0" animBg="1"/>
      <p:bldP spid="2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Used to deallocate memory allocated using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Don’t use freed memory or free memory twice or free non-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realloc-ed</a:t>
            </a:r>
            <a:r>
              <a:rPr lang="en-IN" dirty="0" smtClean="0"/>
              <a:t> arrays – will cause </a:t>
            </a:r>
            <a:r>
              <a:rPr lang="en-IN" dirty="0" err="1" smtClean="0"/>
              <a:t>segfault</a:t>
            </a:r>
            <a:r>
              <a:rPr lang="en-IN" dirty="0" smtClean="0"/>
              <a:t> or runtime error!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71434" y="238365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; // may contain a junk address now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[3];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(3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free(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[1]);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236077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9951784" y="1653132"/>
            <a:ext cx="2064872" cy="74040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9801609" y="137604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0   0    0   0    0   1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r>
              <a:rPr lang="en-IN" sz="1600" b="1" dirty="0" smtClean="0">
                <a:latin typeface="Arial Narrow" panose="020B0606020202030204" pitchFamily="34" charset="0"/>
              </a:rPr>
              <a:t>    0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520484" y="1610473"/>
            <a:ext cx="745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0   0    0   0    1   0    0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46476" y="6207252"/>
            <a:ext cx="481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free(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); // runtime error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54140" y="438683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8507871" y="1366440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47261" y="3851067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54139" y="3279122"/>
            <a:ext cx="631426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04131" y="264490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04131" y="1978505"/>
            <a:ext cx="160539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716408" y="2041820"/>
            <a:ext cx="63734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10082180" y="5893722"/>
            <a:ext cx="1858617" cy="904461"/>
            <a:chOff x="3286682" y="2292350"/>
            <a:chExt cx="1858617" cy="904461"/>
          </a:xfrm>
        </p:grpSpPr>
        <p:sp>
          <p:nvSpPr>
            <p:cNvPr id="240" name="Rounded Rectangle 23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Rectangular Callout 242"/>
          <p:cNvSpPr/>
          <p:nvPr/>
        </p:nvSpPr>
        <p:spPr>
          <a:xfrm>
            <a:off x="3588027" y="5300212"/>
            <a:ext cx="6194330" cy="1160237"/>
          </a:xfrm>
          <a:prstGeom prst="wedgeRectCallout">
            <a:avLst>
              <a:gd name="adj1" fmla="val 57534"/>
              <a:gd name="adj2" fmla="val 360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always free all memory when a program ends. You only have to worry about freeing memory during the run of your program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25" grpId="0" animBg="1"/>
      <p:bldP spid="226" grpId="0"/>
      <p:bldP spid="227" grpId="0"/>
      <p:bldP spid="230" grpId="0"/>
      <p:bldP spid="231" grpId="0"/>
      <p:bldP spid="232" grpId="0" animBg="1"/>
      <p:bldP spid="233" grpId="0"/>
      <p:bldP spid="234" grpId="0" animBg="1"/>
      <p:bldP spid="235" grpId="0" animBg="1"/>
      <p:bldP spid="236" grpId="0" animBg="1"/>
      <p:bldP spid="237" grpId="0" animBg="1"/>
      <p:bldP spid="238" grpId="0" animBg="1"/>
      <p:bldP spid="2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analogy for </a:t>
            </a:r>
            <a:r>
              <a:rPr lang="en-IN" dirty="0" err="1" smtClean="0"/>
              <a:t>malloc</a:t>
            </a:r>
            <a:r>
              <a:rPr lang="en-IN" dirty="0" smtClean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 is like borrowing a book from library</a:t>
            </a:r>
          </a:p>
          <a:p>
            <a:r>
              <a:rPr lang="en-IN" dirty="0" smtClean="0"/>
              <a:t>If that book unavailable, cannot use it (NULL pointer)</a:t>
            </a:r>
            <a:endParaRPr lang="en-US" dirty="0"/>
          </a:p>
          <a:p>
            <a:r>
              <a:rPr lang="en-IN" dirty="0" smtClean="0"/>
              <a:t>900+ students in Y18 but only 50 copies of </a:t>
            </a:r>
            <a:r>
              <a:rPr lang="en-US" dirty="0"/>
              <a:t>Thomas' </a:t>
            </a:r>
            <a:r>
              <a:rPr lang="en-US" dirty="0" smtClean="0"/>
              <a:t>Calculus</a:t>
            </a:r>
          </a:p>
          <a:p>
            <a:r>
              <a:rPr lang="en-IN" dirty="0" smtClean="0"/>
              <a:t>free is like returning a book so others can use it after you</a:t>
            </a:r>
          </a:p>
          <a:p>
            <a:r>
              <a:rPr lang="en-IN" dirty="0" smtClean="0"/>
              <a:t>If you keep issuing books without returning, eventually library will stop issuing books to you and impose a fine</a:t>
            </a:r>
          </a:p>
          <a:p>
            <a:r>
              <a:rPr lang="en-IN" smtClean="0"/>
              <a:t>Cannot use a </a:t>
            </a:r>
            <a:r>
              <a:rPr lang="en-IN" dirty="0" smtClean="0"/>
              <a:t>book after returning it (cannot use an array variable after it has been freed)</a:t>
            </a:r>
          </a:p>
          <a:p>
            <a:r>
              <a:rPr lang="en-IN" dirty="0" smtClean="0"/>
              <a:t>Cannot return a book you do not have (cannot free memory that has been already freed)</a:t>
            </a:r>
          </a:p>
          <a:p>
            <a:r>
              <a:rPr lang="en-IN" dirty="0" smtClean="0"/>
              <a:t>Of course, if you re-issue a book you can return it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realloc</a:t>
            </a:r>
            <a:r>
              <a:rPr lang="en-IN" dirty="0" smtClean="0"/>
              <a:t> – </a:t>
            </a:r>
            <a:r>
              <a:rPr lang="en-IN" b="1" dirty="0" smtClean="0"/>
              <a:t>re</a:t>
            </a:r>
            <a:r>
              <a:rPr lang="en-IN" dirty="0" smtClean="0"/>
              <a:t>vised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If you </a:t>
            </a:r>
            <a:r>
              <a:rPr lang="en-IN" dirty="0" err="1" smtClean="0"/>
              <a:t>malloc-ed</a:t>
            </a:r>
            <a:r>
              <a:rPr lang="en-IN" dirty="0" smtClean="0"/>
              <a:t> an array of 100 elements and suddenly find that you need an array of 200 elements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/>
              <a:t>Can use </a:t>
            </a:r>
            <a:r>
              <a:rPr lang="en-IN" dirty="0" err="1" smtClean="0"/>
              <a:t>realloc</a:t>
            </a:r>
            <a:r>
              <a:rPr lang="en-IN" dirty="0" smtClean="0"/>
              <a:t> to revise that allocation to 200 elements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Don’t use </a:t>
            </a:r>
            <a:r>
              <a:rPr lang="en-IN" dirty="0" err="1" smtClean="0"/>
              <a:t>realloc</a:t>
            </a:r>
            <a:r>
              <a:rPr lang="en-IN" dirty="0" smtClean="0"/>
              <a:t> to resize of non-</a:t>
            </a:r>
            <a:r>
              <a:rPr lang="en-IN" dirty="0" err="1" smtClean="0"/>
              <a:t>malloc</a:t>
            </a:r>
            <a:r>
              <a:rPr lang="en-IN" dirty="0" smtClean="0"/>
              <a:t> arrays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realloc</a:t>
            </a:r>
            <a:r>
              <a:rPr lang="en-IN" dirty="0" smtClean="0"/>
              <a:t> only to resize of 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malloc-ed</a:t>
            </a:r>
            <a:r>
              <a:rPr lang="en-IN" dirty="0" smtClean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realize that. That is why I will copy those 100 elements to the new array of 200 elements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realloc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, 200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if(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 != NULL)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 had so much precious data stored in those 100 elements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the best Mr 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c[100];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realloc</a:t>
            </a:r>
            <a:r>
              <a:rPr lang="en-IN" sz="4000" dirty="0" smtClean="0">
                <a:latin typeface="Arial Narrow" panose="020B0606020202030204" pitchFamily="34" charset="0"/>
              </a:rPr>
              <a:t>(c, 200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 descr=" 13"/>
          <p:cNvSpPr/>
          <p:nvPr/>
        </p:nvSpPr>
        <p:spPr>
          <a:xfrm>
            <a:off x="2705972" y="2610996"/>
            <a:ext cx="3814098" cy="1166466"/>
          </a:xfrm>
          <a:prstGeom prst="wedgeRectCallout">
            <a:avLst>
              <a:gd name="adj1" fmla="val -46089"/>
              <a:gd name="adj2" fmla="val -655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insufficient memory, I will not free old memory but just return NULL pointer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199" y="2393484"/>
            <a:ext cx="2048605" cy="204860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599583" y="2109970"/>
            <a:ext cx="3802405" cy="1055732"/>
          </a:xfrm>
          <a:prstGeom prst="wedgeRectCallout">
            <a:avLst>
              <a:gd name="adj1" fmla="val 60371"/>
              <a:gd name="adj2" fmla="val 97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bit system-dependent. If insufficient memory,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programs will simply crash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13" grpId="0" uiExpand="1" animBg="1"/>
      <p:bldP spid="14" grpId="0" uiExpand="1"/>
      <p:bldP spid="7" grpId="0" uiExpand="1" animBg="1"/>
      <p:bldP spid="15" grpId="0" uiExpand="1" animBg="1"/>
      <p:bldP spid="16" grpId="0" uiExpand="1"/>
      <p:bldP spid="17" grpId="0" uiExpand="1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1533</TotalTime>
  <Words>2167</Words>
  <Application>Microsoft Office PowerPoint</Application>
  <PresentationFormat>Widescreen</PresentationFormat>
  <Paragraphs>439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Pointers to Pointers</vt:lpstr>
      <vt:lpstr>BODMAS table has more members</vt:lpstr>
      <vt:lpstr>On-demand memory allocation</vt:lpstr>
      <vt:lpstr>malloc – memory allocation</vt:lpstr>
      <vt:lpstr>calloc – contiguous allocation</vt:lpstr>
      <vt:lpstr>Memory leaks</vt:lpstr>
      <vt:lpstr>free</vt:lpstr>
      <vt:lpstr>Library analogy for malloc/free</vt:lpstr>
      <vt:lpstr>realloc – revised allocation</vt:lpstr>
      <vt:lpstr>getline</vt:lpstr>
      <vt:lpstr>Array of pointers?</vt:lpstr>
      <vt:lpstr>Array of Pointers  Arrays of Arrays</vt:lpstr>
      <vt:lpstr>Array of Pointers/Arrays</vt:lpstr>
      <vt:lpstr>Array of Pointers/Arrays</vt:lpstr>
      <vt:lpstr>2D Arrays in C</vt:lpstr>
      <vt:lpstr>2D arrays vs Array of arrays</vt:lpstr>
      <vt:lpstr>Memory layout of 2D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174</cp:revision>
  <dcterms:created xsi:type="dcterms:W3CDTF">2018-07-30T05:08:11Z</dcterms:created>
  <dcterms:modified xsi:type="dcterms:W3CDTF">2019-12-19T07:16:21Z</dcterms:modified>
</cp:coreProperties>
</file>