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Golden Rules of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</a:t>
            </a:r>
            <a:r>
              <a:rPr lang="en-US" dirty="0"/>
              <a:t>All pointers store </a:t>
            </a:r>
            <a:r>
              <a:rPr lang="en-US" dirty="0" smtClean="0"/>
              <a:t>addresses, take 8 bytes to store</a:t>
            </a:r>
          </a:p>
          <a:p>
            <a:pPr lvl="1"/>
            <a:r>
              <a:rPr lang="en-IN" dirty="0" smtClean="0"/>
              <a:t>Does not matter whether pointer to variable, to array, to another pointer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b="1" dirty="0"/>
              <a:t>RULE </a:t>
            </a:r>
            <a:r>
              <a:rPr lang="en-IN" b="1" dirty="0" smtClean="0"/>
              <a:t>2</a:t>
            </a:r>
            <a:r>
              <a:rPr lang="en-IN" dirty="0"/>
              <a:t> </a:t>
            </a:r>
            <a:r>
              <a:rPr lang="en-IN" dirty="0" smtClean="0"/>
              <a:t>(Reference): &amp;a gives address of variable a</a:t>
            </a:r>
          </a:p>
          <a:p>
            <a:pPr lvl="1"/>
            <a:r>
              <a:rPr lang="en-IN" dirty="0" smtClean="0"/>
              <a:t>Does not matter whether variable a is char, long, or even a pointer variable</a:t>
            </a:r>
          </a:p>
          <a:p>
            <a:pPr lvl="1"/>
            <a:r>
              <a:rPr lang="en-IN" dirty="0" smtClean="0"/>
              <a:t>Special case for static array variables – next slide</a:t>
            </a:r>
          </a:p>
          <a:p>
            <a:r>
              <a:rPr lang="en-IN" b="1" dirty="0"/>
              <a:t>RULE </a:t>
            </a:r>
            <a:r>
              <a:rPr lang="en-IN" b="1" dirty="0" smtClean="0"/>
              <a:t>3</a:t>
            </a:r>
            <a:r>
              <a:rPr lang="en-IN" dirty="0" smtClean="0"/>
              <a:t>: (Dereference): Whenever expression </a:t>
            </a:r>
            <a:r>
              <a:rPr lang="en-IN" sz="3600" dirty="0" smtClean="0">
                <a:latin typeface="Arial Narrow" panose="020B0606020202030204" pitchFamily="34" charset="0"/>
              </a:rPr>
              <a:t>expr</a:t>
            </a:r>
            <a:r>
              <a:rPr lang="en-IN" sz="3600" dirty="0" smtClean="0"/>
              <a:t> </a:t>
            </a:r>
            <a:r>
              <a:rPr lang="en-IN" dirty="0" smtClean="0"/>
              <a:t>generates an address, </a:t>
            </a:r>
            <a:r>
              <a:rPr lang="en-IN" sz="3600" dirty="0" smtClean="0">
                <a:latin typeface="Arial Narrow" panose="020B0606020202030204" pitchFamily="34" charset="0"/>
              </a:rPr>
              <a:t>*(expr)</a:t>
            </a:r>
            <a:r>
              <a:rPr lang="en-IN" sz="3600" dirty="0" smtClean="0"/>
              <a:t> </a:t>
            </a:r>
            <a:r>
              <a:rPr lang="en-IN" dirty="0" smtClean="0"/>
              <a:t>gives value stored at that address</a:t>
            </a:r>
            <a:endParaRPr lang="en-IN" dirty="0" smtClean="0">
              <a:latin typeface="Arial Narrow" panose="020B0606020202030204" pitchFamily="34" charset="0"/>
            </a:endParaRPr>
          </a:p>
          <a:p>
            <a:pPr lvl="1"/>
            <a:r>
              <a:rPr lang="en-IN" dirty="0" smtClean="0"/>
              <a:t>Careful! Value at the address given by </a:t>
            </a:r>
            <a:r>
              <a:rPr lang="en-IN" sz="2800" dirty="0" smtClean="0">
                <a:latin typeface="Arial Narrow" panose="020B0606020202030204" pitchFamily="34" charset="0"/>
              </a:rPr>
              <a:t>expr</a:t>
            </a:r>
            <a:r>
              <a:rPr lang="en-IN" sz="2800" dirty="0" smtClean="0"/>
              <a:t> is </a:t>
            </a:r>
            <a:r>
              <a:rPr lang="en-IN" dirty="0" smtClean="0"/>
              <a:t>interpreted as type of </a:t>
            </a:r>
            <a:r>
              <a:rPr lang="en-IN" sz="2800" dirty="0" smtClean="0">
                <a:latin typeface="Arial Narrow" panose="020B0606020202030204" pitchFamily="34" charset="0"/>
              </a:rPr>
              <a:t>expr</a:t>
            </a:r>
            <a:endParaRPr lang="en-IN" dirty="0" smtClean="0">
              <a:latin typeface="Arial Narrow" panose="020B0606020202030204" pitchFamily="34" charset="0"/>
            </a:endParaRPr>
          </a:p>
          <a:p>
            <a:r>
              <a:rPr lang="en-IN" b="1" dirty="0"/>
              <a:t>RULE </a:t>
            </a:r>
            <a:r>
              <a:rPr lang="en-IN" b="1" dirty="0" smtClean="0"/>
              <a:t>4</a:t>
            </a:r>
            <a:r>
              <a:rPr lang="en-IN" dirty="0" smtClean="0"/>
              <a:t>: (Arithmetic): Pointer arithmetic is w.r.t datatype</a:t>
            </a:r>
          </a:p>
          <a:p>
            <a:pPr lvl="1"/>
            <a:r>
              <a:rPr lang="en-IN" dirty="0" smtClean="0"/>
              <a:t>char* arithmetic w.r.t. 1 byte blocks, </a:t>
            </a:r>
            <a:r>
              <a:rPr lang="en-IN" dirty="0" err="1" smtClean="0"/>
              <a:t>int</a:t>
            </a:r>
            <a:r>
              <a:rPr lang="en-IN" dirty="0" smtClean="0"/>
              <a:t>* w.r.t. 4 byte blocks, double* 8 bytes</a:t>
            </a:r>
            <a:endParaRPr lang="en-US" dirty="0"/>
          </a:p>
          <a:p>
            <a:r>
              <a:rPr lang="en-IN" b="1" dirty="0"/>
              <a:t>RULE </a:t>
            </a:r>
            <a:r>
              <a:rPr lang="en-IN" b="1" dirty="0" smtClean="0"/>
              <a:t>5</a:t>
            </a:r>
            <a:r>
              <a:rPr lang="en-IN" dirty="0" smtClean="0"/>
              <a:t>: Name of array points to first element of array</a:t>
            </a:r>
          </a:p>
          <a:p>
            <a:pPr lvl="1"/>
            <a:r>
              <a:rPr lang="en-IN" dirty="0" smtClean="0"/>
              <a:t>Does not matter whether </a:t>
            </a:r>
            <a:r>
              <a:rPr lang="en-IN" dirty="0" err="1" smtClean="0"/>
              <a:t>malloc-ed</a:t>
            </a:r>
            <a:r>
              <a:rPr lang="en-IN" dirty="0" smtClean="0"/>
              <a:t> array or </a:t>
            </a:r>
            <a:r>
              <a:rPr lang="en-IN" smtClean="0"/>
              <a:t>static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Curious Case of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types of arrays studied so far</a:t>
            </a:r>
          </a:p>
          <a:p>
            <a:pPr lvl="1"/>
            <a:r>
              <a:rPr lang="en-IN" dirty="0" smtClean="0"/>
              <a:t>Static arrays of fixed size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a[10];</a:t>
            </a:r>
          </a:p>
          <a:p>
            <a:pPr lvl="1"/>
            <a:r>
              <a:rPr lang="en-IN" dirty="0" smtClean="0"/>
              <a:t>Static arrays of variable size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n;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 smtClean="0">
                <a:latin typeface="Arial Narrow" panose="020B0606020202030204" pitchFamily="34" charset="0"/>
              </a:rPr>
              <a:t>("%</a:t>
            </a:r>
            <a:r>
              <a:rPr lang="en-IN" sz="2800" dirty="0" err="1" smtClean="0">
                <a:latin typeface="Arial Narrow" panose="020B0606020202030204" pitchFamily="34" charset="0"/>
              </a:rPr>
              <a:t>d",&amp;n</a:t>
            </a:r>
            <a:r>
              <a:rPr lang="en-IN" sz="2800" dirty="0" smtClean="0">
                <a:latin typeface="Arial Narrow" panose="020B0606020202030204" pitchFamily="34" charset="0"/>
              </a:rPr>
              <a:t>);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b[n];</a:t>
            </a:r>
          </a:p>
          <a:p>
            <a:pPr lvl="1"/>
            <a:r>
              <a:rPr lang="en-IN" dirty="0" smtClean="0"/>
              <a:t>Dynamic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realloc-ed</a:t>
            </a:r>
            <a:r>
              <a:rPr lang="en-IN" dirty="0" smtClean="0"/>
              <a:t> arrays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*c = 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(n * 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));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IN" dirty="0" smtClean="0"/>
              <a:t>For static arrays (fixed/variable length) 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()</a:t>
            </a:r>
            <a:r>
              <a:rPr lang="en-IN" dirty="0" smtClean="0"/>
              <a:t> gives total size of array. However, for </a:t>
            </a:r>
            <a:r>
              <a:rPr lang="en-IN" dirty="0" err="1" smtClean="0"/>
              <a:t>malloc-ed</a:t>
            </a:r>
            <a:r>
              <a:rPr lang="en-IN" dirty="0" smtClean="0"/>
              <a:t> arrays, 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(c)</a:t>
            </a:r>
            <a:r>
              <a:rPr lang="en-IN" dirty="0" smtClean="0"/>
              <a:t> just gives 8, the space required to store the pointer </a:t>
            </a:r>
            <a:r>
              <a:rPr lang="en-IN" sz="3600" dirty="0" smtClean="0">
                <a:latin typeface="Arial Narrow" panose="020B0606020202030204" pitchFamily="34" charset="0"/>
              </a:rPr>
              <a:t>c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r>
              <a:rPr lang="en-IN" dirty="0" smtClean="0"/>
              <a:t>&amp;c gives us the address where the pointer c is stored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&amp;a just gives us the address of first element a[0] again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IN" dirty="0" smtClean="0"/>
              <a:t>&amp;b </a:t>
            </a:r>
            <a:r>
              <a:rPr lang="en-IN" dirty="0"/>
              <a:t>just gives us the address of first element </a:t>
            </a:r>
            <a:r>
              <a:rPr lang="en-IN" dirty="0" smtClean="0"/>
              <a:t>b[0</a:t>
            </a:r>
            <a:r>
              <a:rPr lang="en-IN" dirty="0"/>
              <a:t>] again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4223" y="12167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832653" y="250073"/>
            <a:ext cx="6886634" cy="567673"/>
          </a:xfrm>
          <a:prstGeom prst="wedgeRectCallout">
            <a:avLst>
              <a:gd name="adj1" fmla="val 60758"/>
              <a:gd name="adj2" fmla="val 536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 all point to their respective first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828437" y="888010"/>
            <a:ext cx="6886634" cy="1139573"/>
          </a:xfrm>
          <a:prstGeom prst="wedgeRectCallout">
            <a:avLst>
              <a:gd name="adj1" fmla="val 61191"/>
              <a:gd name="adj2" fmla="val -539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hide the location of the pointer a and b from you since I store these pointers secretly in a location called the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table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no access!!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05115" y="2097847"/>
            <a:ext cx="6504408" cy="1139573"/>
          </a:xfrm>
          <a:prstGeom prst="wedgeRectCallout">
            <a:avLst>
              <a:gd name="adj1" fmla="val -6641"/>
              <a:gd name="adj2" fmla="val -897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modify the pointer c by saying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 I will not allow you to say things like a++, b++. I also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you to free/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and b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 smtClean="0"/>
              <a:t>Declares a matrix (2D array) with 3 rows 5 columns</a:t>
            </a:r>
          </a:p>
          <a:p>
            <a:r>
              <a:rPr lang="en-IN" dirty="0" smtClean="0"/>
              <a:t>Rows numbered 0, 1, 2. Columns numbered 0, 1, 2, 3, 4</a:t>
            </a:r>
          </a:p>
          <a:p>
            <a:r>
              <a:rPr lang="en-IN" dirty="0" smtClean="0"/>
              <a:t>Element at row-index </a:t>
            </a:r>
            <a:r>
              <a:rPr lang="en-IN" dirty="0" err="1" smtClean="0"/>
              <a:t>i</a:t>
            </a:r>
            <a:r>
              <a:rPr lang="en-IN" dirty="0" smtClean="0"/>
              <a:t> and column-index j is an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Can access it using several ways</a:t>
            </a:r>
            <a:br>
              <a:rPr lang="en-IN" dirty="0" smtClean="0"/>
            </a:br>
            <a:r>
              <a:rPr lang="en-IN" dirty="0" smtClean="0"/>
              <a:t>mat[</a:t>
            </a:r>
            <a:r>
              <a:rPr lang="en-IN" dirty="0" err="1" smtClean="0"/>
              <a:t>i</a:t>
            </a:r>
            <a:r>
              <a:rPr lang="en-IN" dirty="0" smtClean="0"/>
              <a:t>][</a:t>
            </a:r>
            <a:r>
              <a:rPr lang="en-IN" dirty="0"/>
              <a:t>j</a:t>
            </a:r>
            <a:r>
              <a:rPr lang="en-IN" dirty="0" smtClean="0"/>
              <a:t>],*(mat[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r>
              <a:rPr lang="en-IN" dirty="0"/>
              <a:t>+ </a:t>
            </a:r>
            <a:r>
              <a:rPr lang="en-IN" dirty="0" smtClean="0"/>
              <a:t>j),*(*(mat + 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  <a:r>
              <a:rPr lang="en-IN" dirty="0"/>
              <a:t>+ </a:t>
            </a:r>
            <a:r>
              <a:rPr lang="en-IN" dirty="0" smtClean="0"/>
              <a:t>j),(*(mat + </a:t>
            </a:r>
            <a:r>
              <a:rPr lang="en-IN" dirty="0" err="1" smtClean="0"/>
              <a:t>i</a:t>
            </a:r>
            <a:r>
              <a:rPr lang="en-IN" dirty="0" smtClean="0"/>
              <a:t>))[j]</a:t>
            </a:r>
          </a:p>
          <a:p>
            <a:r>
              <a:rPr lang="en-IN" dirty="0" smtClean="0"/>
              <a:t>Careful! </a:t>
            </a:r>
            <a:r>
              <a:rPr lang="en-US" dirty="0" smtClean="0"/>
              <a:t>**(mat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 +j) ≠ </a:t>
            </a:r>
            <a:r>
              <a:rPr lang="en-US" dirty="0" smtClean="0"/>
              <a:t>*(*(mat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) + j) </a:t>
            </a:r>
            <a:r>
              <a:rPr lang="en-US" dirty="0" smtClean="0"/>
              <a:t>≠ *(*mat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 + j)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15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878631" y="6004800"/>
            <a:ext cx="5990197" cy="861551"/>
          </a:xfrm>
          <a:prstGeom prst="wedgeRectCallout">
            <a:avLst>
              <a:gd name="adj1" fmla="val 64127"/>
              <a:gd name="adj2" fmla="val -38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exactly like the way we access an array of arrays – 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152946" y="5162629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that much actually – let me show you the differences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vs Array of 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4000" b="1" dirty="0" smtClean="0"/>
              <a:t>2D Arrays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Number of elements in each row is the same</a:t>
            </a:r>
          </a:p>
          <a:p>
            <a:r>
              <a:rPr lang="en-IN" sz="3200" dirty="0" smtClean="0"/>
              <a:t>All elements of 2D array are located contiguously in memory</a:t>
            </a:r>
          </a:p>
          <a:p>
            <a:r>
              <a:rPr lang="en-IN" sz="3200" dirty="0" smtClean="0"/>
              <a:t>Easier to initialize</a:t>
            </a:r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Very convenient </a:t>
            </a:r>
            <a:r>
              <a:rPr lang="en-IN" sz="3200" dirty="0" smtClean="0">
                <a:sym typeface="Wingdings" panose="05000000000000000000" pitchFamily="2" charset="2"/>
              </a:rPr>
              <a:t></a:t>
            </a:r>
            <a:endParaRPr lang="en-IN" sz="3200" dirty="0" smtClean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Array of arrays</a:t>
            </a:r>
            <a:endParaRPr lang="en-US" sz="4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Different arrays can have different number of elements – more flexibility</a:t>
            </a:r>
          </a:p>
          <a:p>
            <a:r>
              <a:rPr lang="en-IN" sz="3200" dirty="0" smtClean="0"/>
              <a:t>Elements of a single array are contiguous but different arrays could be located far off in memory</a:t>
            </a:r>
          </a:p>
          <a:p>
            <a:r>
              <a:rPr lang="en-IN" sz="3200" dirty="0" smtClean="0"/>
              <a:t>Have to be initialized element by element</a:t>
            </a:r>
          </a:p>
          <a:p>
            <a:r>
              <a:rPr lang="en-IN" sz="3200" dirty="0" smtClean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val="6044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Location of the </a:t>
            </a:r>
            <a:r>
              <a:rPr lang="en-IN" dirty="0" err="1" smtClean="0"/>
              <a:t>str</a:t>
            </a:r>
            <a:r>
              <a:rPr lang="en-IN" dirty="0" smtClean="0"/>
              <a:t> pointer not shown</a:t>
            </a:r>
          </a:p>
          <a:p>
            <a:r>
              <a:rPr lang="en-IN" dirty="0" smtClean="0"/>
              <a:t>First all elements of row 0 stored in continuous sequence</a:t>
            </a:r>
          </a:p>
          <a:p>
            <a:r>
              <a:rPr lang="en-IN" dirty="0" smtClean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7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[3][4] = {"</a:t>
            </a:r>
            <a:r>
              <a:rPr lang="en-IN" sz="4000" dirty="0" err="1" smtClean="0">
                <a:latin typeface="Arial Narrow" panose="020B0606020202030204" pitchFamily="34" charset="0"/>
              </a:rPr>
              <a:t>Hi","Ok","Bye</a:t>
            </a:r>
            <a:r>
              <a:rPr lang="en-IN" sz="4000" dirty="0" smtClean="0">
                <a:latin typeface="Arial Narrow" panose="020B0606020202030204" pitchFamily="34" charset="0"/>
              </a:rPr>
              <a:t>"};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28961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char*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4;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[1][0]</a:t>
            </a:r>
            <a:endParaRPr lang="en-IN" sz="4000" dirty="0">
              <a:latin typeface="Arial Narrow" panose="020B0606020202030204" pitchFamily="34" charset="0"/>
            </a:endParaRP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4;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[2][0]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1; // </a:t>
            </a:r>
            <a:r>
              <a:rPr lang="en-IN" sz="4000" dirty="0" err="1">
                <a:latin typeface="Arial Narrow" panose="020B0606020202030204" pitchFamily="34" charset="0"/>
              </a:rPr>
              <a:t>ptr</a:t>
            </a:r>
            <a:r>
              <a:rPr lang="en-IN" sz="4000" dirty="0">
                <a:latin typeface="Arial Narrow" panose="020B0606020202030204" pitchFamily="34" charset="0"/>
              </a:rPr>
              <a:t> now points to </a:t>
            </a:r>
            <a:r>
              <a:rPr lang="en-IN" sz="4000" dirty="0" err="1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[2</a:t>
            </a:r>
            <a:r>
              <a:rPr lang="en-IN" sz="4000" dirty="0" smtClean="0">
                <a:latin typeface="Arial Narrow" panose="020B0606020202030204" pitchFamily="34" charset="0"/>
              </a:rPr>
              <a:t>][1]</a:t>
            </a: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1632657" y="1123636"/>
            <a:ext cx="420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H</a:t>
            </a: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i</a:t>
            </a:r>
            <a:endParaRPr lang="en-IN" sz="1600" b="1" dirty="0" smtClean="0"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O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k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B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y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e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  <p:bldP spid="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of arrays of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2889927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Element within a single array always stored in sequence</a:t>
            </a:r>
          </a:p>
          <a:p>
            <a:r>
              <a:rPr lang="en-IN" dirty="0" smtClean="0"/>
              <a:t>Different arrays may be stored far away from each other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8156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 </a:t>
            </a:r>
            <a:r>
              <a:rPr lang="en-IN" sz="4000" dirty="0" smtClean="0">
                <a:latin typeface="Arial Narrow" panose="020B0606020202030204" pitchFamily="34" charset="0"/>
              </a:rPr>
              <a:t>= (char**)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(char*));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(4*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 </a:t>
            </a:r>
            <a:r>
              <a:rPr lang="en-IN" sz="4000" dirty="0">
                <a:latin typeface="Arial Narrow" panose="020B0606020202030204" pitchFamily="34" charset="0"/>
              </a:rPr>
              <a:t>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(4*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960467" y="2405469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2281447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346050" y="1121276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346050" y="1373634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960467" y="3869758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960467" y="5537364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807458" y="1378571"/>
            <a:ext cx="222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r>
              <a:rPr lang="en-IN" sz="1600" b="1" dirty="0" smtClean="0">
                <a:latin typeface="Arial Narrow" panose="020B0606020202030204" pitchFamily="34" charset="0"/>
              </a:rPr>
              <a:t>    0   0    1</a:t>
            </a: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0   0    0   0    </a:t>
            </a:r>
            <a:r>
              <a:rPr lang="en-IN" sz="1600" b="1" dirty="0" smtClean="0">
                <a:latin typeface="Arial Narrow" panose="020B0606020202030204" pitchFamily="34" charset="0"/>
              </a:rPr>
              <a:t>1    </a:t>
            </a:r>
            <a:r>
              <a:rPr lang="en-IN" sz="1600" b="1" dirty="0">
                <a:latin typeface="Arial Narrow" panose="020B0606020202030204" pitchFamily="34" charset="0"/>
              </a:rPr>
              <a:t>1   </a:t>
            </a:r>
            <a:r>
              <a:rPr lang="en-IN" sz="1600" b="1" dirty="0" smtClean="0">
                <a:latin typeface="Arial Narrow" panose="020B0606020202030204" pitchFamily="34" charset="0"/>
              </a:rPr>
              <a:t>1    1</a:t>
            </a:r>
            <a:endParaRPr lang="en-US" sz="1600" b="1" dirty="0"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0   0    0   </a:t>
            </a:r>
            <a:r>
              <a:rPr lang="en-IN" sz="1600" b="1" dirty="0" smtClean="0">
                <a:latin typeface="Arial Narrow" panose="020B0606020202030204" pitchFamily="34" charset="0"/>
              </a:rPr>
              <a:t>1    </a:t>
            </a:r>
            <a:r>
              <a:rPr lang="en-IN" sz="1600" b="1" dirty="0">
                <a:latin typeface="Arial Narrow" panose="020B0606020202030204" pitchFamily="34" charset="0"/>
              </a:rPr>
              <a:t>0    1   </a:t>
            </a:r>
            <a:r>
              <a:rPr lang="en-IN" sz="1600" b="1" dirty="0" smtClean="0">
                <a:latin typeface="Arial Narrow" panose="020B0606020202030204" pitchFamily="34" charset="0"/>
              </a:rPr>
              <a:t>1    0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46050" y="3779393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46050" y="5438769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7" grpId="0"/>
      <p:bldP spid="228" grpId="0"/>
      <p:bldP spid="229" grpId="0"/>
      <p:bldP spid="230" grpId="0" animBg="1"/>
      <p:bldP spid="231" grpId="0" animBg="1"/>
      <p:bldP spid="232" grpId="0"/>
      <p:bldP spid="233" grpId="0"/>
      <p:bldP spid="2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takes a Math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Mathematics is full of functions - we define more powerful functions using simple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sin(x) itself can be defined w.r.t addition, factorial, division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Factorial can be defined in terms of multiplication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Multiplication can be defined in terms of addition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3491402"/>
            <a:ext cx="5750044" cy="897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84" y="1908756"/>
            <a:ext cx="2801865" cy="955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69349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926758" y="36191"/>
            <a:ext cx="7219545" cy="1128251"/>
          </a:xfrm>
          <a:prstGeom prst="wedgeRectCallout">
            <a:avLst>
              <a:gd name="adj1" fmla="val 62459"/>
              <a:gd name="adj2" fmla="val 54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we can write tan(x) in terms of addition, subtraction, multiplication and division, we almost never do that. We always write tan(x) = sin(x)/cos(x)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975"/>
            <a:ext cx="2048605" cy="204860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639957" y="4704050"/>
            <a:ext cx="6607973" cy="914900"/>
          </a:xfrm>
          <a:prstGeom prst="wedgeRectCallout">
            <a:avLst>
              <a:gd name="adj1" fmla="val -54698"/>
              <a:gd name="adj2" fmla="val 854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us write much cleaner math expressions, as well as we do not make mistakes very often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46303" y="5717052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3887091" y="5699216"/>
            <a:ext cx="5954522" cy="1128251"/>
          </a:xfrm>
          <a:prstGeom prst="wedgeRectCallout">
            <a:avLst>
              <a:gd name="adj1" fmla="val 58954"/>
              <a:gd name="adj2" fmla="val 91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allow you to write your own functions for your comfort and to make your code easier to read and easier to debug!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1179.061"/>
  <p:tag name="LATEXADDIN" val="\documentclass{article}&#10;\usepackage{amsmath,amssymb}&#10;\usepackage{olo}&#10;\usepackage[dvipsnames]{xcolor}&#10;\pagestyle{empty}&#10;\begin{document}&#10;&#10;\[&#10;\sin(x) = x - \frac{x^3}{3!} + \frac{x^5}{5!} - \frac{x^7}{7!} + \ldots&#10;\]&#10;&#10;\end{document}"/>
  <p:tag name="IGUANATEXSIZE" val="32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0101"/>
  <p:tag name="ORIGINALWIDTH" val="574.5295"/>
  <p:tag name="LATEXADDIN" val="\documentclass{article}&#10;\usepackage{amsmath,amssymb}&#10;\usepackage{olo}&#10;\usepackage[dvipsnames]{xcolor}&#10;\pagestyle{empty}&#10;\begin{document}&#10;&#10;\[&#10;\tan(x) = \frac{\sin(x)}{\cos(x)}&#10;\]&#10;&#10;\end{document}"/>
  <p:tag name="IGUANATEXSIZE" val="32"/>
  <p:tag name="IGUANATEXCURSOR" val="17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862</TotalTime>
  <Words>1046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Functions in C</vt:lpstr>
      <vt:lpstr>The Golden Rules of Pointers</vt:lpstr>
      <vt:lpstr>The Curious Case of Static Arrays</vt:lpstr>
      <vt:lpstr>2D Arrays in C</vt:lpstr>
      <vt:lpstr>2D arrays vs Array of arrays</vt:lpstr>
      <vt:lpstr>Memory layout of 2D arrays</vt:lpstr>
      <vt:lpstr>Layout of arrays of arrays</vt:lpstr>
      <vt:lpstr>Mr C takes a Math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86</cp:revision>
  <dcterms:created xsi:type="dcterms:W3CDTF">2018-07-30T05:08:11Z</dcterms:created>
  <dcterms:modified xsi:type="dcterms:W3CDTF">2019-12-19T07:16:52Z</dcterms:modified>
</cp:coreProperties>
</file>