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3" r:id="rId3"/>
    <p:sldId id="271" r:id="rId4"/>
    <p:sldId id="265" r:id="rId5"/>
    <p:sldId id="259" r:id="rId6"/>
    <p:sldId id="266" r:id="rId7"/>
    <p:sldId id="267" r:id="rId8"/>
    <p:sldId id="269" r:id="rId9"/>
    <p:sldId id="268" r:id="rId10"/>
    <p:sldId id="270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I/O in </a:t>
            </a:r>
            <a:r>
              <a:rPr lang="en-IN" smtClean="0"/>
              <a:t>C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 smtClean="0"/>
              <a:t>The value that is returned can be used safely just as a normal variable of that same data type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Be careful of type though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Did you know that the </a:t>
            </a:r>
            <a:r>
              <a:rPr lang="en-IN" dirty="0" err="1" smtClean="0">
                <a:sym typeface="Wingdings" panose="05000000000000000000" pitchFamily="2" charset="2"/>
              </a:rPr>
              <a:t>printf</a:t>
            </a:r>
            <a:r>
              <a:rPr lang="en-IN" dirty="0" smtClean="0">
                <a:sym typeface="Wingdings" panose="05000000000000000000" pitchFamily="2" charset="2"/>
              </a:rPr>
              <a:t> function also returns an integer (the number of characters printed) 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scanf</a:t>
            </a:r>
            <a:r>
              <a:rPr lang="en-IN" dirty="0" smtClean="0">
                <a:sym typeface="Wingdings" panose="05000000000000000000" pitchFamily="2" charset="2"/>
              </a:rPr>
              <a:t>() also returns an integer – find out what that is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549677"/>
            <a:ext cx="340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sum(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x, </a:t>
            </a: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y){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x + y;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549677"/>
            <a:ext cx="62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("%d", sum(3,4) - sum(5,6));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return 0;</a:t>
            </a:r>
            <a:endParaRPr lang="en-IN" sz="3600" dirty="0">
              <a:latin typeface="Arial Narrow" panose="020B060602020203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also a function with return type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is like a reserved function name. Cannot name your function main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Allows you to think very clearly</a:t>
            </a:r>
            <a:endParaRPr lang="en-US" b="1" dirty="0" smtClean="0"/>
          </a:p>
          <a:p>
            <a:r>
              <a:rPr lang="en-IN" dirty="0" smtClean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Write the body of the if condition without worrying about primality testing </a:t>
            </a:r>
            <a:r>
              <a:rPr lang="en-IN" dirty="0" err="1" smtClean="0"/>
              <a:t>etc</a:t>
            </a:r>
            <a:r>
              <a:rPr lang="en-IN" dirty="0" smtClean="0"/>
              <a:t> and then define the functions later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Each module handled using a separate function</a:t>
            </a:r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869" y="2594114"/>
            <a:ext cx="4999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</a:rPr>
              <a:t>if(</a:t>
            </a:r>
            <a:r>
              <a:rPr lang="en-IN" sz="3600" dirty="0" err="1" smtClean="0">
                <a:latin typeface="Arial Narrow" panose="020B0606020202030204" pitchFamily="34" charset="0"/>
              </a:rPr>
              <a:t>isPrime</a:t>
            </a:r>
            <a:r>
              <a:rPr lang="en-IN" sz="3600" dirty="0" smtClean="0">
                <a:latin typeface="Arial Narrow" panose="020B0606020202030204" pitchFamily="34" charset="0"/>
              </a:rPr>
              <a:t>(n) || isDivby11(n)){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600" dirty="0">
                <a:latin typeface="Arial Narrow" panose="020B0606020202030204" pitchFamily="34" charset="0"/>
              </a:rPr>
              <a:t>}</a:t>
            </a:r>
            <a:endParaRPr lang="en-IN" sz="3600" dirty="0" smtClean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code that has modules is a type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 is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industry standard!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Functions allow you to write very neat, readable code</a:t>
            </a:r>
          </a:p>
          <a:p>
            <a:r>
              <a:rPr lang="en-IN" dirty="0" smtClean="0"/>
              <a:t>Use function names that describe what the function does</a:t>
            </a:r>
          </a:p>
          <a:p>
            <a:r>
              <a:rPr lang="en-IN" dirty="0" smtClean="0"/>
              <a:t>Your co-workers/team-mates will be able to understand your code much better if it has nice readable functions</a:t>
            </a:r>
          </a:p>
          <a:p>
            <a:r>
              <a:rPr lang="en-IN" b="1" dirty="0" smtClean="0"/>
              <a:t>Functions allow you to debug your program faster</a:t>
            </a:r>
          </a:p>
          <a:p>
            <a:r>
              <a:rPr lang="en-IN" dirty="0" smtClean="0"/>
              <a:t>If code is broken into function, to debug, find out which function is not working properly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Rest of code need not be touched, only faulty function needs to be fixed – again the industry standard of code maintenance.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smtClean="0"/>
              <a:t>Functions allow you to reuse code</a:t>
            </a:r>
          </a:p>
          <a:p>
            <a:r>
              <a:rPr lang="en-IN" dirty="0" smtClean="0"/>
              <a:t>We are so grateful some one wrote functions like </a:t>
            </a:r>
            <a:r>
              <a:rPr lang="en-IN" dirty="0" err="1" smtClean="0"/>
              <a:t>sqrt</a:t>
            </a:r>
            <a:r>
              <a:rPr lang="en-IN" dirty="0" smtClean="0"/>
              <a:t>(), abs() in </a:t>
            </a:r>
            <a:r>
              <a:rPr lang="en-IN" dirty="0" err="1" smtClean="0"/>
              <a:t>math.h</a:t>
            </a:r>
            <a:r>
              <a:rPr lang="en-IN" dirty="0" smtClean="0"/>
              <a:t> that we are able to use again and again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 smtClean="0"/>
              <a:t>() and </a:t>
            </a:r>
            <a:r>
              <a:rPr lang="en-IN" dirty="0" err="1" smtClean="0"/>
              <a:t>scanf</a:t>
            </a:r>
            <a:r>
              <a:rPr lang="en-IN" dirty="0" smtClean="0"/>
              <a:t>() are also functions. Think of how much we use them in every single program</a:t>
            </a:r>
          </a:p>
          <a:p>
            <a:r>
              <a:rPr lang="en-IN" dirty="0" smtClean="0"/>
              <a:t>We are reusing code that some helpful C expert wrote in the </a:t>
            </a:r>
            <a:r>
              <a:rPr lang="en-IN" dirty="0" err="1" smtClean="0"/>
              <a:t>printf</a:t>
            </a:r>
            <a:r>
              <a:rPr lang="en-IN" dirty="0" smtClean="0"/>
              <a:t>(), </a:t>
            </a:r>
            <a:r>
              <a:rPr lang="en-IN" dirty="0" err="1" smtClean="0"/>
              <a:t>scanf</a:t>
            </a:r>
            <a:r>
              <a:rPr lang="en-IN" dirty="0" smtClean="0"/>
              <a:t>(), </a:t>
            </a:r>
            <a:r>
              <a:rPr lang="en-IN" dirty="0" err="1" smtClean="0"/>
              <a:t>sqrt</a:t>
            </a:r>
            <a:r>
              <a:rPr lang="en-IN" dirty="0" smtClean="0"/>
              <a:t>(), abs() and other functions</a:t>
            </a:r>
          </a:p>
          <a:p>
            <a:r>
              <a:rPr lang="en-IN" dirty="0" smtClean="0"/>
              <a:t>If some piece of code keeps getting used in your program again and again – put it inside a function!</a:t>
            </a:r>
          </a:p>
          <a:p>
            <a:r>
              <a:rPr lang="en-IN" dirty="0" smtClean="0"/>
              <a:t>We reused code in today’s codes – didn’t have to rewrite code – </a:t>
            </a:r>
            <a:r>
              <a:rPr lang="en-IN" smtClean="0"/>
              <a:t>may make mistakes </a:t>
            </a:r>
            <a:r>
              <a:rPr lang="en-IN" dirty="0" smtClean="0"/>
              <a:t>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takes a Math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Mathematics is full of functions - we define more powerful functions using simple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sin(x) itself can be defined w.r.t addition, factorial, division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Factorial can be defined in terms of multiplication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Multiplication can be defined in terms of addition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3491402"/>
            <a:ext cx="5750044" cy="897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84" y="1908756"/>
            <a:ext cx="2801865" cy="955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69349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926758" y="36191"/>
            <a:ext cx="7219545" cy="1128251"/>
          </a:xfrm>
          <a:prstGeom prst="wedgeRectCallout">
            <a:avLst>
              <a:gd name="adj1" fmla="val 62459"/>
              <a:gd name="adj2" fmla="val 54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we can write tan(x) in terms of addition, subtraction, multiplication and division, we almost never do that. We always write tan(x) = sin(x)/cos(x)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975"/>
            <a:ext cx="2048605" cy="204860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639957" y="4704050"/>
            <a:ext cx="6607973" cy="914900"/>
          </a:xfrm>
          <a:prstGeom prst="wedgeRectCallout">
            <a:avLst>
              <a:gd name="adj1" fmla="val -54698"/>
              <a:gd name="adj2" fmla="val 854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us write much cleaner math expressions, as well as we do not make mistakes very often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46303" y="5717052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3887091" y="5699216"/>
            <a:ext cx="5954522" cy="1128251"/>
          </a:xfrm>
          <a:prstGeom prst="wedgeRectCallout">
            <a:avLst>
              <a:gd name="adj1" fmla="val 58954"/>
              <a:gd name="adj2" fmla="val 91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allow you to write your own functions for your comfort and to make your code easier to read and easier to debug!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Anatomy of a C Function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254660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isUpperAlpha</a:t>
            </a:r>
            <a:r>
              <a:rPr lang="en-IN" sz="3200" dirty="0" smtClean="0">
                <a:latin typeface="Arial Narrow" panose="020B0606020202030204" pitchFamily="34" charset="0"/>
              </a:rPr>
              <a:t>(char x){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(x &gt;= 'A') &amp;&amp; (x &lt;= 'Z');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a;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12565" y="1866372"/>
            <a:ext cx="5932125" cy="4335645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err="1" smtClean="0">
                <a:cs typeface="Arial" panose="020B0604020202020204" pitchFamily="34" charset="0"/>
              </a:rPr>
              <a:t>isUpperAlpha</a:t>
            </a:r>
            <a:r>
              <a:rPr lang="en-IN" sz="2800" dirty="0" smtClean="0">
                <a:cs typeface="Arial" panose="020B0604020202020204" pitchFamily="34" charset="0"/>
              </a:rPr>
              <a:t> is a function that takes in a character (let us call that character x) as input and gives an integer as output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Upon receiving input, please create an integer variable a and store 1 in a if input is upper case alphabet else store 0 in a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output the value of a to whomever used this function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8976" y="2476027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8976" y="3040395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10"/>
          <p:cNvSpPr txBox="1">
            <a:spLocks/>
          </p:cNvSpPr>
          <p:nvPr/>
        </p:nvSpPr>
        <p:spPr>
          <a:xfrm>
            <a:off x="253353" y="4512365"/>
            <a:ext cx="5859212" cy="2018733"/>
          </a:xfrm>
          <a:prstGeom prst="roundRect">
            <a:avLst>
              <a:gd name="adj" fmla="val 0"/>
            </a:avLst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Name of function</a:t>
            </a:r>
            <a:r>
              <a:rPr lang="en-IN" sz="2800" dirty="0" smtClean="0"/>
              <a:t>: </a:t>
            </a:r>
            <a:r>
              <a:rPr lang="en-IN" sz="2800" dirty="0" err="1" smtClean="0"/>
              <a:t>isUpperAlpha</a:t>
            </a:r>
            <a:endParaRPr lang="en-IN" sz="2800" dirty="0" smtClean="0"/>
          </a:p>
          <a:p>
            <a:r>
              <a:rPr lang="en-IN" sz="2800" b="1" dirty="0" smtClean="0"/>
              <a:t>Arguments</a:t>
            </a:r>
            <a:r>
              <a:rPr lang="en-IN" sz="2800" dirty="0" smtClean="0"/>
              <a:t>: one character</a:t>
            </a:r>
          </a:p>
          <a:p>
            <a:r>
              <a:rPr lang="en-IN" sz="2800" b="1" dirty="0" smtClean="0"/>
              <a:t>Return type</a:t>
            </a:r>
            <a:r>
              <a:rPr lang="en-IN" sz="2800" dirty="0" smtClean="0"/>
              <a:t>: integer</a:t>
            </a:r>
            <a:endParaRPr lang="en-US" sz="2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73" name="Rounded Rectangle 7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ular Callout 75"/>
          <p:cNvSpPr/>
          <p:nvPr/>
        </p:nvSpPr>
        <p:spPr>
          <a:xfrm>
            <a:off x="3846092" y="4945416"/>
            <a:ext cx="6117981" cy="765011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to a function are called its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output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5774470" y="5842013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may have many inputs but only one output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24" y="4808201"/>
            <a:ext cx="2049799" cy="2049799"/>
          </a:xfrm>
          <a:prstGeom prst="rect">
            <a:avLst/>
          </a:prstGeom>
        </p:spPr>
      </p:pic>
      <p:sp>
        <p:nvSpPr>
          <p:cNvPr id="79" name="Rectangular Callout 78"/>
          <p:cNvSpPr/>
          <p:nvPr/>
        </p:nvSpPr>
        <p:spPr>
          <a:xfrm>
            <a:off x="1608696" y="5767151"/>
            <a:ext cx="3925181" cy="1080638"/>
          </a:xfrm>
          <a:prstGeom prst="wedgeRectCallout">
            <a:avLst>
              <a:gd name="adj1" fmla="val -64573"/>
              <a:gd name="adj2" fmla="val -120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So I cant write a function that returns 2 integers – say x and y coordinates?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45" y="2640174"/>
            <a:ext cx="2048605" cy="2048605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1478608" y="2000682"/>
            <a:ext cx="4295862" cy="785573"/>
          </a:xfrm>
          <a:prstGeom prst="wedgeRectCallout">
            <a:avLst>
              <a:gd name="adj1" fmla="val -58400"/>
              <a:gd name="adj2" fmla="val 105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you can! But you have to be a bit clever about doing so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972817" y="3995732"/>
            <a:ext cx="7156768" cy="820670"/>
          </a:xfrm>
          <a:prstGeom prst="wedgeRectCallout">
            <a:avLst>
              <a:gd name="adj1" fmla="val 45027"/>
              <a:gd name="adj2" fmla="val 757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Programmers often call the process of giving inputs to a function as </a:t>
            </a:r>
            <a:r>
              <a:rPr lang="en-I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 arguments to the function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2514658" y="3036782"/>
            <a:ext cx="5612635" cy="820670"/>
          </a:xfrm>
          <a:prstGeom prst="wedgeRectCallout">
            <a:avLst>
              <a:gd name="adj1" fmla="val 47081"/>
              <a:gd name="adj2" fmla="val 768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teach you 3 ways to return more than one output in this course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" grpId="0" animBg="1"/>
      <p:bldP spid="68" grpId="0" animBg="1"/>
      <p:bldP spid="71" grpId="0" build="p"/>
      <p:bldP spid="76" grpId="0" animBg="1"/>
      <p:bldP spid="77" grpId="0" animBg="1"/>
      <p:bldP spid="79" grpId="0" animBg="1"/>
      <p:bldP spid="81" grpId="0" animBg="1"/>
      <p:bldP spid="22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Terminology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Function Name</a:t>
            </a:r>
            <a:r>
              <a:rPr lang="en-IN" dirty="0" smtClean="0"/>
              <a:t>: must be a valid identifier </a:t>
            </a:r>
            <a:r>
              <a:rPr lang="en-IN" dirty="0" err="1" smtClean="0"/>
              <a:t>abc</a:t>
            </a:r>
            <a:r>
              <a:rPr lang="en-IN" dirty="0" smtClean="0"/>
              <a:t>, a124, _ab1</a:t>
            </a:r>
            <a:endParaRPr lang="en-IN" b="1" dirty="0" smtClean="0"/>
          </a:p>
          <a:p>
            <a:r>
              <a:rPr lang="en-IN" b="1" dirty="0" smtClean="0"/>
              <a:t>Arguments</a:t>
            </a:r>
            <a:r>
              <a:rPr lang="en-IN" dirty="0" smtClean="0"/>
              <a:t>: can be </a:t>
            </a:r>
            <a:r>
              <a:rPr lang="en-IN" dirty="0" err="1" smtClean="0"/>
              <a:t>int</a:t>
            </a:r>
            <a:r>
              <a:rPr lang="en-IN" dirty="0" smtClean="0"/>
              <a:t>, long, float, double, char</a:t>
            </a:r>
          </a:p>
          <a:p>
            <a:r>
              <a:rPr lang="en-IN" dirty="0" smtClean="0"/>
              <a:t>Can also have pointers and even arrays as input – soon!</a:t>
            </a:r>
          </a:p>
          <a:p>
            <a:r>
              <a:rPr lang="en-IN" b="1" dirty="0" smtClean="0"/>
              <a:t>Return type</a:t>
            </a:r>
            <a:r>
              <a:rPr lang="en-IN" dirty="0" smtClean="0"/>
              <a:t>: what does the function </a:t>
            </a:r>
            <a:r>
              <a:rPr lang="en-IN" i="1" dirty="0" smtClean="0"/>
              <a:t>return</a:t>
            </a:r>
          </a:p>
          <a:p>
            <a:r>
              <a:rPr lang="en-IN" dirty="0" smtClean="0"/>
              <a:t>When you use a function, we say you have </a:t>
            </a:r>
            <a:r>
              <a:rPr lang="en-IN" i="1" dirty="0" smtClean="0"/>
              <a:t>called </a:t>
            </a:r>
            <a:r>
              <a:rPr lang="en-IN" dirty="0" smtClean="0"/>
              <a:t>that function. If the function outputs something, we say the function </a:t>
            </a:r>
            <a:r>
              <a:rPr lang="en-IN" i="1" dirty="0" smtClean="0"/>
              <a:t>returned</a:t>
            </a:r>
            <a:r>
              <a:rPr lang="en-IN" dirty="0" smtClean="0"/>
              <a:t> that output back to you</a:t>
            </a:r>
          </a:p>
          <a:p>
            <a:r>
              <a:rPr lang="en-IN" dirty="0" smtClean="0"/>
              <a:t>The English word return has two meanings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I returned from the ESC101 lab at 5PM</a:t>
            </a:r>
            <a:br>
              <a:rPr lang="en-US" i="1" dirty="0" smtClean="0"/>
            </a:br>
            <a:r>
              <a:rPr lang="en-US" i="1" dirty="0" smtClean="0"/>
              <a:t>I returned the two books I had issued from the library</a:t>
            </a:r>
          </a:p>
          <a:p>
            <a:r>
              <a:rPr lang="en-IN" dirty="0" smtClean="0"/>
              <a:t>Functions return back values to you just as you return books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3518452" y="4867961"/>
            <a:ext cx="6445621" cy="820670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define the function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function (within main or your own functions)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Functional Exercises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a function to input two integers, output their </a:t>
            </a:r>
            <a:r>
              <a:rPr lang="en-IN" dirty="0" smtClean="0"/>
              <a:t>max</a:t>
            </a:r>
          </a:p>
          <a:p>
            <a:r>
              <a:rPr lang="en-IN" dirty="0" smtClean="0"/>
              <a:t>Define a function to print Hello World</a:t>
            </a:r>
          </a:p>
          <a:p>
            <a:r>
              <a:rPr lang="en-IN" dirty="0" smtClean="0"/>
              <a:t>Define a function to output 1 if input is prime else 0</a:t>
            </a:r>
          </a:p>
          <a:p>
            <a:r>
              <a:rPr lang="en-IN" dirty="0" smtClean="0"/>
              <a:t>Define a function to input two integers and print Hello World if their max is prime</a:t>
            </a:r>
          </a:p>
          <a:p>
            <a:r>
              <a:rPr lang="en-IN" dirty="0"/>
              <a:t>Define a function to print the max of 3 numbers</a:t>
            </a:r>
          </a:p>
          <a:p>
            <a:r>
              <a:rPr lang="en-IN" dirty="0" smtClean="0"/>
              <a:t>Define </a:t>
            </a:r>
            <a:r>
              <a:rPr lang="en-IN" dirty="0"/>
              <a:t>a function to input a character, output its upper case version if lower case else output the character </a:t>
            </a:r>
            <a:r>
              <a:rPr lang="en-IN" dirty="0" smtClean="0"/>
              <a:t>itself</a:t>
            </a:r>
          </a:p>
          <a:p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 </a:t>
            </a:r>
            <a:r>
              <a:rPr lang="en-IN" dirty="0" smtClean="0"/>
              <a:t>and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52" y="1111624"/>
            <a:ext cx="7533483" cy="5746376"/>
          </a:xfrm>
        </p:spPr>
        <p:txBody>
          <a:bodyPr/>
          <a:lstStyle/>
          <a:p>
            <a:r>
              <a:rPr lang="en-IN" dirty="0" smtClean="0"/>
              <a:t>You can define a function that takes in no input and gives no output</a:t>
            </a:r>
          </a:p>
          <a:p>
            <a:r>
              <a:rPr lang="en-IN" dirty="0" smtClean="0"/>
              <a:t>Even </a:t>
            </a:r>
            <a:r>
              <a:rPr lang="en-IN" sz="3600" dirty="0" smtClean="0">
                <a:latin typeface="Arial Narrow" panose="020B0606020202030204" pitchFamily="34" charset="0"/>
              </a:rPr>
              <a:t>void print(){ … }</a:t>
            </a:r>
            <a:r>
              <a:rPr lang="en-IN" dirty="0" smtClean="0"/>
              <a:t> works</a:t>
            </a:r>
          </a:p>
          <a:p>
            <a:pPr lvl="1"/>
            <a:endParaRPr lang="en-IN" dirty="0"/>
          </a:p>
          <a:p>
            <a:r>
              <a:rPr lang="en-IN" dirty="0" smtClean="0"/>
              <a:t>You can define a function that takes inputs but gives no output</a:t>
            </a:r>
          </a:p>
          <a:p>
            <a:pPr lvl="1"/>
            <a:endParaRPr lang="en-IN" dirty="0" smtClean="0"/>
          </a:p>
          <a:p>
            <a:pPr marL="4572" lvl="1" indent="0">
              <a:buNone/>
            </a:pPr>
            <a:endParaRPr lang="en-IN" dirty="0" smtClean="0"/>
          </a:p>
          <a:p>
            <a:r>
              <a:rPr lang="en-IN" dirty="0" smtClean="0"/>
              <a:t>You can define a function that takes no input but gives an output</a:t>
            </a:r>
          </a:p>
          <a:p>
            <a:r>
              <a:rPr lang="en-IN" dirty="0" smtClean="0"/>
              <a:t>Even </a:t>
            </a:r>
            <a:r>
              <a:rPr lang="en-IN" sz="3600" dirty="0" smtClean="0">
                <a:latin typeface="Arial Narrow" panose="020B0606020202030204" pitchFamily="34" charset="0"/>
              </a:rPr>
              <a:t>char </a:t>
            </a:r>
            <a:r>
              <a:rPr lang="en-IN" sz="3600" dirty="0" err="1" smtClean="0">
                <a:latin typeface="Arial Narrow" panose="020B0606020202030204" pitchFamily="34" charset="0"/>
              </a:rPr>
              <a:t>getFirstAlpha</a:t>
            </a:r>
            <a:r>
              <a:rPr lang="en-IN" sz="3600" dirty="0" smtClean="0">
                <a:latin typeface="Arial Narrow" panose="020B0606020202030204" pitchFamily="34" charset="0"/>
              </a:rPr>
              <a:t>(){ … }</a:t>
            </a:r>
            <a:r>
              <a:rPr lang="en-IN" dirty="0" smtClean="0"/>
              <a:t>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6463" y="1111624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void print(void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printf</a:t>
            </a:r>
            <a:r>
              <a:rPr lang="en-US" sz="3600" dirty="0">
                <a:latin typeface="Arial Narrow" panose="020B0606020202030204" pitchFamily="34" charset="0"/>
              </a:rPr>
              <a:t>("Hello World</a:t>
            </a:r>
            <a:r>
              <a:rPr lang="en-US" sz="3600" dirty="0" smtClean="0">
                <a:latin typeface="Arial Narrow" panose="020B0606020202030204" pitchFamily="34" charset="0"/>
              </a:rPr>
              <a:t>");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6463" y="2865949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void </a:t>
            </a:r>
            <a:r>
              <a:rPr lang="en-US" sz="3600" dirty="0" smtClean="0">
                <a:latin typeface="Arial Narrow" panose="020B0606020202030204" pitchFamily="34" charset="0"/>
              </a:rPr>
              <a:t>sum(</a:t>
            </a:r>
            <a:r>
              <a:rPr lang="en-US" sz="3600" dirty="0" err="1" smtClean="0">
                <a:latin typeface="Arial Narrow" panose="020B0606020202030204" pitchFamily="34" charset="0"/>
              </a:rPr>
              <a:t>int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a, </a:t>
            </a:r>
            <a:r>
              <a:rPr lang="en-US" sz="3600" dirty="0" err="1">
                <a:latin typeface="Arial Narrow" panose="020B0606020202030204" pitchFamily="34" charset="0"/>
              </a:rPr>
              <a:t>int</a:t>
            </a:r>
            <a:r>
              <a:rPr lang="en-US" sz="3600" dirty="0">
                <a:latin typeface="Arial Narrow" panose="020B0606020202030204" pitchFamily="34" charset="0"/>
              </a:rPr>
              <a:t> b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smtClean="0">
                <a:latin typeface="Arial Narrow" panose="020B0606020202030204" pitchFamily="34" charset="0"/>
              </a:rPr>
              <a:t>   </a:t>
            </a:r>
            <a:r>
              <a:rPr lang="en-US" sz="3600" dirty="0" err="1" smtClean="0">
                <a:latin typeface="Arial Narrow" panose="020B0606020202030204" pitchFamily="34" charset="0"/>
              </a:rPr>
              <a:t>printf</a:t>
            </a:r>
            <a:r>
              <a:rPr lang="en-US" sz="3600" dirty="0">
                <a:latin typeface="Arial Narrow" panose="020B0606020202030204" pitchFamily="34" charset="0"/>
              </a:rPr>
              <a:t>("Sum </a:t>
            </a:r>
            <a:r>
              <a:rPr lang="en-US" sz="3600" dirty="0" smtClean="0">
                <a:latin typeface="Arial Narrow" panose="020B0606020202030204" pitchFamily="34" charset="0"/>
              </a:rPr>
              <a:t>%</a:t>
            </a:r>
            <a:r>
              <a:rPr lang="en-US" sz="3600" dirty="0">
                <a:latin typeface="Arial Narrow" panose="020B0606020202030204" pitchFamily="34" charset="0"/>
              </a:rPr>
              <a:t>d", </a:t>
            </a:r>
            <a:r>
              <a:rPr lang="en-US" sz="3600" dirty="0" err="1">
                <a:latin typeface="Arial Narrow" panose="020B0606020202030204" pitchFamily="34" charset="0"/>
              </a:rPr>
              <a:t>a+b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6463" y="4620275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char </a:t>
            </a:r>
            <a:r>
              <a:rPr lang="en-US" sz="3600" dirty="0" err="1" smtClean="0">
                <a:latin typeface="Arial Narrow" panose="020B0606020202030204" pitchFamily="34" charset="0"/>
              </a:rPr>
              <a:t>getFirstAlpha</a:t>
            </a:r>
            <a:r>
              <a:rPr lang="en-US" sz="3600" dirty="0" smtClean="0">
                <a:latin typeface="Arial Narrow" panose="020B0606020202030204" pitchFamily="34" charset="0"/>
              </a:rPr>
              <a:t>(void){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smtClean="0">
                <a:latin typeface="Arial Narrow" panose="020B0606020202030204" pitchFamily="34" charset="0"/>
              </a:rPr>
              <a:t>   return 'A';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}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names you give to the input variables of a function when writing a function can be any valid identifiers</a:t>
            </a:r>
            <a:endParaRPr lang="en-US" dirty="0" smtClean="0"/>
          </a:p>
          <a:p>
            <a:r>
              <a:rPr lang="en-IN" dirty="0" smtClean="0"/>
              <a:t>They can even be variable names you are using in other functions e.g. inside the main() function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do not expect Mr C to automatically copy values from one function to another just because two variable have the same name!</a:t>
            </a:r>
          </a:p>
          <a:p>
            <a:r>
              <a:rPr lang="en-IN" dirty="0" smtClean="0"/>
              <a:t>Calling a function is like creating a clone of Mr C. This clone starts afresh, with any inputs you have given. The clone forgets all old variable names and values.</a:t>
            </a:r>
          </a:p>
          <a:p>
            <a:r>
              <a:rPr lang="en-IN" dirty="0" smtClean="0"/>
              <a:t>Will see more about this “cloning” behaviour tomorrow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have promised to give a function two integers, please give it two integers</a:t>
            </a:r>
          </a:p>
          <a:p>
            <a:r>
              <a:rPr lang="en-IN" dirty="0" smtClean="0"/>
              <a:t>If you give it only one or three integers, compilation error</a:t>
            </a:r>
          </a:p>
          <a:p>
            <a:r>
              <a:rPr lang="en-IN" dirty="0" smtClean="0"/>
              <a:t>If you give it two floats or else one char and one </a:t>
            </a:r>
            <a:r>
              <a:rPr lang="en-IN" dirty="0" err="1" smtClean="0"/>
              <a:t>int</a:t>
            </a:r>
            <a:r>
              <a:rPr lang="en-IN" dirty="0" smtClean="0"/>
              <a:t>, automatic typecasting will take place</a:t>
            </a:r>
          </a:p>
          <a:p>
            <a:r>
              <a:rPr lang="en-IN" dirty="0" smtClean="0"/>
              <a:t>Be careful to not make typecasting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ay write return statement many times inside a function</a:t>
            </a:r>
          </a:p>
          <a:p>
            <a:r>
              <a:rPr lang="en-IN" dirty="0" smtClean="0"/>
              <a:t>When Mr C (his clone actually) sees a return statement, he immediately generates the output and function execution stops there.</a:t>
            </a:r>
          </a:p>
          <a:p>
            <a:r>
              <a:rPr lang="en-IN" dirty="0" smtClean="0"/>
              <a:t>The clone dies and the original Mr C takes over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Warning</a:t>
            </a:r>
            <a:r>
              <a:rPr lang="en-IN" dirty="0" smtClean="0">
                <a:sym typeface="Wingdings" panose="05000000000000000000" pitchFamily="2" charset="2"/>
              </a:rPr>
              <a:t>: if you have promised that a function returns an integer, all return statements in that function must return an integer value – otherwise compilation error!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return a float/double value from a function with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return type, automatic typecasting will take place.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functions that do not need to return anything i.e. void return type, you can either say return; or else not write return at all inside the function body in which case the entire body will get executed</a:t>
            </a:r>
            <a:endParaRPr lang="en-US" sz="3200" i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1179.061"/>
  <p:tag name="LATEXADDIN" val="\documentclass{article}&#10;\usepackage{amsmath,amssymb}&#10;\usepackage{olo}&#10;\usepackage[dvipsnames]{xcolor}&#10;\pagestyle{empty}&#10;\begin{document}&#10;&#10;\[&#10;\sin(x) = x - \frac{x^3}{3!} + \frac{x^5}{5!} - \frac{x^7}{7!} + \ldots&#10;\]&#10;&#10;\end{document}"/>
  <p:tag name="IGUANATEXSIZE" val="32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0101"/>
  <p:tag name="ORIGINALWIDTH" val="574.5295"/>
  <p:tag name="LATEXADDIN" val="\documentclass{article}&#10;\usepackage{amsmath,amssymb}&#10;\usepackage{olo}&#10;\usepackage[dvipsnames]{xcolor}&#10;\pagestyle{empty}&#10;\begin{document}&#10;&#10;\[&#10;\tan(x) = \frac{\sin(x)}{\cos(x)}&#10;\]&#10;&#10;\end{document}"/>
  <p:tag name="IGUANATEXSIZE" val="32"/>
  <p:tag name="IGUANATEXCURSOR" val="17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829</TotalTime>
  <Words>1399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I/O in C Functions</vt:lpstr>
      <vt:lpstr>Mr C takes a Math Lesson</vt:lpstr>
      <vt:lpstr>The Anatomy of a C Function</vt:lpstr>
      <vt:lpstr>Functional Terminology</vt:lpstr>
      <vt:lpstr>Some Functional Exercises</vt:lpstr>
      <vt:lpstr>Arguments and Return types</vt:lpstr>
      <vt:lpstr>More on Arguments</vt:lpstr>
      <vt:lpstr>More on Arguments</vt:lpstr>
      <vt:lpstr>More on Return</vt:lpstr>
      <vt:lpstr>More on Return</vt:lpstr>
      <vt:lpstr>Benefits of writing functions</vt:lpstr>
      <vt:lpstr>Benefits of writing functions</vt:lpstr>
      <vt:lpstr>Benefits of writing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59</cp:revision>
  <dcterms:created xsi:type="dcterms:W3CDTF">2018-07-30T05:08:11Z</dcterms:created>
  <dcterms:modified xsi:type="dcterms:W3CDTF">2019-12-19T07:17:55Z</dcterms:modified>
</cp:coreProperties>
</file>